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258" r:id="rId2"/>
    <p:sldId id="263" r:id="rId3"/>
    <p:sldId id="264" r:id="rId4"/>
    <p:sldId id="275" r:id="rId5"/>
    <p:sldId id="265" r:id="rId6"/>
    <p:sldId id="266" r:id="rId7"/>
    <p:sldId id="337" r:id="rId8"/>
    <p:sldId id="338" r:id="rId9"/>
    <p:sldId id="339" r:id="rId10"/>
    <p:sldId id="359" r:id="rId11"/>
    <p:sldId id="340" r:id="rId12"/>
    <p:sldId id="276" r:id="rId13"/>
    <p:sldId id="277" r:id="rId14"/>
    <p:sldId id="267" r:id="rId15"/>
    <p:sldId id="268" r:id="rId16"/>
    <p:sldId id="269" r:id="rId17"/>
    <p:sldId id="270" r:id="rId18"/>
    <p:sldId id="429" r:id="rId19"/>
    <p:sldId id="430" r:id="rId20"/>
    <p:sldId id="431" r:id="rId21"/>
    <p:sldId id="432" r:id="rId22"/>
    <p:sldId id="285" r:id="rId23"/>
    <p:sldId id="433" r:id="rId24"/>
    <p:sldId id="287" r:id="rId25"/>
    <p:sldId id="434" r:id="rId26"/>
    <p:sldId id="288" r:id="rId27"/>
    <p:sldId id="435" r:id="rId28"/>
    <p:sldId id="284" r:id="rId29"/>
    <p:sldId id="436" r:id="rId30"/>
    <p:sldId id="437" r:id="rId31"/>
    <p:sldId id="438" r:id="rId32"/>
    <p:sldId id="289" r:id="rId33"/>
    <p:sldId id="272" r:id="rId34"/>
    <p:sldId id="299" r:id="rId35"/>
    <p:sldId id="301" r:id="rId36"/>
    <p:sldId id="360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298" r:id="rId45"/>
    <p:sldId id="290" r:id="rId46"/>
    <p:sldId id="291" r:id="rId47"/>
    <p:sldId id="292" r:id="rId48"/>
    <p:sldId id="361" r:id="rId49"/>
    <p:sldId id="293" r:id="rId50"/>
    <p:sldId id="294" r:id="rId51"/>
    <p:sldId id="295" r:id="rId52"/>
    <p:sldId id="296" r:id="rId53"/>
    <p:sldId id="271" r:id="rId54"/>
    <p:sldId id="297" r:id="rId55"/>
    <p:sldId id="309" r:id="rId56"/>
    <p:sldId id="335" r:id="rId57"/>
    <p:sldId id="362" r:id="rId58"/>
    <p:sldId id="317" r:id="rId59"/>
    <p:sldId id="274" r:id="rId60"/>
    <p:sldId id="310" r:id="rId61"/>
    <p:sldId id="311" r:id="rId62"/>
    <p:sldId id="312" r:id="rId63"/>
    <p:sldId id="345" r:id="rId64"/>
    <p:sldId id="346" r:id="rId65"/>
    <p:sldId id="347" r:id="rId66"/>
    <p:sldId id="318" r:id="rId67"/>
    <p:sldId id="387" r:id="rId68"/>
    <p:sldId id="315" r:id="rId69"/>
    <p:sldId id="388" r:id="rId70"/>
    <p:sldId id="389" r:id="rId71"/>
    <p:sldId id="390" r:id="rId72"/>
    <p:sldId id="391" r:id="rId73"/>
    <p:sldId id="394" r:id="rId74"/>
    <p:sldId id="395" r:id="rId75"/>
    <p:sldId id="396" r:id="rId76"/>
    <p:sldId id="425" r:id="rId77"/>
    <p:sldId id="397" r:id="rId78"/>
    <p:sldId id="398" r:id="rId79"/>
    <p:sldId id="399" r:id="rId80"/>
    <p:sldId id="300" r:id="rId81"/>
    <p:sldId id="400" r:id="rId82"/>
    <p:sldId id="401" r:id="rId83"/>
    <p:sldId id="402" r:id="rId84"/>
    <p:sldId id="403" r:id="rId85"/>
    <p:sldId id="404" r:id="rId86"/>
    <p:sldId id="405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319" r:id="rId95"/>
    <p:sldId id="320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273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21" r:id="rId120"/>
    <p:sldId id="322" r:id="rId121"/>
    <p:sldId id="323" r:id="rId122"/>
    <p:sldId id="324" r:id="rId123"/>
    <p:sldId id="325" r:id="rId124"/>
    <p:sldId id="326" r:id="rId125"/>
    <p:sldId id="327" r:id="rId126"/>
    <p:sldId id="328" r:id="rId127"/>
    <p:sldId id="329" r:id="rId128"/>
    <p:sldId id="330" r:id="rId129"/>
    <p:sldId id="331" r:id="rId130"/>
    <p:sldId id="343" r:id="rId131"/>
    <p:sldId id="413" r:id="rId132"/>
    <p:sldId id="414" r:id="rId133"/>
    <p:sldId id="415" r:id="rId134"/>
    <p:sldId id="416" r:id="rId135"/>
    <p:sldId id="417" r:id="rId136"/>
    <p:sldId id="418" r:id="rId137"/>
    <p:sldId id="419" r:id="rId138"/>
    <p:sldId id="420" r:id="rId139"/>
    <p:sldId id="421" r:id="rId140"/>
    <p:sldId id="422" r:id="rId141"/>
    <p:sldId id="423" r:id="rId142"/>
    <p:sldId id="344" r:id="rId143"/>
    <p:sldId id="440" r:id="rId144"/>
    <p:sldId id="316" r:id="rId145"/>
    <p:sldId id="439" r:id="rId146"/>
    <p:sldId id="428" r:id="rId147"/>
    <p:sldId id="426" r:id="rId148"/>
    <p:sldId id="427" r:id="rId149"/>
    <p:sldId id="386" r:id="rId15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1848BF6-F364-4D39-8724-8FE9BE5A3489}">
          <p14:sldIdLst>
            <p14:sldId id="258"/>
            <p14:sldId id="263"/>
            <p14:sldId id="264"/>
            <p14:sldId id="275"/>
            <p14:sldId id="265"/>
            <p14:sldId id="266"/>
            <p14:sldId id="337"/>
            <p14:sldId id="338"/>
            <p14:sldId id="339"/>
            <p14:sldId id="359"/>
            <p14:sldId id="340"/>
            <p14:sldId id="276"/>
            <p14:sldId id="277"/>
            <p14:sldId id="267"/>
            <p14:sldId id="268"/>
            <p14:sldId id="269"/>
            <p14:sldId id="270"/>
            <p14:sldId id="429"/>
            <p14:sldId id="430"/>
            <p14:sldId id="431"/>
            <p14:sldId id="432"/>
            <p14:sldId id="285"/>
            <p14:sldId id="433"/>
            <p14:sldId id="287"/>
            <p14:sldId id="434"/>
            <p14:sldId id="288"/>
            <p14:sldId id="435"/>
            <p14:sldId id="284"/>
            <p14:sldId id="436"/>
            <p14:sldId id="437"/>
            <p14:sldId id="438"/>
            <p14:sldId id="289"/>
            <p14:sldId id="272"/>
            <p14:sldId id="299"/>
            <p14:sldId id="301"/>
            <p14:sldId id="360"/>
            <p14:sldId id="302"/>
            <p14:sldId id="303"/>
            <p14:sldId id="304"/>
            <p14:sldId id="305"/>
            <p14:sldId id="306"/>
            <p14:sldId id="307"/>
            <p14:sldId id="308"/>
            <p14:sldId id="298"/>
            <p14:sldId id="290"/>
            <p14:sldId id="291"/>
            <p14:sldId id="292"/>
            <p14:sldId id="361"/>
            <p14:sldId id="293"/>
            <p14:sldId id="294"/>
            <p14:sldId id="295"/>
            <p14:sldId id="296"/>
            <p14:sldId id="271"/>
            <p14:sldId id="297"/>
            <p14:sldId id="309"/>
            <p14:sldId id="335"/>
            <p14:sldId id="362"/>
            <p14:sldId id="317"/>
            <p14:sldId id="274"/>
            <p14:sldId id="310"/>
            <p14:sldId id="311"/>
            <p14:sldId id="312"/>
            <p14:sldId id="345"/>
            <p14:sldId id="346"/>
            <p14:sldId id="347"/>
            <p14:sldId id="318"/>
            <p14:sldId id="387"/>
            <p14:sldId id="315"/>
            <p14:sldId id="388"/>
            <p14:sldId id="389"/>
            <p14:sldId id="390"/>
            <p14:sldId id="391"/>
            <p14:sldId id="394"/>
            <p14:sldId id="395"/>
          </p14:sldIdLst>
        </p14:section>
        <p14:section name="Sekcja domyślna" id="{C2C7173F-72B9-4762-9407-3722ABB7BF9A}">
          <p14:sldIdLst>
            <p14:sldId id="396"/>
            <p14:sldId id="425"/>
            <p14:sldId id="397"/>
            <p14:sldId id="398"/>
            <p14:sldId id="399"/>
            <p14:sldId id="300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19"/>
            <p14:sldId id="320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273"/>
            <p14:sldId id="379"/>
            <p14:sldId id="380"/>
            <p14:sldId id="381"/>
            <p14:sldId id="382"/>
            <p14:sldId id="383"/>
            <p14:sldId id="384"/>
            <p14:sldId id="385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43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344"/>
            <p14:sldId id="440"/>
            <p14:sldId id="316"/>
            <p14:sldId id="439"/>
            <p14:sldId id="428"/>
            <p14:sldId id="426"/>
            <p14:sldId id="427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Zdawalność</a:t>
            </a:r>
            <a:r>
              <a:rPr lang="pl-PL" sz="11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egzaminu maturalnego w 2022 r. w województwie zachodniopomorskim </a:t>
            </a:r>
          </a:p>
          <a:p>
            <a:pPr>
              <a:defRPr/>
            </a:pPr>
            <a:r>
              <a:rPr lang="pl-PL" sz="11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tle innych województw i kraju</a:t>
            </a:r>
            <a:r>
              <a:rPr lang="en-US" sz="1100" b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951542915137629"/>
          <c:y val="8.43771526960886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76-4E7F-A487-14543A869B45}"/>
              </c:ext>
            </c:extLst>
          </c:dPt>
          <c:dPt>
            <c:idx val="6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76-4E7F-A487-14543A869B45}"/>
              </c:ext>
            </c:extLst>
          </c:dPt>
          <c:dPt>
            <c:idx val="13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76-4E7F-A487-14543A869B45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76-4E7F-A487-14543A869B45}"/>
              </c:ext>
            </c:extLst>
          </c:dPt>
          <c:dPt>
            <c:idx val="16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76-4E7F-A487-14543A869B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'zdaw matura 2022'!$E$4:$E$20</c:f>
              <c:strCache>
                <c:ptCount val="17"/>
                <c:pt idx="0">
                  <c:v>małopolskie</c:v>
                </c:pt>
                <c:pt idx="1">
                  <c:v>mazowieckie</c:v>
                </c:pt>
                <c:pt idx="2">
                  <c:v>podkarpackie</c:v>
                </c:pt>
                <c:pt idx="3">
                  <c:v>śląskie</c:v>
                </c:pt>
                <c:pt idx="4">
                  <c:v>wielkopolskie</c:v>
                </c:pt>
                <c:pt idx="5">
                  <c:v>KRAJ</c:v>
                </c:pt>
                <c:pt idx="6">
                  <c:v>świętokrzyskie</c:v>
                </c:pt>
                <c:pt idx="7">
                  <c:v>lubelskie</c:v>
                </c:pt>
                <c:pt idx="8">
                  <c:v>lubuskie</c:v>
                </c:pt>
                <c:pt idx="9">
                  <c:v>opolskie</c:v>
                </c:pt>
                <c:pt idx="10">
                  <c:v>łódzkie</c:v>
                </c:pt>
                <c:pt idx="11">
                  <c:v>kujawsko-pomorskie</c:v>
                </c:pt>
                <c:pt idx="12">
                  <c:v>podlaskie</c:v>
                </c:pt>
                <c:pt idx="13">
                  <c:v>pomorskie</c:v>
                </c:pt>
                <c:pt idx="14">
                  <c:v>warmińsko-mazurskie</c:v>
                </c:pt>
                <c:pt idx="15">
                  <c:v>zachodniopomorskie</c:v>
                </c:pt>
                <c:pt idx="16">
                  <c:v>dolnośląskie</c:v>
                </c:pt>
              </c:strCache>
            </c:strRef>
          </c:cat>
          <c:val>
            <c:numRef>
              <c:f>'zdaw matura 2022'!$F$4:$F$20</c:f>
              <c:numCache>
                <c:formatCode>0%</c:formatCode>
                <c:ptCount val="17"/>
                <c:pt idx="0">
                  <c:v>0.82</c:v>
                </c:pt>
                <c:pt idx="1">
                  <c:v>0.82</c:v>
                </c:pt>
                <c:pt idx="2">
                  <c:v>0.79</c:v>
                </c:pt>
                <c:pt idx="3">
                  <c:v>0.78</c:v>
                </c:pt>
                <c:pt idx="4">
                  <c:v>0.78</c:v>
                </c:pt>
                <c:pt idx="5" formatCode="0.0%">
                  <c:v>0.78</c:v>
                </c:pt>
                <c:pt idx="6">
                  <c:v>0.78</c:v>
                </c:pt>
                <c:pt idx="7">
                  <c:v>0.77</c:v>
                </c:pt>
                <c:pt idx="8">
                  <c:v>0.77</c:v>
                </c:pt>
                <c:pt idx="9">
                  <c:v>0.77</c:v>
                </c:pt>
                <c:pt idx="10">
                  <c:v>0.77</c:v>
                </c:pt>
                <c:pt idx="11">
                  <c:v>0.76</c:v>
                </c:pt>
                <c:pt idx="12">
                  <c:v>0.76</c:v>
                </c:pt>
                <c:pt idx="13">
                  <c:v>0.76</c:v>
                </c:pt>
                <c:pt idx="14">
                  <c:v>0.76</c:v>
                </c:pt>
                <c:pt idx="15">
                  <c:v>0.76</c:v>
                </c:pt>
                <c:pt idx="16">
                  <c:v>0.748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76-4E7F-A487-14543A869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891416"/>
        <c:axId val="489888136"/>
      </c:barChart>
      <c:catAx>
        <c:axId val="48989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9888136"/>
        <c:crosses val="autoZero"/>
        <c:auto val="1"/>
        <c:lblAlgn val="ctr"/>
        <c:lblOffset val="100"/>
        <c:noMultiLvlLbl val="0"/>
      </c:catAx>
      <c:valAx>
        <c:axId val="489888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989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Język niemiecki</a:t>
            </a:r>
          </a:p>
        </c:rich>
      </c:tx>
      <c:layout>
        <c:manualLayout>
          <c:xMode val="edge"/>
          <c:yMode val="edge"/>
          <c:x val="1.5385640400432363E-2"/>
          <c:y val="1.31278361811434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822900197481866E-2"/>
          <c:y val="0.23412302345040661"/>
          <c:w val="0.91484618727294853"/>
          <c:h val="0.69981908630824818"/>
        </c:manualLayout>
      </c:layout>
      <c:lineChart>
        <c:grouping val="standard"/>
        <c:varyColors val="0"/>
        <c:ser>
          <c:idx val="0"/>
          <c:order val="0"/>
          <c:tx>
            <c:strRef>
              <c:f>'wykres różnic - NIEM 2022'!$C$3</c:f>
              <c:strCache>
                <c:ptCount val="1"/>
                <c:pt idx="0">
                  <c:v>lubuskie</c:v>
                </c:pt>
              </c:strCache>
            </c:strRef>
          </c:tx>
          <c:spPr>
            <a:ln w="50800"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'wykres różnic - NIEM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NIEM 2022'!$C$4:$C$7</c:f>
              <c:numCache>
                <c:formatCode>General</c:formatCode>
                <c:ptCount val="4"/>
                <c:pt idx="0">
                  <c:v>-3</c:v>
                </c:pt>
                <c:pt idx="1">
                  <c:v>-2</c:v>
                </c:pt>
                <c:pt idx="2">
                  <c:v>-2</c:v>
                </c:pt>
                <c:pt idx="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72-4C0E-BB97-AFB5AC8BB398}"/>
            </c:ext>
          </c:extLst>
        </c:ser>
        <c:ser>
          <c:idx val="1"/>
          <c:order val="1"/>
          <c:tx>
            <c:strRef>
              <c:f>'wykres różnic - NIEM 2022'!$D$3</c:f>
              <c:strCache>
                <c:ptCount val="1"/>
                <c:pt idx="0">
                  <c:v>małopolskie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'wykres różnic - NIEM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NIEM 2022'!$D$4:$D$7</c:f>
              <c:numCache>
                <c:formatCode>General</c:formatCode>
                <c:ptCount val="4"/>
                <c:pt idx="0">
                  <c:v>-4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72-4C0E-BB97-AFB5AC8BB398}"/>
            </c:ext>
          </c:extLst>
        </c:ser>
        <c:ser>
          <c:idx val="2"/>
          <c:order val="2"/>
          <c:tx>
            <c:strRef>
              <c:f>'wykres różnic - NIEM 2022'!$E$3</c:f>
              <c:strCache>
                <c:ptCount val="1"/>
                <c:pt idx="0">
                  <c:v>wielkopolska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'wykres różnic - NIEM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NIEM 2022'!$E$4:$E$7</c:f>
              <c:numCache>
                <c:formatCode>General</c:formatCode>
                <c:ptCount val="4"/>
                <c:pt idx="0">
                  <c:v>-5</c:v>
                </c:pt>
                <c:pt idx="1">
                  <c:v>-6</c:v>
                </c:pt>
                <c:pt idx="2">
                  <c:v>-5</c:v>
                </c:pt>
                <c:pt idx="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72-4C0E-BB97-AFB5AC8BB398}"/>
            </c:ext>
          </c:extLst>
        </c:ser>
        <c:ser>
          <c:idx val="3"/>
          <c:order val="3"/>
          <c:tx>
            <c:strRef>
              <c:f>'wykres różnic - NIEM 2022'!$F$3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'wykres różnic - NIEM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NIEM 2022'!$F$4:$F$7</c:f>
              <c:numCache>
                <c:formatCode>General</c:formatCode>
                <c:ptCount val="4"/>
                <c:pt idx="0">
                  <c:v>-4</c:v>
                </c:pt>
                <c:pt idx="1">
                  <c:v>-3</c:v>
                </c:pt>
                <c:pt idx="2">
                  <c:v>-3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72-4C0E-BB97-AFB5AC8BB398}"/>
            </c:ext>
          </c:extLst>
        </c:ser>
        <c:ser>
          <c:idx val="4"/>
          <c:order val="4"/>
          <c:tx>
            <c:strRef>
              <c:f>'wykres różnic - NIEM 2022'!$G$3</c:f>
              <c:strCache>
                <c:ptCount val="1"/>
                <c:pt idx="0">
                  <c:v>kraj</c:v>
                </c:pt>
              </c:strCache>
            </c:strRef>
          </c:tx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'wykres różnic - NIEM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NIEM 2022'!$G$4:$G$7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72-4C0E-BB97-AFB5AC8BB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462784"/>
        <c:axId val="105476864"/>
      </c:lineChart>
      <c:catAx>
        <c:axId val="1054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b="0">
                <a:latin typeface="Arial Black" panose="020B0A04020102020204" pitchFamily="34" charset="0"/>
              </a:defRPr>
            </a:pPr>
            <a:endParaRPr lang="pl-PL"/>
          </a:p>
        </c:txPr>
        <c:crossAx val="105476864"/>
        <c:crosses val="autoZero"/>
        <c:auto val="1"/>
        <c:lblAlgn val="ctr"/>
        <c:lblOffset val="100"/>
        <c:noMultiLvlLbl val="0"/>
      </c:catAx>
      <c:valAx>
        <c:axId val="105476864"/>
        <c:scaling>
          <c:orientation val="minMax"/>
          <c:max val="10"/>
          <c:min val="-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endParaRPr lang="pl-PL"/>
          </a:p>
        </c:txPr>
        <c:crossAx val="10546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85324861469576E-3"/>
          <c:y val="0.94446932289409213"/>
          <c:w val="0.98026195383131776"/>
          <c:h val="4.9726917317995667E-2"/>
        </c:manualLayout>
      </c:layout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maturalnego</a:t>
            </a:r>
            <a:r>
              <a:rPr lang="pl-PL" sz="11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2022 r. w województwie zachodniopomorskim na tle innych województw i kraju - </a:t>
            </a:r>
            <a:r>
              <a:rPr lang="pl-PL" sz="11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matematyka</a:t>
            </a:r>
            <a:endParaRPr lang="en-US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3-454B-9227-C2E2325BB98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3-454B-9227-C2E2325BB984}"/>
              </c:ext>
            </c:extLst>
          </c:dPt>
          <c:dPt>
            <c:idx val="7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3-454B-9227-C2E2325BB98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23-454B-9227-C2E2325BB984}"/>
              </c:ext>
            </c:extLst>
          </c:dPt>
          <c:dPt>
            <c:idx val="14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C23-454B-9227-C2E2325BB98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C23-454B-9227-C2E2325BB984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23-454B-9227-C2E2325BB9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 matema matura 2022'!$E$4:$E$20</c:f>
              <c:strCache>
                <c:ptCount val="17"/>
                <c:pt idx="0">
                  <c:v>mazowieckie</c:v>
                </c:pt>
                <c:pt idx="1">
                  <c:v>małopolskie</c:v>
                </c:pt>
                <c:pt idx="2">
                  <c:v>podkarpackie</c:v>
                </c:pt>
                <c:pt idx="3">
                  <c:v>świętokrzyskie</c:v>
                </c:pt>
                <c:pt idx="4">
                  <c:v>lubelskie</c:v>
                </c:pt>
                <c:pt idx="5">
                  <c:v>KRAJ</c:v>
                </c:pt>
                <c:pt idx="6">
                  <c:v>podlaskie</c:v>
                </c:pt>
                <c:pt idx="7">
                  <c:v>łódzkie</c:v>
                </c:pt>
                <c:pt idx="8">
                  <c:v>pomorskie</c:v>
                </c:pt>
                <c:pt idx="9">
                  <c:v>śląskie</c:v>
                </c:pt>
                <c:pt idx="10">
                  <c:v>wielkopolskie</c:v>
                </c:pt>
                <c:pt idx="11">
                  <c:v>dolnośląskie</c:v>
                </c:pt>
                <c:pt idx="12">
                  <c:v>kujawsko-pomorskie</c:v>
                </c:pt>
                <c:pt idx="13">
                  <c:v>opolskie</c:v>
                </c:pt>
                <c:pt idx="14">
                  <c:v>warmińsko-mazurskie</c:v>
                </c:pt>
                <c:pt idx="15">
                  <c:v>lubuskie</c:v>
                </c:pt>
                <c:pt idx="16">
                  <c:v>zachodniopomorskie</c:v>
                </c:pt>
              </c:strCache>
            </c:strRef>
          </c:cat>
          <c:val>
            <c:numRef>
              <c:f>'śr matema matura 2022'!$F$4:$F$20</c:f>
              <c:numCache>
                <c:formatCode>0</c:formatCode>
                <c:ptCount val="17"/>
                <c:pt idx="0">
                  <c:v>61.5</c:v>
                </c:pt>
                <c:pt idx="1">
                  <c:v>61</c:v>
                </c:pt>
                <c:pt idx="2">
                  <c:v>59</c:v>
                </c:pt>
                <c:pt idx="3">
                  <c:v>59</c:v>
                </c:pt>
                <c:pt idx="4">
                  <c:v>58</c:v>
                </c:pt>
                <c:pt idx="5">
                  <c:v>58</c:v>
                </c:pt>
                <c:pt idx="6">
                  <c:v>57</c:v>
                </c:pt>
                <c:pt idx="7">
                  <c:v>57</c:v>
                </c:pt>
                <c:pt idx="8">
                  <c:v>56</c:v>
                </c:pt>
                <c:pt idx="9">
                  <c:v>56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54</c:v>
                </c:pt>
                <c:pt idx="16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C23-454B-9227-C2E2325BB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966656"/>
        <c:axId val="110968192"/>
      </c:barChart>
      <c:catAx>
        <c:axId val="1109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968192"/>
        <c:crosses val="autoZero"/>
        <c:auto val="1"/>
        <c:lblAlgn val="ctr"/>
        <c:lblOffset val="100"/>
        <c:noMultiLvlLbl val="0"/>
      </c:catAx>
      <c:valAx>
        <c:axId val="1109681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96665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Odchylenie zdawalności egzaminu maturalnego województw z matematyki  </a:t>
            </a:r>
            <a:b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w latach 2019-2022 na</a:t>
            </a:r>
            <a:r>
              <a:rPr lang="pl-PL" sz="1100" b="0" baseline="0">
                <a:latin typeface="Arial" panose="020B0604020202020204" pitchFamily="34" charset="0"/>
                <a:cs typeface="Arial" panose="020B0604020202020204" pitchFamily="34" charset="0"/>
              </a:rPr>
              <a:t> tle </a:t>
            </a: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727821522309709E-2"/>
          <c:y val="0.23048991927234039"/>
          <c:w val="0.91484618727294853"/>
          <c:h val="0.69981908630824818"/>
        </c:manualLayout>
      </c:layout>
      <c:lineChart>
        <c:grouping val="standard"/>
        <c:varyColors val="0"/>
        <c:ser>
          <c:idx val="0"/>
          <c:order val="0"/>
          <c:tx>
            <c:strRef>
              <c:f>'wykres różnic - MAT 2022'!$C$3</c:f>
              <c:strCache>
                <c:ptCount val="1"/>
                <c:pt idx="0">
                  <c:v>lubuskie</c:v>
                </c:pt>
              </c:strCache>
            </c:strRef>
          </c:tx>
          <c:spPr>
            <a:ln w="50800"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'wykres różnic - MAT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MAT 2022'!$C$4:$C$7</c:f>
              <c:numCache>
                <c:formatCode>General</c:formatCode>
                <c:ptCount val="4"/>
                <c:pt idx="0">
                  <c:v>-2</c:v>
                </c:pt>
                <c:pt idx="1">
                  <c:v>-3</c:v>
                </c:pt>
                <c:pt idx="2">
                  <c:v>-4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6-451B-ABD7-A998D2B88B8D}"/>
            </c:ext>
          </c:extLst>
        </c:ser>
        <c:ser>
          <c:idx val="1"/>
          <c:order val="1"/>
          <c:tx>
            <c:strRef>
              <c:f>'wykres różnic - MAT 2022'!$D$3</c:f>
              <c:strCache>
                <c:ptCount val="1"/>
                <c:pt idx="0">
                  <c:v>małopolskie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'wykres różnic - MAT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MAT 2022'!$D$4:$D$7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6-451B-ABD7-A998D2B88B8D}"/>
            </c:ext>
          </c:extLst>
        </c:ser>
        <c:ser>
          <c:idx val="2"/>
          <c:order val="2"/>
          <c:tx>
            <c:strRef>
              <c:f>'wykres różnic - MAT 2022'!$E$3</c:f>
              <c:strCache>
                <c:ptCount val="1"/>
                <c:pt idx="0">
                  <c:v>wielkopolska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'wykres różnic - MAT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MAT 2022'!$E$4:$E$7</c:f>
              <c:numCache>
                <c:formatCode>General</c:formatCode>
                <c:ptCount val="4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C6-451B-ABD7-A998D2B88B8D}"/>
            </c:ext>
          </c:extLst>
        </c:ser>
        <c:ser>
          <c:idx val="3"/>
          <c:order val="3"/>
          <c:tx>
            <c:strRef>
              <c:f>'wykres różnic - MAT 2022'!$F$3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'wykres różnic - MAT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MAT 2022'!$F$4:$F$7</c:f>
              <c:numCache>
                <c:formatCode>General</c:formatCode>
                <c:ptCount val="4"/>
                <c:pt idx="0">
                  <c:v>-3</c:v>
                </c:pt>
                <c:pt idx="1">
                  <c:v>-3</c:v>
                </c:pt>
                <c:pt idx="2">
                  <c:v>-4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C6-451B-ABD7-A998D2B88B8D}"/>
            </c:ext>
          </c:extLst>
        </c:ser>
        <c:ser>
          <c:idx val="4"/>
          <c:order val="4"/>
          <c:tx>
            <c:strRef>
              <c:f>'wykres różnic - MAT 2022'!$G$3</c:f>
              <c:strCache>
                <c:ptCount val="1"/>
                <c:pt idx="0">
                  <c:v>kraj</c:v>
                </c:pt>
              </c:strCache>
            </c:strRef>
          </c:tx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'wykres różnic - MAT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MAT 2022'!$G$4:$G$7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C6-451B-ABD7-A998D2B8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18272"/>
        <c:axId val="105319808"/>
      </c:lineChart>
      <c:catAx>
        <c:axId val="1053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b="0">
                <a:latin typeface="Arial Black" panose="020B0A04020102020204" pitchFamily="34" charset="0"/>
              </a:defRPr>
            </a:pPr>
            <a:endParaRPr lang="pl-PL"/>
          </a:p>
        </c:txPr>
        <c:crossAx val="105319808"/>
        <c:crosses val="autoZero"/>
        <c:auto val="1"/>
        <c:lblAlgn val="ctr"/>
        <c:lblOffset val="100"/>
        <c:noMultiLvlLbl val="0"/>
      </c:catAx>
      <c:valAx>
        <c:axId val="105319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endParaRPr lang="pl-PL"/>
          </a:p>
        </c:txPr>
        <c:crossAx val="105318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85324861469576E-3"/>
          <c:y val="0.94446932289409213"/>
          <c:w val="0.98026195383131776"/>
          <c:h val="4.9726917317995667E-2"/>
        </c:manualLayout>
      </c:layout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Zdawalność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maturalnego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w 2022 r. </a:t>
            </a:r>
            <a:r>
              <a:rPr lang="pl-PL" sz="11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powiatach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901618105720455"/>
          <c:y val="2.9083674927196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7558857520943201E-2"/>
          <c:y val="0.18347492079513275"/>
          <c:w val="0.93171014915432782"/>
          <c:h val="0.5898829164858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48-456D-BEB2-443C05281350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48-456D-BEB2-443C05281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'Powiaty - zdawalność 2022 (2)'!$A$4:$A$26</c:f>
              <c:strCache>
                <c:ptCount val="23"/>
                <c:pt idx="0">
                  <c:v>łobeski</c:v>
                </c:pt>
                <c:pt idx="1">
                  <c:v>m.Szczecin</c:v>
                </c:pt>
                <c:pt idx="2">
                  <c:v>m.Koszalin</c:v>
                </c:pt>
                <c:pt idx="3">
                  <c:v>m.Świnoujście</c:v>
                </c:pt>
                <c:pt idx="4">
                  <c:v>goleniowski</c:v>
                </c:pt>
                <c:pt idx="5">
                  <c:v>sławieński</c:v>
                </c:pt>
                <c:pt idx="6">
                  <c:v>stargardzki</c:v>
                </c:pt>
                <c:pt idx="7">
                  <c:v>pyrzycki</c:v>
                </c:pt>
                <c:pt idx="8">
                  <c:v>gryfiński</c:v>
                </c:pt>
                <c:pt idx="9">
                  <c:v>szczecinecki</c:v>
                </c:pt>
                <c:pt idx="10">
                  <c:v>drawski</c:v>
                </c:pt>
                <c:pt idx="11">
                  <c:v>kołobrzeski</c:v>
                </c:pt>
                <c:pt idx="12">
                  <c:v>gryficki</c:v>
                </c:pt>
                <c:pt idx="13">
                  <c:v>świdwiński</c:v>
                </c:pt>
                <c:pt idx="14">
                  <c:v>myśliborski</c:v>
                </c:pt>
                <c:pt idx="15">
                  <c:v>policki</c:v>
                </c:pt>
                <c:pt idx="16">
                  <c:v>wałecki</c:v>
                </c:pt>
                <c:pt idx="17">
                  <c:v>choszczeński</c:v>
                </c:pt>
                <c:pt idx="18">
                  <c:v>białogardzki</c:v>
                </c:pt>
                <c:pt idx="19">
                  <c:v>kamieński</c:v>
                </c:pt>
                <c:pt idx="20">
                  <c:v>koszaliński</c:v>
                </c:pt>
                <c:pt idx="21">
                  <c:v>Zachodniopomorskie</c:v>
                </c:pt>
                <c:pt idx="22">
                  <c:v>Kraj</c:v>
                </c:pt>
              </c:strCache>
            </c:strRef>
          </c:cat>
          <c:val>
            <c:numRef>
              <c:f>'Powiaty - zdawalność 2022 (2)'!$B$4:$B$26</c:f>
              <c:numCache>
                <c:formatCode>0</c:formatCode>
                <c:ptCount val="23"/>
                <c:pt idx="0">
                  <c:v>89.024390243902445</c:v>
                </c:pt>
                <c:pt idx="1">
                  <c:v>82.127659574468083</c:v>
                </c:pt>
                <c:pt idx="2">
                  <c:v>80.779000846740047</c:v>
                </c:pt>
                <c:pt idx="3">
                  <c:v>79.65367965367966</c:v>
                </c:pt>
                <c:pt idx="4">
                  <c:v>74.930362116991645</c:v>
                </c:pt>
                <c:pt idx="5">
                  <c:v>73.91304347826086</c:v>
                </c:pt>
                <c:pt idx="6">
                  <c:v>73.825503355704697</c:v>
                </c:pt>
                <c:pt idx="7">
                  <c:v>73.333333333333329</c:v>
                </c:pt>
                <c:pt idx="8">
                  <c:v>73.023255813953497</c:v>
                </c:pt>
                <c:pt idx="9">
                  <c:v>72.80550774526678</c:v>
                </c:pt>
                <c:pt idx="10">
                  <c:v>72.177419354838719</c:v>
                </c:pt>
                <c:pt idx="11">
                  <c:v>70.769230769230774</c:v>
                </c:pt>
                <c:pt idx="12">
                  <c:v>70.408163265306129</c:v>
                </c:pt>
                <c:pt idx="13">
                  <c:v>69.14498141263941</c:v>
                </c:pt>
                <c:pt idx="14">
                  <c:v>68.525896414342625</c:v>
                </c:pt>
                <c:pt idx="15">
                  <c:v>64.625850340136054</c:v>
                </c:pt>
                <c:pt idx="16">
                  <c:v>63.405797101449281</c:v>
                </c:pt>
                <c:pt idx="17">
                  <c:v>58.100558659217882</c:v>
                </c:pt>
                <c:pt idx="18">
                  <c:v>57.978723404255319</c:v>
                </c:pt>
                <c:pt idx="19">
                  <c:v>53.787878787878782</c:v>
                </c:pt>
                <c:pt idx="20">
                  <c:v>47.540983606557376</c:v>
                </c:pt>
                <c:pt idx="21" formatCode="General">
                  <c:v>76</c:v>
                </c:pt>
                <c:pt idx="22" formatCode="General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8-456D-BEB2-443C05281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7889600"/>
        <c:axId val="1545617792"/>
      </c:barChart>
      <c:catAx>
        <c:axId val="15478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5617792"/>
        <c:crosses val="autoZero"/>
        <c:auto val="1"/>
        <c:lblAlgn val="ctr"/>
        <c:lblOffset val="100"/>
        <c:noMultiLvlLbl val="0"/>
      </c:catAx>
      <c:valAx>
        <c:axId val="154561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78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procentowe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maturalnego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2022 r. </a:t>
            </a:r>
            <a:r>
              <a:rPr lang="pl-PL" sz="1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powiatach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język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206613098774568"/>
          <c:y val="3.5986665098743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4-4EF5-B139-58E31496D72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4-4EF5-B139-58E31496D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'Powiaty-przedmioty'!$C$5:$C$27</c:f>
              <c:strCache>
                <c:ptCount val="23"/>
                <c:pt idx="0">
                  <c:v>m.Koszalin</c:v>
                </c:pt>
                <c:pt idx="1">
                  <c:v>m.Szczecin</c:v>
                </c:pt>
                <c:pt idx="2">
                  <c:v>szczecinecki</c:v>
                </c:pt>
                <c:pt idx="3">
                  <c:v>m.Świnoujście</c:v>
                </c:pt>
                <c:pt idx="4">
                  <c:v>Kraj</c:v>
                </c:pt>
                <c:pt idx="5">
                  <c:v>Zachodniopomorskie</c:v>
                </c:pt>
                <c:pt idx="6">
                  <c:v>kołobrzeski</c:v>
                </c:pt>
                <c:pt idx="7">
                  <c:v>stargardzki</c:v>
                </c:pt>
                <c:pt idx="8">
                  <c:v>łobeski</c:v>
                </c:pt>
                <c:pt idx="9">
                  <c:v>sławieński</c:v>
                </c:pt>
                <c:pt idx="10">
                  <c:v>drawski</c:v>
                </c:pt>
                <c:pt idx="11">
                  <c:v>białogardzki</c:v>
                </c:pt>
                <c:pt idx="12">
                  <c:v>pyrzycki</c:v>
                </c:pt>
                <c:pt idx="13">
                  <c:v>gryfiński</c:v>
                </c:pt>
                <c:pt idx="14">
                  <c:v>policki</c:v>
                </c:pt>
                <c:pt idx="15">
                  <c:v>gryficki</c:v>
                </c:pt>
                <c:pt idx="16">
                  <c:v>goleniowski</c:v>
                </c:pt>
                <c:pt idx="17">
                  <c:v>świdwiński</c:v>
                </c:pt>
                <c:pt idx="18">
                  <c:v>kamieński</c:v>
                </c:pt>
                <c:pt idx="19">
                  <c:v>choszczeński</c:v>
                </c:pt>
                <c:pt idx="20">
                  <c:v>myśliborski</c:v>
                </c:pt>
                <c:pt idx="21">
                  <c:v>koszaliński</c:v>
                </c:pt>
                <c:pt idx="22">
                  <c:v>wałecki</c:v>
                </c:pt>
              </c:strCache>
            </c:strRef>
          </c:cat>
          <c:val>
            <c:numRef>
              <c:f>'Powiaty-przedmioty'!$D$5:$D$27</c:f>
              <c:numCache>
                <c:formatCode>0</c:formatCode>
                <c:ptCount val="23"/>
                <c:pt idx="0">
                  <c:v>58.128378378378379</c:v>
                </c:pt>
                <c:pt idx="1">
                  <c:v>56.056417489421719</c:v>
                </c:pt>
                <c:pt idx="2">
                  <c:v>55.463121783876502</c:v>
                </c:pt>
                <c:pt idx="3">
                  <c:v>54.798283261802574</c:v>
                </c:pt>
                <c:pt idx="4" formatCode="General">
                  <c:v>54</c:v>
                </c:pt>
                <c:pt idx="5" formatCode="General">
                  <c:v>54</c:v>
                </c:pt>
                <c:pt idx="6">
                  <c:v>53.171477079796261</c:v>
                </c:pt>
                <c:pt idx="7">
                  <c:v>53.153538050734312</c:v>
                </c:pt>
                <c:pt idx="8">
                  <c:v>52.38095238095238</c:v>
                </c:pt>
                <c:pt idx="9">
                  <c:v>51.920245398773005</c:v>
                </c:pt>
                <c:pt idx="10">
                  <c:v>51.45967741935484</c:v>
                </c:pt>
                <c:pt idx="11">
                  <c:v>51.388297872340424</c:v>
                </c:pt>
                <c:pt idx="12">
                  <c:v>51.303703703703704</c:v>
                </c:pt>
                <c:pt idx="13">
                  <c:v>51.041860465116279</c:v>
                </c:pt>
                <c:pt idx="14">
                  <c:v>49.397260273972606</c:v>
                </c:pt>
                <c:pt idx="15">
                  <c:v>49.302721088435376</c:v>
                </c:pt>
                <c:pt idx="16">
                  <c:v>49.263888888888886</c:v>
                </c:pt>
                <c:pt idx="17">
                  <c:v>48.780918727915193</c:v>
                </c:pt>
                <c:pt idx="18">
                  <c:v>48.713235294117645</c:v>
                </c:pt>
                <c:pt idx="19">
                  <c:v>47.679558011049721</c:v>
                </c:pt>
                <c:pt idx="20">
                  <c:v>46.569169960474305</c:v>
                </c:pt>
                <c:pt idx="21">
                  <c:v>45.841269841269842</c:v>
                </c:pt>
                <c:pt idx="22">
                  <c:v>44.829787234042556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4-4EF5-B139-58E31496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222528"/>
        <c:axId val="497981184"/>
      </c:barChart>
      <c:catAx>
        <c:axId val="7972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7981184"/>
        <c:crosses val="autoZero"/>
        <c:auto val="1"/>
        <c:lblAlgn val="ctr"/>
        <c:lblOffset val="100"/>
        <c:noMultiLvlLbl val="0"/>
      </c:catAx>
      <c:valAx>
        <c:axId val="4979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722252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procentowe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maturalnego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2022 r.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powiatach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000" b="1" dirty="0">
                <a:latin typeface="Arial" panose="020B0604020202020204" pitchFamily="34" charset="0"/>
                <a:cs typeface="Arial" panose="020B0604020202020204" pitchFamily="34" charset="0"/>
              </a:rPr>
              <a:t>matematyka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86-4217-B6EA-E76B8F53813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86-4217-B6EA-E76B8F5381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'Powiaty-przedmioty'!$G$5:$G$27</c:f>
              <c:strCache>
                <c:ptCount val="23"/>
                <c:pt idx="0">
                  <c:v>m.Szczecin</c:v>
                </c:pt>
                <c:pt idx="1">
                  <c:v>Kraj</c:v>
                </c:pt>
                <c:pt idx="2">
                  <c:v>m.Koszalin</c:v>
                </c:pt>
                <c:pt idx="3">
                  <c:v>łobeski</c:v>
                </c:pt>
                <c:pt idx="4">
                  <c:v>m.Świnoujście</c:v>
                </c:pt>
                <c:pt idx="5">
                  <c:v>Zachodniopomorskie</c:v>
                </c:pt>
                <c:pt idx="6">
                  <c:v>szczecinecki</c:v>
                </c:pt>
                <c:pt idx="7">
                  <c:v>stargardzki</c:v>
                </c:pt>
                <c:pt idx="8">
                  <c:v>goleniowski</c:v>
                </c:pt>
                <c:pt idx="9">
                  <c:v>kołobrzeski</c:v>
                </c:pt>
                <c:pt idx="10">
                  <c:v>świdwiński</c:v>
                </c:pt>
                <c:pt idx="11">
                  <c:v>pyrzycki</c:v>
                </c:pt>
                <c:pt idx="12">
                  <c:v>gryfiński</c:v>
                </c:pt>
                <c:pt idx="13">
                  <c:v>drawski</c:v>
                </c:pt>
                <c:pt idx="14">
                  <c:v>myśliborski</c:v>
                </c:pt>
                <c:pt idx="15">
                  <c:v>sławieński</c:v>
                </c:pt>
                <c:pt idx="16">
                  <c:v>gryficki</c:v>
                </c:pt>
                <c:pt idx="17">
                  <c:v>wałecki</c:v>
                </c:pt>
                <c:pt idx="18">
                  <c:v>policki</c:v>
                </c:pt>
                <c:pt idx="19">
                  <c:v>choszczeński</c:v>
                </c:pt>
                <c:pt idx="20">
                  <c:v>kamieński</c:v>
                </c:pt>
                <c:pt idx="21">
                  <c:v>białogardzki</c:v>
                </c:pt>
                <c:pt idx="22">
                  <c:v>koszaliński</c:v>
                </c:pt>
              </c:strCache>
            </c:strRef>
          </c:cat>
          <c:val>
            <c:numRef>
              <c:f>'Powiaty-przedmioty'!$H$5:$H$27</c:f>
              <c:numCache>
                <c:formatCode>General</c:formatCode>
                <c:ptCount val="23"/>
                <c:pt idx="0" formatCode="0">
                  <c:v>59.846132128740827</c:v>
                </c:pt>
                <c:pt idx="1">
                  <c:v>58</c:v>
                </c:pt>
                <c:pt idx="2" formatCode="0">
                  <c:v>57.645569620253163</c:v>
                </c:pt>
                <c:pt idx="3" formatCode="0">
                  <c:v>57.36904761904762</c:v>
                </c:pt>
                <c:pt idx="4" formatCode="0">
                  <c:v>56.241379310344826</c:v>
                </c:pt>
                <c:pt idx="5">
                  <c:v>54</c:v>
                </c:pt>
                <c:pt idx="6" formatCode="0">
                  <c:v>51.520618556701031</c:v>
                </c:pt>
                <c:pt idx="7" formatCode="0">
                  <c:v>51.248995983935743</c:v>
                </c:pt>
                <c:pt idx="8" formatCode="0">
                  <c:v>50.67590027700831</c:v>
                </c:pt>
                <c:pt idx="9" formatCode="0">
                  <c:v>50.530612244897959</c:v>
                </c:pt>
                <c:pt idx="10" formatCode="0">
                  <c:v>50.32846715328467</c:v>
                </c:pt>
                <c:pt idx="11" formatCode="0">
                  <c:v>50.036496350364963</c:v>
                </c:pt>
                <c:pt idx="12" formatCode="0">
                  <c:v>49.855813953488372</c:v>
                </c:pt>
                <c:pt idx="13" formatCode="0">
                  <c:v>49.75</c:v>
                </c:pt>
                <c:pt idx="14" formatCode="0">
                  <c:v>48.861660079051383</c:v>
                </c:pt>
                <c:pt idx="15" formatCode="0">
                  <c:v>48.325153374233132</c:v>
                </c:pt>
                <c:pt idx="16" formatCode="0">
                  <c:v>44.248299319727892</c:v>
                </c:pt>
                <c:pt idx="17" formatCode="0">
                  <c:v>43.779359430604984</c:v>
                </c:pt>
                <c:pt idx="18" formatCode="0">
                  <c:v>43.205479452054796</c:v>
                </c:pt>
                <c:pt idx="19" formatCode="0">
                  <c:v>42.563535911602209</c:v>
                </c:pt>
                <c:pt idx="20" formatCode="0">
                  <c:v>41.654135338345867</c:v>
                </c:pt>
                <c:pt idx="21" formatCode="0">
                  <c:v>39.941489361702125</c:v>
                </c:pt>
                <c:pt idx="22" formatCode="0">
                  <c:v>36.048387096774192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86-4217-B6EA-E76B8F538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833136"/>
        <c:axId val="849428800"/>
      </c:barChart>
      <c:catAx>
        <c:axId val="84783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9428800"/>
        <c:crosses val="autoZero"/>
        <c:auto val="1"/>
        <c:lblAlgn val="ctr"/>
        <c:lblOffset val="100"/>
        <c:noMultiLvlLbl val="0"/>
      </c:catAx>
      <c:valAx>
        <c:axId val="8494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783313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procentowe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maturalnego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2022 r.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powiatach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język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angielski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17-4AF4-9B7E-5F3BF944ABA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17-4AF4-9B7E-5F3BF944AB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'Powiaty-przedmioty'!$K$5:$K$27</c:f>
              <c:strCache>
                <c:ptCount val="23"/>
                <c:pt idx="0">
                  <c:v>m.Szczecin</c:v>
                </c:pt>
                <c:pt idx="1">
                  <c:v>m.Świnoujście</c:v>
                </c:pt>
                <c:pt idx="2">
                  <c:v>m.Koszalin</c:v>
                </c:pt>
                <c:pt idx="3">
                  <c:v>kołobrzeski</c:v>
                </c:pt>
                <c:pt idx="4">
                  <c:v>Kraj</c:v>
                </c:pt>
                <c:pt idx="5">
                  <c:v>Zachodniopomorskie</c:v>
                </c:pt>
                <c:pt idx="6">
                  <c:v>drawski</c:v>
                </c:pt>
                <c:pt idx="7">
                  <c:v>szczecinecki</c:v>
                </c:pt>
                <c:pt idx="8">
                  <c:v>gryfiński</c:v>
                </c:pt>
                <c:pt idx="9">
                  <c:v>goleniowski</c:v>
                </c:pt>
                <c:pt idx="10">
                  <c:v>stargardzki</c:v>
                </c:pt>
                <c:pt idx="11">
                  <c:v>łobeski</c:v>
                </c:pt>
                <c:pt idx="12">
                  <c:v>sławieński</c:v>
                </c:pt>
                <c:pt idx="13">
                  <c:v>wałecki</c:v>
                </c:pt>
                <c:pt idx="14">
                  <c:v>myśliborski</c:v>
                </c:pt>
                <c:pt idx="15">
                  <c:v>policki</c:v>
                </c:pt>
                <c:pt idx="16">
                  <c:v>białogardzki</c:v>
                </c:pt>
                <c:pt idx="17">
                  <c:v>gryficki</c:v>
                </c:pt>
                <c:pt idx="18">
                  <c:v>świdwiński</c:v>
                </c:pt>
                <c:pt idx="19">
                  <c:v>kamieński</c:v>
                </c:pt>
                <c:pt idx="20">
                  <c:v>pyrzycki</c:v>
                </c:pt>
                <c:pt idx="21">
                  <c:v>choszczeński</c:v>
                </c:pt>
                <c:pt idx="22">
                  <c:v>koszaliński</c:v>
                </c:pt>
              </c:strCache>
            </c:strRef>
          </c:cat>
          <c:val>
            <c:numRef>
              <c:f>'Powiaty-przedmioty'!$L$5:$L$27</c:f>
              <c:numCache>
                <c:formatCode>0</c:formatCode>
                <c:ptCount val="23"/>
                <c:pt idx="0">
                  <c:v>81.576047904191611</c:v>
                </c:pt>
                <c:pt idx="1">
                  <c:v>79.819905213270147</c:v>
                </c:pt>
                <c:pt idx="2">
                  <c:v>79.04897595725734</c:v>
                </c:pt>
                <c:pt idx="3">
                  <c:v>76.327927927927931</c:v>
                </c:pt>
                <c:pt idx="4" formatCode="General">
                  <c:v>76</c:v>
                </c:pt>
                <c:pt idx="5" formatCode="General">
                  <c:v>76</c:v>
                </c:pt>
                <c:pt idx="6">
                  <c:v>75.336322869955154</c:v>
                </c:pt>
                <c:pt idx="7">
                  <c:v>74.896686159844052</c:v>
                </c:pt>
                <c:pt idx="8">
                  <c:v>73.00613496932516</c:v>
                </c:pt>
                <c:pt idx="9">
                  <c:v>72.870588235294122</c:v>
                </c:pt>
                <c:pt idx="10">
                  <c:v>72.400568181818187</c:v>
                </c:pt>
                <c:pt idx="11">
                  <c:v>71.756097560975604</c:v>
                </c:pt>
                <c:pt idx="12">
                  <c:v>70.168831168831176</c:v>
                </c:pt>
                <c:pt idx="13">
                  <c:v>68.637168141592923</c:v>
                </c:pt>
                <c:pt idx="14">
                  <c:v>67.18721461187215</c:v>
                </c:pt>
                <c:pt idx="15">
                  <c:v>65.553398058252426</c:v>
                </c:pt>
                <c:pt idx="16">
                  <c:v>65.433526011560687</c:v>
                </c:pt>
                <c:pt idx="17">
                  <c:v>65.116607773851584</c:v>
                </c:pt>
                <c:pt idx="18">
                  <c:v>64.995850622406635</c:v>
                </c:pt>
                <c:pt idx="19">
                  <c:v>63.862595419847331</c:v>
                </c:pt>
                <c:pt idx="20">
                  <c:v>63.544715447154474</c:v>
                </c:pt>
                <c:pt idx="21">
                  <c:v>62.073170731707314</c:v>
                </c:pt>
                <c:pt idx="22">
                  <c:v>52.301886792452834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7-4AF4-9B7E-5F3BF944A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7466608"/>
        <c:axId val="962208176"/>
      </c:barChart>
      <c:catAx>
        <c:axId val="99746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2208176"/>
        <c:crosses val="autoZero"/>
        <c:auto val="1"/>
        <c:lblAlgn val="ctr"/>
        <c:lblOffset val="100"/>
        <c:noMultiLvlLbl val="0"/>
      </c:catAx>
      <c:valAx>
        <c:axId val="96220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7466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procentowe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egzaminu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materalnego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2022 r.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powiatach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województwa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zachodniopomorskiego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język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niemiecki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8-4F3C-BE28-7F828135BA9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8-4F3C-BE28-7F828135BA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'Powiaty-przedmioty'!$O$5:$O$27</c:f>
              <c:strCache>
                <c:ptCount val="23"/>
                <c:pt idx="0">
                  <c:v>m.Szczecin</c:v>
                </c:pt>
                <c:pt idx="1">
                  <c:v>policki</c:v>
                </c:pt>
                <c:pt idx="2">
                  <c:v>m.Świnoujście</c:v>
                </c:pt>
                <c:pt idx="3">
                  <c:v>m.Koszalin</c:v>
                </c:pt>
                <c:pt idx="4">
                  <c:v>Kraj</c:v>
                </c:pt>
                <c:pt idx="5">
                  <c:v>Zachodniopomorskie</c:v>
                </c:pt>
                <c:pt idx="6">
                  <c:v>myśliborski</c:v>
                </c:pt>
                <c:pt idx="7">
                  <c:v>kamieński</c:v>
                </c:pt>
                <c:pt idx="8">
                  <c:v>białogardzki</c:v>
                </c:pt>
                <c:pt idx="9">
                  <c:v>gryfiński</c:v>
                </c:pt>
                <c:pt idx="10">
                  <c:v>wałecki</c:v>
                </c:pt>
                <c:pt idx="11">
                  <c:v>stargardzki</c:v>
                </c:pt>
                <c:pt idx="12">
                  <c:v>drawski</c:v>
                </c:pt>
                <c:pt idx="13">
                  <c:v>kołobrzeski</c:v>
                </c:pt>
                <c:pt idx="14">
                  <c:v>pyrzycki</c:v>
                </c:pt>
                <c:pt idx="15">
                  <c:v>choszczeński</c:v>
                </c:pt>
                <c:pt idx="16">
                  <c:v>gryficki</c:v>
                </c:pt>
                <c:pt idx="17">
                  <c:v>szczecinecki</c:v>
                </c:pt>
                <c:pt idx="18">
                  <c:v>świdwiński</c:v>
                </c:pt>
                <c:pt idx="19">
                  <c:v>goleniowski</c:v>
                </c:pt>
                <c:pt idx="20">
                  <c:v>sławieński</c:v>
                </c:pt>
                <c:pt idx="21">
                  <c:v>koszaliński</c:v>
                </c:pt>
                <c:pt idx="22">
                  <c:v>łobeski</c:v>
                </c:pt>
              </c:strCache>
            </c:strRef>
          </c:cat>
          <c:val>
            <c:numRef>
              <c:f>'Powiaty-przedmioty'!$P$5:$P$27</c:f>
              <c:numCache>
                <c:formatCode>0</c:formatCode>
                <c:ptCount val="23"/>
                <c:pt idx="0">
                  <c:v>70.902173913043484</c:v>
                </c:pt>
                <c:pt idx="1">
                  <c:v>69.5</c:v>
                </c:pt>
                <c:pt idx="2">
                  <c:v>59.272727272727273</c:v>
                </c:pt>
                <c:pt idx="3">
                  <c:v>58.357142857142854</c:v>
                </c:pt>
                <c:pt idx="4" formatCode="General">
                  <c:v>57</c:v>
                </c:pt>
                <c:pt idx="5" formatCode="General">
                  <c:v>53</c:v>
                </c:pt>
                <c:pt idx="6">
                  <c:v>51.636363636363633</c:v>
                </c:pt>
                <c:pt idx="7">
                  <c:v>50.4</c:v>
                </c:pt>
                <c:pt idx="8">
                  <c:v>48.153846153846153</c:v>
                </c:pt>
                <c:pt idx="9">
                  <c:v>44.653846153846153</c:v>
                </c:pt>
                <c:pt idx="10">
                  <c:v>44.377358490566039</c:v>
                </c:pt>
                <c:pt idx="11">
                  <c:v>43.4</c:v>
                </c:pt>
                <c:pt idx="12">
                  <c:v>43.2</c:v>
                </c:pt>
                <c:pt idx="13">
                  <c:v>42.387096774193552</c:v>
                </c:pt>
                <c:pt idx="14">
                  <c:v>40.142857142857146</c:v>
                </c:pt>
                <c:pt idx="15">
                  <c:v>39.529411764705884</c:v>
                </c:pt>
                <c:pt idx="16">
                  <c:v>39.272727272727273</c:v>
                </c:pt>
                <c:pt idx="17">
                  <c:v>39.125</c:v>
                </c:pt>
                <c:pt idx="18">
                  <c:v>36.736842105263158</c:v>
                </c:pt>
                <c:pt idx="19">
                  <c:v>36.5</c:v>
                </c:pt>
                <c:pt idx="20">
                  <c:v>34.75</c:v>
                </c:pt>
                <c:pt idx="21">
                  <c:v>30.666666666666668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98-4F3C-BE28-7F828135B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8854224"/>
        <c:axId val="962212336"/>
      </c:barChart>
      <c:catAx>
        <c:axId val="9988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2212336"/>
        <c:crosses val="autoZero"/>
        <c:auto val="1"/>
        <c:lblAlgn val="ctr"/>
        <c:lblOffset val="100"/>
        <c:noMultiLvlLbl val="0"/>
      </c:catAx>
      <c:valAx>
        <c:axId val="96221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88542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75773852752876E-2"/>
          <c:y val="0.25009623093778338"/>
          <c:w val="0.91484618727294853"/>
          <c:h val="0.65640814415141147"/>
        </c:manualLayout>
      </c:layout>
      <c:lineChart>
        <c:grouping val="standard"/>
        <c:varyColors val="0"/>
        <c:ser>
          <c:idx val="0"/>
          <c:order val="0"/>
          <c:tx>
            <c:strRef>
              <c:f>'wykres różnic z wielkop'!$C$2</c:f>
              <c:strCache>
                <c:ptCount val="1"/>
                <c:pt idx="0">
                  <c:v>lubuskie</c:v>
                </c:pt>
              </c:strCache>
            </c:strRef>
          </c:tx>
          <c:spPr>
            <a:ln w="50800"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'wykres różnic z wielkop'!$B$3:$B$17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'wykres różnic z wielkop'!$C$3:$C$17</c:f>
              <c:numCache>
                <c:formatCode>General</c:formatCode>
                <c:ptCount val="15"/>
                <c:pt idx="0">
                  <c:v>-4</c:v>
                </c:pt>
                <c:pt idx="1">
                  <c:v>-3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2.5</c:v>
                </c:pt>
                <c:pt idx="9">
                  <c:v>1.5</c:v>
                </c:pt>
                <c:pt idx="10">
                  <c:v>0.3</c:v>
                </c:pt>
                <c:pt idx="11">
                  <c:v>-0.5</c:v>
                </c:pt>
                <c:pt idx="12">
                  <c:v>-1.8</c:v>
                </c:pt>
                <c:pt idx="13">
                  <c:v>-2.2999999999999998</c:v>
                </c:pt>
                <c:pt idx="14">
                  <c:v>-1.2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A9-4228-B5E3-A82AA2DF47D5}"/>
            </c:ext>
          </c:extLst>
        </c:ser>
        <c:ser>
          <c:idx val="1"/>
          <c:order val="1"/>
          <c:tx>
            <c:strRef>
              <c:f>'wykres różnic z wielkop'!$D$2</c:f>
              <c:strCache>
                <c:ptCount val="1"/>
                <c:pt idx="0">
                  <c:v>małopolskie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'wykres różnic z wielkop'!$B$3:$B$17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'wykres różnic z wielkop'!$D$3:$D$17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2.5</c:v>
                </c:pt>
                <c:pt idx="9">
                  <c:v>4.5</c:v>
                </c:pt>
                <c:pt idx="10">
                  <c:v>3.3</c:v>
                </c:pt>
                <c:pt idx="11">
                  <c:v>4.5</c:v>
                </c:pt>
                <c:pt idx="12">
                  <c:v>3.8</c:v>
                </c:pt>
                <c:pt idx="13">
                  <c:v>3.6</c:v>
                </c:pt>
                <c:pt idx="14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A9-4228-B5E3-A82AA2DF47D5}"/>
            </c:ext>
          </c:extLst>
        </c:ser>
        <c:ser>
          <c:idx val="2"/>
          <c:order val="2"/>
          <c:tx>
            <c:strRef>
              <c:f>'wykres różnic z wielkop'!$E$2</c:f>
              <c:strCache>
                <c:ptCount val="1"/>
                <c:pt idx="0">
                  <c:v>wielkopolskie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'wykres różnic z wielkop'!$B$3:$B$17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'wykres różnic z wielkop'!$E$3:$E$17</c:f>
              <c:numCache>
                <c:formatCode>General</c:formatCode>
                <c:ptCount val="15"/>
                <c:pt idx="0">
                  <c:v>-3</c:v>
                </c:pt>
                <c:pt idx="1">
                  <c:v>-2</c:v>
                </c:pt>
                <c:pt idx="2">
                  <c:v>0</c:v>
                </c:pt>
                <c:pt idx="3">
                  <c:v>-0.5</c:v>
                </c:pt>
                <c:pt idx="4">
                  <c:v>0</c:v>
                </c:pt>
                <c:pt idx="5">
                  <c:v>0</c:v>
                </c:pt>
                <c:pt idx="6">
                  <c:v>-1</c:v>
                </c:pt>
                <c:pt idx="7">
                  <c:v>-1</c:v>
                </c:pt>
                <c:pt idx="8">
                  <c:v>-1.5</c:v>
                </c:pt>
                <c:pt idx="9">
                  <c:v>-0.5</c:v>
                </c:pt>
                <c:pt idx="10">
                  <c:v>-0.4</c:v>
                </c:pt>
                <c:pt idx="11">
                  <c:v>0.5</c:v>
                </c:pt>
                <c:pt idx="12">
                  <c:v>-0.1</c:v>
                </c:pt>
                <c:pt idx="13">
                  <c:v>-0.3</c:v>
                </c:pt>
                <c:pt idx="14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A9-4228-B5E3-A82AA2DF47D5}"/>
            </c:ext>
          </c:extLst>
        </c:ser>
        <c:ser>
          <c:idx val="3"/>
          <c:order val="3"/>
          <c:tx>
            <c:strRef>
              <c:f>'wykres różnic z wielkop'!$F$2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'wykres różnic z wielkop'!$B$3:$B$17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'wykres różnic z wielkop'!$F$3:$F$17</c:f>
              <c:numCache>
                <c:formatCode>General</c:formatCode>
                <c:ptCount val="15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-2.5</c:v>
                </c:pt>
                <c:pt idx="4">
                  <c:v>-2</c:v>
                </c:pt>
                <c:pt idx="5">
                  <c:v>-2</c:v>
                </c:pt>
                <c:pt idx="6">
                  <c:v>-4</c:v>
                </c:pt>
                <c:pt idx="7">
                  <c:v>-4</c:v>
                </c:pt>
                <c:pt idx="8">
                  <c:v>-3.5</c:v>
                </c:pt>
                <c:pt idx="9">
                  <c:v>-4.5</c:v>
                </c:pt>
                <c:pt idx="10">
                  <c:v>-2.7</c:v>
                </c:pt>
                <c:pt idx="11">
                  <c:v>-3.5</c:v>
                </c:pt>
                <c:pt idx="12">
                  <c:v>-3.1</c:v>
                </c:pt>
                <c:pt idx="13">
                  <c:v>-4.5</c:v>
                </c:pt>
                <c:pt idx="14">
                  <c:v>-2.2000000000000002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A9-4228-B5E3-A82AA2DF47D5}"/>
            </c:ext>
          </c:extLst>
        </c:ser>
        <c:ser>
          <c:idx val="4"/>
          <c:order val="4"/>
          <c:tx>
            <c:strRef>
              <c:f>'wykres różnic z wielkop'!$G$2</c:f>
              <c:strCache>
                <c:ptCount val="1"/>
                <c:pt idx="0">
                  <c:v>kraj</c:v>
                </c:pt>
              </c:strCache>
            </c:strRef>
          </c:tx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'wykres różnic z wielkop'!$B$3:$B$17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'wykres różnic z wielkop'!$G$3:$G$17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A9-4228-B5E3-A82AA2DF4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66304"/>
        <c:axId val="110080384"/>
      </c:lineChart>
      <c:catAx>
        <c:axId val="1100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b="0">
                <a:latin typeface="Arial Black" panose="020B0A04020102020204" pitchFamily="34" charset="0"/>
              </a:defRPr>
            </a:pPr>
            <a:endParaRPr lang="pl-PL"/>
          </a:p>
        </c:txPr>
        <c:crossAx val="110080384"/>
        <c:crosses val="autoZero"/>
        <c:auto val="1"/>
        <c:lblAlgn val="ctr"/>
        <c:lblOffset val="100"/>
        <c:noMultiLvlLbl val="0"/>
      </c:catAx>
      <c:valAx>
        <c:axId val="110080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endParaRPr lang="pl-PL"/>
          </a:p>
        </c:txPr>
        <c:crossAx val="11006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85324861469576E-3"/>
          <c:y val="0.94446932289409213"/>
          <c:w val="0.98026195383131776"/>
          <c:h val="4.9726917317995667E-2"/>
        </c:manualLayout>
      </c:layout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Odchylenie zdawalności</a:t>
            </a:r>
            <a:r>
              <a:rPr lang="pl-PL" sz="1200" baseline="0" dirty="0"/>
              <a:t> egzaminu maturalnego od średniej kraju w liceach ogólnokształcących w latach 2017-2022</a:t>
            </a:r>
            <a:endParaRPr lang="pl-PL" sz="1200" dirty="0"/>
          </a:p>
        </c:rich>
      </c:tx>
      <c:layout>
        <c:manualLayout>
          <c:xMode val="edge"/>
          <c:yMode val="edge"/>
          <c:x val="0.11875573081192393"/>
          <c:y val="1.6145373781236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LOiT!$C$3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LOiT!$B$4:$B$9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LOiT!$C$4:$C$9</c:f>
              <c:numCache>
                <c:formatCode>General</c:formatCode>
                <c:ptCount val="6"/>
                <c:pt idx="0">
                  <c:v>-0.40000000000000568</c:v>
                </c:pt>
                <c:pt idx="1">
                  <c:v>-1.8</c:v>
                </c:pt>
                <c:pt idx="2">
                  <c:v>-1.4000000000000057</c:v>
                </c:pt>
                <c:pt idx="3">
                  <c:v>-2.2000000000000002</c:v>
                </c:pt>
                <c:pt idx="4">
                  <c:v>-1.6</c:v>
                </c:pt>
                <c:pt idx="5">
                  <c:v>-1.6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4-4F40-B476-BCF6B87640F5}"/>
            </c:ext>
          </c:extLst>
        </c:ser>
        <c:ser>
          <c:idx val="1"/>
          <c:order val="1"/>
          <c:tx>
            <c:strRef>
              <c:f>LOiT!$D$3</c:f>
              <c:strCache>
                <c:ptCount val="1"/>
                <c:pt idx="0">
                  <c:v>małopolskie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LOiT!$B$4:$B$9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LOiT!$D$4:$D$9</c:f>
              <c:numCache>
                <c:formatCode>General</c:formatCode>
                <c:ptCount val="6"/>
                <c:pt idx="0">
                  <c:v>3.5999999999999943</c:v>
                </c:pt>
                <c:pt idx="1">
                  <c:v>2.8</c:v>
                </c:pt>
                <c:pt idx="2">
                  <c:v>3.5999999999999943</c:v>
                </c:pt>
                <c:pt idx="3">
                  <c:v>2.9</c:v>
                </c:pt>
                <c:pt idx="4">
                  <c:v>2.4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4-4F40-B476-BCF6B87640F5}"/>
            </c:ext>
          </c:extLst>
        </c:ser>
        <c:ser>
          <c:idx val="2"/>
          <c:order val="2"/>
          <c:tx>
            <c:strRef>
              <c:f>LOiT!$E$3</c:f>
              <c:strCache>
                <c:ptCount val="1"/>
                <c:pt idx="0">
                  <c:v>wielkopolskie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LOiT!$B$4:$B$9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LOiT!$E$4:$E$9</c:f>
              <c:numCache>
                <c:formatCode>General</c:formatCode>
                <c:ptCount val="6"/>
                <c:pt idx="0">
                  <c:v>-1.4</c:v>
                </c:pt>
                <c:pt idx="1">
                  <c:v>-1.4</c:v>
                </c:pt>
                <c:pt idx="2">
                  <c:v>-1.4</c:v>
                </c:pt>
                <c:pt idx="3">
                  <c:v>-0.9</c:v>
                </c:pt>
                <c:pt idx="4">
                  <c:v>-0.9</c:v>
                </c:pt>
                <c:pt idx="5">
                  <c:v>-1.1000000000000001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44-4F40-B476-BCF6B87640F5}"/>
            </c:ext>
          </c:extLst>
        </c:ser>
        <c:ser>
          <c:idx val="3"/>
          <c:order val="3"/>
          <c:tx>
            <c:strRef>
              <c:f>LOiT!$F$3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LOiT!$B$4:$B$9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LOiT!$F$4:$F$9</c:f>
              <c:numCache>
                <c:formatCode>General</c:formatCode>
                <c:ptCount val="6"/>
                <c:pt idx="0">
                  <c:v>-5.4000000000000057</c:v>
                </c:pt>
                <c:pt idx="1">
                  <c:v>-4.5999999999999996</c:v>
                </c:pt>
                <c:pt idx="2">
                  <c:v>-5.4000000000000057</c:v>
                </c:pt>
                <c:pt idx="3">
                  <c:v>-5.3</c:v>
                </c:pt>
                <c:pt idx="4">
                  <c:v>-6.1</c:v>
                </c:pt>
                <c:pt idx="5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44-4F40-B476-BCF6B87640F5}"/>
            </c:ext>
          </c:extLst>
        </c:ser>
        <c:ser>
          <c:idx val="4"/>
          <c:order val="4"/>
          <c:tx>
            <c:strRef>
              <c:f>LOiT!$G$3</c:f>
              <c:strCache>
                <c:ptCount val="1"/>
                <c:pt idx="0">
                  <c:v>kraj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LOiT!$B$4:$B$9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LOiT!$G$4:$G$9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44-4F40-B476-BCF6B876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835200"/>
        <c:axId val="110836736"/>
      </c:lineChart>
      <c:catAx>
        <c:axId val="1108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836736"/>
        <c:crosses val="autoZero"/>
        <c:auto val="1"/>
        <c:lblAlgn val="ctr"/>
        <c:lblOffset val="100"/>
        <c:noMultiLvlLbl val="0"/>
      </c:catAx>
      <c:valAx>
        <c:axId val="11083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8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Odchylenie zdawalności egzaminu maturalnego </a:t>
            </a:r>
          </a:p>
          <a:p>
            <a:pPr>
              <a:defRPr/>
            </a:pPr>
            <a:r>
              <a:rPr lang="pl-PL" sz="1200"/>
              <a:t>od średniej kraju w technikach </a:t>
            </a:r>
          </a:p>
          <a:p>
            <a:pPr>
              <a:defRPr/>
            </a:pPr>
            <a:r>
              <a:rPr lang="pl-PL" sz="1200"/>
              <a:t>w latach 2017-2022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LOiT!$C$23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LOiT!$B$24:$B$29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LOiT!$C$24:$C$29</c:f>
              <c:numCache>
                <c:formatCode>General</c:formatCode>
                <c:ptCount val="6"/>
                <c:pt idx="0">
                  <c:v>6.0999999999999943</c:v>
                </c:pt>
                <c:pt idx="1">
                  <c:v>4</c:v>
                </c:pt>
                <c:pt idx="2">
                  <c:v>0.5</c:v>
                </c:pt>
                <c:pt idx="3">
                  <c:v>0.1</c:v>
                </c:pt>
                <c:pt idx="4">
                  <c:v>-0.6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3-45B6-A371-F27321866B41}"/>
            </c:ext>
          </c:extLst>
        </c:ser>
        <c:ser>
          <c:idx val="1"/>
          <c:order val="1"/>
          <c:tx>
            <c:strRef>
              <c:f>LOiT!$D$23</c:f>
              <c:strCache>
                <c:ptCount val="1"/>
                <c:pt idx="0">
                  <c:v>małopolskie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LOiT!$B$24:$B$29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LOiT!$D$24:$D$29</c:f>
              <c:numCache>
                <c:formatCode>General</c:formatCode>
                <c:ptCount val="6"/>
                <c:pt idx="0">
                  <c:v>7.0999999999999943</c:v>
                </c:pt>
                <c:pt idx="1">
                  <c:v>6.1</c:v>
                </c:pt>
                <c:pt idx="2">
                  <c:v>7.5</c:v>
                </c:pt>
                <c:pt idx="3">
                  <c:v>2.9</c:v>
                </c:pt>
                <c:pt idx="4">
                  <c:v>6.7</c:v>
                </c:pt>
                <c:pt idx="5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3-45B6-A371-F27321866B41}"/>
            </c:ext>
          </c:extLst>
        </c:ser>
        <c:ser>
          <c:idx val="2"/>
          <c:order val="2"/>
          <c:tx>
            <c:strRef>
              <c:f>LOiT!$E$23</c:f>
              <c:strCache>
                <c:ptCount val="1"/>
                <c:pt idx="0">
                  <c:v>wielkopolskie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LOiT!$B$24:$B$29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LOiT!$E$24:$E$29</c:f>
              <c:numCache>
                <c:formatCode>General</c:formatCode>
                <c:ptCount val="6"/>
                <c:pt idx="0">
                  <c:v>2.1</c:v>
                </c:pt>
                <c:pt idx="1">
                  <c:v>2</c:v>
                </c:pt>
                <c:pt idx="2">
                  <c:v>2.5</c:v>
                </c:pt>
                <c:pt idx="3">
                  <c:v>2.4</c:v>
                </c:pt>
                <c:pt idx="4">
                  <c:v>2</c:v>
                </c:pt>
                <c:pt idx="5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3-45B6-A371-F27321866B41}"/>
            </c:ext>
          </c:extLst>
        </c:ser>
        <c:ser>
          <c:idx val="3"/>
          <c:order val="3"/>
          <c:tx>
            <c:strRef>
              <c:f>LOiT!$F$23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LOiT!$B$24:$B$29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LOiT!$F$24:$F$29</c:f>
              <c:numCache>
                <c:formatCode>General</c:formatCode>
                <c:ptCount val="6"/>
                <c:pt idx="0">
                  <c:v>-2.9000000000000057</c:v>
                </c:pt>
                <c:pt idx="1">
                  <c:v>-0.8</c:v>
                </c:pt>
                <c:pt idx="2">
                  <c:v>-1.5</c:v>
                </c:pt>
                <c:pt idx="3">
                  <c:v>-0.1</c:v>
                </c:pt>
                <c:pt idx="4">
                  <c:v>-1.8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53-45B6-A371-F27321866B41}"/>
            </c:ext>
          </c:extLst>
        </c:ser>
        <c:ser>
          <c:idx val="4"/>
          <c:order val="4"/>
          <c:tx>
            <c:strRef>
              <c:f>LOiT!$G$23</c:f>
              <c:strCache>
                <c:ptCount val="1"/>
                <c:pt idx="0">
                  <c:v>kraj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LOiT!$B$24:$B$29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LOiT!$G$24:$G$29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53-45B6-A371-F27321866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633152"/>
        <c:axId val="111634688"/>
      </c:lineChart>
      <c:catAx>
        <c:axId val="1116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634688"/>
        <c:crosses val="autoZero"/>
        <c:auto val="1"/>
        <c:lblAlgn val="ctr"/>
        <c:lblOffset val="100"/>
        <c:noMultiLvlLbl val="0"/>
      </c:catAx>
      <c:valAx>
        <c:axId val="1116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63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pl-PL" sz="11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egzaminu maturalnego w 2022 r. w</a:t>
            </a:r>
            <a:r>
              <a:rPr lang="pl-PL" sz="11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województwie zachodniopomorskim </a:t>
            </a:r>
            <a:br>
              <a:rPr lang="pl-PL" sz="11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tle innych województw i kraju - </a:t>
            </a:r>
            <a:r>
              <a:rPr lang="pl-PL" sz="11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  <a:endParaRPr lang="en-US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C2-4F4F-AF80-5F6A5D344AB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C2-4F4F-AF80-5F6A5D344ABA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2-4F4F-AF80-5F6A5D344AB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C2-4F4F-AF80-5F6A5D344AB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C2-4F4F-AF80-5F6A5D344A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 j pol matura 2022'!$E$4:$E$20</c:f>
              <c:strCache>
                <c:ptCount val="17"/>
                <c:pt idx="0">
                  <c:v>małopolskie</c:v>
                </c:pt>
                <c:pt idx="1">
                  <c:v>śląskie</c:v>
                </c:pt>
                <c:pt idx="2">
                  <c:v>podkarpackie</c:v>
                </c:pt>
                <c:pt idx="3">
                  <c:v>pomorskie</c:v>
                </c:pt>
                <c:pt idx="4">
                  <c:v>mazowieckie</c:v>
                </c:pt>
                <c:pt idx="5">
                  <c:v>kujawsko-pomorskie</c:v>
                </c:pt>
                <c:pt idx="6">
                  <c:v>lubuskie</c:v>
                </c:pt>
                <c:pt idx="7">
                  <c:v>wielkopolskie</c:v>
                </c:pt>
                <c:pt idx="8">
                  <c:v>zachodniopomorskie</c:v>
                </c:pt>
                <c:pt idx="9">
                  <c:v>KRAJ</c:v>
                </c:pt>
                <c:pt idx="10">
                  <c:v>dolnośląskie</c:v>
                </c:pt>
                <c:pt idx="11">
                  <c:v>lubelskie</c:v>
                </c:pt>
                <c:pt idx="12">
                  <c:v>opolskie</c:v>
                </c:pt>
                <c:pt idx="13">
                  <c:v>podlaskie</c:v>
                </c:pt>
                <c:pt idx="14">
                  <c:v>warmińsko-mazurskie</c:v>
                </c:pt>
                <c:pt idx="15">
                  <c:v>łódzkie</c:v>
                </c:pt>
                <c:pt idx="16">
                  <c:v>świętokrzyskie</c:v>
                </c:pt>
              </c:strCache>
            </c:strRef>
          </c:cat>
          <c:val>
            <c:numRef>
              <c:f>'śr j pol matura 2022'!$F$4:$F$20</c:f>
              <c:numCache>
                <c:formatCode>0</c:formatCode>
                <c:ptCount val="17"/>
                <c:pt idx="0">
                  <c:v>56</c:v>
                </c:pt>
                <c:pt idx="1">
                  <c:v>56</c:v>
                </c:pt>
                <c:pt idx="2">
                  <c:v>55</c:v>
                </c:pt>
                <c:pt idx="3">
                  <c:v>55</c:v>
                </c:pt>
                <c:pt idx="4">
                  <c:v>54.1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54</c:v>
                </c:pt>
                <c:pt idx="9">
                  <c:v>54</c:v>
                </c:pt>
                <c:pt idx="10">
                  <c:v>53</c:v>
                </c:pt>
                <c:pt idx="11">
                  <c:v>53</c:v>
                </c:pt>
                <c:pt idx="12">
                  <c:v>53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C2-4F4F-AF80-5F6A5D34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162112"/>
        <c:axId val="111163648"/>
      </c:barChart>
      <c:catAx>
        <c:axId val="111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63648"/>
        <c:crosses val="autoZero"/>
        <c:auto val="1"/>
        <c:lblAlgn val="ctr"/>
        <c:lblOffset val="100"/>
        <c:noMultiLvlLbl val="0"/>
      </c:catAx>
      <c:valAx>
        <c:axId val="1111636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62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Odchylenie zdawalności egzaminu maturalnego województw z </a:t>
            </a:r>
            <a:r>
              <a:rPr lang="pl-PL" sz="1100" b="1">
                <a:latin typeface="Arial" panose="020B0604020202020204" pitchFamily="34" charset="0"/>
                <a:cs typeface="Arial" panose="020B0604020202020204" pitchFamily="34" charset="0"/>
              </a:rPr>
              <a:t>języka polskiego  </a:t>
            </a: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w latach 2019-2022 na</a:t>
            </a:r>
            <a:r>
              <a:rPr lang="pl-PL" sz="1100" b="0" baseline="0">
                <a:latin typeface="Arial" panose="020B0604020202020204" pitchFamily="34" charset="0"/>
                <a:cs typeface="Arial" panose="020B0604020202020204" pitchFamily="34" charset="0"/>
              </a:rPr>
              <a:t> tle </a:t>
            </a:r>
            <a:r>
              <a:rPr lang="pl-PL" sz="1100" b="0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727821522309709E-2"/>
          <c:y val="0.23048991927234039"/>
          <c:w val="0.91484618727294853"/>
          <c:h val="0.69981908630824818"/>
        </c:manualLayout>
      </c:layout>
      <c:lineChart>
        <c:grouping val="standard"/>
        <c:varyColors val="0"/>
        <c:ser>
          <c:idx val="0"/>
          <c:order val="0"/>
          <c:tx>
            <c:strRef>
              <c:f>'wykres różnic - JP 2022'!$C$3</c:f>
              <c:strCache>
                <c:ptCount val="1"/>
                <c:pt idx="0">
                  <c:v>lubuskie</c:v>
                </c:pt>
              </c:strCache>
            </c:strRef>
          </c:tx>
          <c:spPr>
            <a:ln w="50800"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'wykres różnic - JP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JP 2022'!$C$4:$C$7</c:f>
              <c:numCache>
                <c:formatCode>General</c:formatCode>
                <c:ptCount val="4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E-44DB-B7DB-6DEE7F3BF681}"/>
            </c:ext>
          </c:extLst>
        </c:ser>
        <c:ser>
          <c:idx val="1"/>
          <c:order val="1"/>
          <c:tx>
            <c:strRef>
              <c:f>'wykres różnic - JP 2022'!$D$3</c:f>
              <c:strCache>
                <c:ptCount val="1"/>
                <c:pt idx="0">
                  <c:v>małopolskie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'wykres różnic - JP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JP 2022'!$D$4:$D$7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CE-44DB-B7DB-6DEE7F3BF681}"/>
            </c:ext>
          </c:extLst>
        </c:ser>
        <c:ser>
          <c:idx val="2"/>
          <c:order val="2"/>
          <c:tx>
            <c:strRef>
              <c:f>'wykres różnic - JP 2022'!$E$3</c:f>
              <c:strCache>
                <c:ptCount val="1"/>
                <c:pt idx="0">
                  <c:v>wielkopolska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'wykres różnic - JP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JP 2022'!$E$4:$E$7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CE-44DB-B7DB-6DEE7F3BF681}"/>
            </c:ext>
          </c:extLst>
        </c:ser>
        <c:ser>
          <c:idx val="3"/>
          <c:order val="3"/>
          <c:tx>
            <c:strRef>
              <c:f>'wykres różnic - JP 2022'!$F$3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'wykres różnic - JP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JP 2022'!$F$4:$F$7</c:f>
              <c:numCache>
                <c:formatCode>General</c:formatCode>
                <c:ptCount val="4"/>
                <c:pt idx="0">
                  <c:v>-1</c:v>
                </c:pt>
                <c:pt idx="1">
                  <c:v>-1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CE-44DB-B7DB-6DEE7F3BF681}"/>
            </c:ext>
          </c:extLst>
        </c:ser>
        <c:ser>
          <c:idx val="4"/>
          <c:order val="4"/>
          <c:tx>
            <c:strRef>
              <c:f>'wykres różnic - JP 2022'!$G$3</c:f>
              <c:strCache>
                <c:ptCount val="1"/>
                <c:pt idx="0">
                  <c:v>kraj</c:v>
                </c:pt>
              </c:strCache>
            </c:strRef>
          </c:tx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'wykres różnic - JP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JP 2022'!$G$4:$G$7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CE-44DB-B7DB-6DEE7F3BF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151104"/>
        <c:axId val="105165184"/>
      </c:lineChart>
      <c:catAx>
        <c:axId val="1051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b="0">
                <a:latin typeface="Arial Black" panose="020B0A04020102020204" pitchFamily="34" charset="0"/>
              </a:defRPr>
            </a:pPr>
            <a:endParaRPr lang="pl-PL"/>
          </a:p>
        </c:txPr>
        <c:crossAx val="105165184"/>
        <c:crosses val="autoZero"/>
        <c:auto val="1"/>
        <c:lblAlgn val="ctr"/>
        <c:lblOffset val="100"/>
        <c:noMultiLvlLbl val="0"/>
      </c:catAx>
      <c:valAx>
        <c:axId val="105165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endParaRPr lang="pl-PL"/>
          </a:p>
        </c:txPr>
        <c:crossAx val="10515110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6.485324861469576E-3"/>
          <c:y val="0.94446932289409213"/>
          <c:w val="0.98026195383131776"/>
          <c:h val="4.9726917317995667E-2"/>
        </c:manualLayout>
      </c:layout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 wyniki egzaminu maturalnego w 2022 r. w województwie zachodniopomorskim </a:t>
            </a:r>
            <a:b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tle</a:t>
            </a:r>
            <a:r>
              <a:rPr lang="pl-PL" sz="10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innych województw i kraju - </a:t>
            </a:r>
            <a:r>
              <a:rPr lang="pl-PL" sz="10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angielski</a:t>
            </a:r>
            <a:r>
              <a:rPr lang="pl-PL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7166164308623039"/>
          <c:y val="1.1839667271513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88-4918-8E30-6808C4913F46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88-4918-8E30-6808C4913F4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88-4918-8E30-6808C4913F4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D88-4918-8E30-6808C4913F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 j obce matura 2022'!$E$4:$E$20</c:f>
              <c:strCache>
                <c:ptCount val="17"/>
                <c:pt idx="0">
                  <c:v>mazowieckie</c:v>
                </c:pt>
                <c:pt idx="1">
                  <c:v>dolnośląskie</c:v>
                </c:pt>
                <c:pt idx="2">
                  <c:v>małopolskie</c:v>
                </c:pt>
                <c:pt idx="3">
                  <c:v>pomorskie</c:v>
                </c:pt>
                <c:pt idx="4">
                  <c:v>śląskie</c:v>
                </c:pt>
                <c:pt idx="5">
                  <c:v>lubuskie</c:v>
                </c:pt>
                <c:pt idx="6">
                  <c:v>opolskie</c:v>
                </c:pt>
                <c:pt idx="7">
                  <c:v>zachodniopomorskie</c:v>
                </c:pt>
                <c:pt idx="8">
                  <c:v>KRAJ</c:v>
                </c:pt>
                <c:pt idx="9">
                  <c:v>podlaskie</c:v>
                </c:pt>
                <c:pt idx="10">
                  <c:v>wielkopolskie</c:v>
                </c:pt>
                <c:pt idx="11">
                  <c:v>łódzkie</c:v>
                </c:pt>
                <c:pt idx="12">
                  <c:v>świętokrzyskie</c:v>
                </c:pt>
                <c:pt idx="13">
                  <c:v>kujawsko-pomorskie</c:v>
                </c:pt>
                <c:pt idx="14">
                  <c:v>lubelskie</c:v>
                </c:pt>
                <c:pt idx="15">
                  <c:v>podkarpackie</c:v>
                </c:pt>
                <c:pt idx="16">
                  <c:v>warmińsko-mazurskie</c:v>
                </c:pt>
              </c:strCache>
            </c:strRef>
          </c:cat>
          <c:val>
            <c:numRef>
              <c:f>'śr j obce matura 2022'!$F$4:$F$20</c:f>
              <c:numCache>
                <c:formatCode>0</c:formatCode>
                <c:ptCount val="17"/>
                <c:pt idx="0">
                  <c:v>80</c:v>
                </c:pt>
                <c:pt idx="1">
                  <c:v>78</c:v>
                </c:pt>
                <c:pt idx="2">
                  <c:v>78</c:v>
                </c:pt>
                <c:pt idx="3">
                  <c:v>77</c:v>
                </c:pt>
                <c:pt idx="4">
                  <c:v>77</c:v>
                </c:pt>
                <c:pt idx="5">
                  <c:v>76</c:v>
                </c:pt>
                <c:pt idx="6">
                  <c:v>76</c:v>
                </c:pt>
                <c:pt idx="7">
                  <c:v>76</c:v>
                </c:pt>
                <c:pt idx="8">
                  <c:v>76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88-4918-8E30-6808C4913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94400"/>
        <c:axId val="111100288"/>
      </c:barChart>
      <c:catAx>
        <c:axId val="11109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00288"/>
        <c:crosses val="autoZero"/>
        <c:auto val="1"/>
        <c:lblAlgn val="ctr"/>
        <c:lblOffset val="100"/>
        <c:noMultiLvlLbl val="0"/>
      </c:catAx>
      <c:valAx>
        <c:axId val="111100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09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 wyniki egzaminu maturalnego w 2022 r. w województwie zachodniopomorskim </a:t>
            </a:r>
            <a:b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tle innych województw i kraju - </a:t>
            </a:r>
            <a:r>
              <a:rPr lang="pl-PL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niemiecki</a:t>
            </a:r>
          </a:p>
        </c:rich>
      </c:tx>
      <c:layout>
        <c:manualLayout>
          <c:xMode val="edge"/>
          <c:yMode val="edge"/>
          <c:x val="0.1651098259465156"/>
          <c:y val="3.3670017190604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6B-49F1-B2EA-C1B9418AE65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6B-49F1-B2EA-C1B9418AE65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6B-49F1-B2EA-C1B9418AE65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6B-49F1-B2EA-C1B9418AE65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6B-49F1-B2EA-C1B9418AE65E}"/>
              </c:ext>
            </c:extLst>
          </c:dPt>
          <c:dPt>
            <c:idx val="10"/>
            <c:invertIfNegative val="0"/>
            <c:bubble3D val="0"/>
            <c:spPr>
              <a:solidFill>
                <a:srgbClr val="00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B-49F1-B2EA-C1B9418AE65E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6B-49F1-B2EA-C1B9418AE65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66B-49F1-B2EA-C1B9418AE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'śr j obce matura 2022'!$V$4:$V$20</c:f>
              <c:strCache>
                <c:ptCount val="17"/>
                <c:pt idx="0">
                  <c:v>mazowieckie</c:v>
                </c:pt>
                <c:pt idx="1">
                  <c:v>opolskie</c:v>
                </c:pt>
                <c:pt idx="2">
                  <c:v>małopolskie</c:v>
                </c:pt>
                <c:pt idx="3">
                  <c:v>śląskie</c:v>
                </c:pt>
                <c:pt idx="4">
                  <c:v>podlaskie</c:v>
                </c:pt>
                <c:pt idx="5">
                  <c:v>lubelskie</c:v>
                </c:pt>
                <c:pt idx="6">
                  <c:v>KRAJ</c:v>
                </c:pt>
                <c:pt idx="7">
                  <c:v>świętokrzyskie</c:v>
                </c:pt>
                <c:pt idx="8">
                  <c:v>lubuskie</c:v>
                </c:pt>
                <c:pt idx="9">
                  <c:v>podkarpackie</c:v>
                </c:pt>
                <c:pt idx="10">
                  <c:v>pomorskie</c:v>
                </c:pt>
                <c:pt idx="11">
                  <c:v>zachodniopomorskie</c:v>
                </c:pt>
                <c:pt idx="12">
                  <c:v>łódzkie</c:v>
                </c:pt>
                <c:pt idx="13">
                  <c:v>dolnośląskie</c:v>
                </c:pt>
                <c:pt idx="14">
                  <c:v>warmińsko-mazurskie</c:v>
                </c:pt>
                <c:pt idx="15">
                  <c:v>wielkopolskie</c:v>
                </c:pt>
                <c:pt idx="16">
                  <c:v>kujawsko-pomorskie</c:v>
                </c:pt>
              </c:strCache>
            </c:strRef>
          </c:cat>
          <c:val>
            <c:numRef>
              <c:f>'śr j obce matura 2022'!$W$4:$W$20</c:f>
              <c:numCache>
                <c:formatCode>0</c:formatCode>
                <c:ptCount val="17"/>
                <c:pt idx="0">
                  <c:v>72.3</c:v>
                </c:pt>
                <c:pt idx="1">
                  <c:v>64</c:v>
                </c:pt>
                <c:pt idx="2">
                  <c:v>62</c:v>
                </c:pt>
                <c:pt idx="3">
                  <c:v>61</c:v>
                </c:pt>
                <c:pt idx="4">
                  <c:v>60</c:v>
                </c:pt>
                <c:pt idx="5">
                  <c:v>57</c:v>
                </c:pt>
                <c:pt idx="6">
                  <c:v>57</c:v>
                </c:pt>
                <c:pt idx="7">
                  <c:v>55</c:v>
                </c:pt>
                <c:pt idx="8">
                  <c:v>54</c:v>
                </c:pt>
                <c:pt idx="9">
                  <c:v>53</c:v>
                </c:pt>
                <c:pt idx="10">
                  <c:v>53</c:v>
                </c:pt>
                <c:pt idx="11">
                  <c:v>53</c:v>
                </c:pt>
                <c:pt idx="12">
                  <c:v>53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66B-49F1-B2EA-C1B9418AE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1012480"/>
        <c:axId val="111122688"/>
      </c:barChart>
      <c:catAx>
        <c:axId val="11101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22688"/>
        <c:crosses val="autoZero"/>
        <c:auto val="1"/>
        <c:lblAlgn val="ctr"/>
        <c:lblOffset val="100"/>
        <c:noMultiLvlLbl val="0"/>
      </c:catAx>
      <c:valAx>
        <c:axId val="11112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01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Język angielski</a:t>
            </a:r>
          </a:p>
        </c:rich>
      </c:tx>
      <c:layout>
        <c:manualLayout>
          <c:xMode val="edge"/>
          <c:yMode val="edge"/>
          <c:x val="1.3679120930298312E-2"/>
          <c:y val="3.6031947847000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117705307874387E-2"/>
          <c:y val="0.24172579551151613"/>
          <c:w val="0.91484618727294853"/>
          <c:h val="0.69981908630824818"/>
        </c:manualLayout>
      </c:layout>
      <c:lineChart>
        <c:grouping val="standard"/>
        <c:varyColors val="0"/>
        <c:ser>
          <c:idx val="0"/>
          <c:order val="0"/>
          <c:tx>
            <c:strRef>
              <c:f>'wykres różnic - J.ANG 2022'!$C$3</c:f>
              <c:strCache>
                <c:ptCount val="1"/>
                <c:pt idx="0">
                  <c:v>lubuskie</c:v>
                </c:pt>
              </c:strCache>
            </c:strRef>
          </c:tx>
          <c:spPr>
            <a:ln w="50800">
              <a:solidFill>
                <a:srgbClr val="3399FF"/>
              </a:solidFill>
            </a:ln>
          </c:spPr>
          <c:marker>
            <c:symbol val="none"/>
          </c:marker>
          <c:cat>
            <c:numRef>
              <c:f>'wykres różnic - J.ANG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J.ANG 2022'!$C$4:$C$7</c:f>
              <c:numCache>
                <c:formatCode>General</c:formatCode>
                <c:ptCount val="4"/>
                <c:pt idx="0">
                  <c:v>-3</c:v>
                </c:pt>
                <c:pt idx="1">
                  <c:v>-3</c:v>
                </c:pt>
                <c:pt idx="2">
                  <c:v>-2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E-41DE-A9DA-4B579A2A213C}"/>
            </c:ext>
          </c:extLst>
        </c:ser>
        <c:ser>
          <c:idx val="1"/>
          <c:order val="1"/>
          <c:tx>
            <c:strRef>
              <c:f>'wykres różnic - J.ANG 2022'!$D$3</c:f>
              <c:strCache>
                <c:ptCount val="1"/>
                <c:pt idx="0">
                  <c:v>małopolskie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'wykres różnic - J.ANG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J.ANG 2022'!$D$4:$D$7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CE-41DE-A9DA-4B579A2A213C}"/>
            </c:ext>
          </c:extLst>
        </c:ser>
        <c:ser>
          <c:idx val="2"/>
          <c:order val="2"/>
          <c:tx>
            <c:strRef>
              <c:f>'wykres różnic - J.ANG 2022'!$E$3</c:f>
              <c:strCache>
                <c:ptCount val="1"/>
                <c:pt idx="0">
                  <c:v>wielkopolska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'wykres różnic - J.ANG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J.ANG 2022'!$E$4:$E$7</c:f>
              <c:numCache>
                <c:formatCode>General</c:formatCode>
                <c:ptCount val="4"/>
                <c:pt idx="0">
                  <c:v>0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CE-41DE-A9DA-4B579A2A213C}"/>
            </c:ext>
          </c:extLst>
        </c:ser>
        <c:ser>
          <c:idx val="3"/>
          <c:order val="3"/>
          <c:tx>
            <c:strRef>
              <c:f>'wykres różnic - J.ANG 2022'!$F$3</c:f>
              <c:strCache>
                <c:ptCount val="1"/>
                <c:pt idx="0">
                  <c:v>zachodniopomorskie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'wykres różnic - J.ANG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J.ANG 2022'!$F$4:$F$7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CE-41DE-A9DA-4B579A2A213C}"/>
            </c:ext>
          </c:extLst>
        </c:ser>
        <c:ser>
          <c:idx val="4"/>
          <c:order val="4"/>
          <c:tx>
            <c:strRef>
              <c:f>'wykres różnic - J.ANG 2022'!$G$3</c:f>
              <c:strCache>
                <c:ptCount val="1"/>
                <c:pt idx="0">
                  <c:v>kraj</c:v>
                </c:pt>
              </c:strCache>
            </c:strRef>
          </c:tx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'wykres różnic - J.ANG 2022'!$B$4:$B$7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'wykres różnic - J.ANG 2022'!$G$4:$G$7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CE-41DE-A9DA-4B579A2A2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70752"/>
        <c:axId val="105372288"/>
      </c:lineChart>
      <c:catAx>
        <c:axId val="1053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b="0">
                <a:latin typeface="Arial Black" panose="020B0A04020102020204" pitchFamily="34" charset="0"/>
              </a:defRPr>
            </a:pPr>
            <a:endParaRPr lang="pl-PL"/>
          </a:p>
        </c:txPr>
        <c:crossAx val="105372288"/>
        <c:crosses val="autoZero"/>
        <c:auto val="1"/>
        <c:lblAlgn val="ctr"/>
        <c:lblOffset val="100"/>
        <c:noMultiLvlLbl val="0"/>
      </c:catAx>
      <c:valAx>
        <c:axId val="105372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Arial Black" panose="020B0A04020102020204" pitchFamily="34" charset="0"/>
              </a:defRPr>
            </a:pPr>
            <a:endParaRPr lang="pl-PL"/>
          </a:p>
        </c:txPr>
        <c:crossAx val="10537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85324861469576E-3"/>
          <c:y val="0.94446932289409213"/>
          <c:w val="0.98026195383131776"/>
          <c:h val="4.9726917317995667E-2"/>
        </c:manualLayout>
      </c:layout>
      <c:overlay val="0"/>
      <c:txPr>
        <a:bodyPr/>
        <a:lstStyle/>
        <a:p>
          <a:pPr>
            <a:defRPr>
              <a:latin typeface="Arial Black" panose="020B0A040201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E6DA0-971A-4124-B296-7D2CF480B7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548E91-9A62-4D34-88BF-05F1682A0D44}">
      <dgm:prSet phldrT="[Tekst]"/>
      <dgm:spPr/>
      <dgm:t>
        <a:bodyPr/>
        <a:lstStyle/>
        <a:p>
          <a:r>
            <a:rPr lang="pl-PL" dirty="0"/>
            <a:t>Jeśli na dzień </a:t>
          </a:r>
          <a:br>
            <a:rPr lang="pl-PL" dirty="0"/>
          </a:br>
          <a:r>
            <a:rPr lang="pl-PL" dirty="0"/>
            <a:t>31 sierpnia 2022 r. nauczyciel nie ma stopnia awansu zawodowego</a:t>
          </a:r>
        </a:p>
      </dgm:t>
    </dgm:pt>
    <dgm:pt modelId="{CBA09BF8-49B8-4330-8942-67558D7ACCE3}" type="parTrans" cxnId="{AB210AC5-0CE3-45F9-A5EA-DD1542E0A390}">
      <dgm:prSet/>
      <dgm:spPr/>
      <dgm:t>
        <a:bodyPr/>
        <a:lstStyle/>
        <a:p>
          <a:endParaRPr lang="pl-PL"/>
        </a:p>
      </dgm:t>
    </dgm:pt>
    <dgm:pt modelId="{B801A241-FE06-41BF-8C80-52E97EEB68A3}" type="sibTrans" cxnId="{AB210AC5-0CE3-45F9-A5EA-DD1542E0A390}">
      <dgm:prSet/>
      <dgm:spPr/>
      <dgm:t>
        <a:bodyPr/>
        <a:lstStyle/>
        <a:p>
          <a:endParaRPr lang="pl-PL"/>
        </a:p>
      </dgm:t>
    </dgm:pt>
    <dgm:pt modelId="{477D1D36-3C55-4582-8E68-BC18580F8BB1}">
      <dgm:prSet phldrT="[Tekst]"/>
      <dgm:spPr/>
      <dgm:t>
        <a:bodyPr/>
        <a:lstStyle/>
        <a:p>
          <a:r>
            <a:rPr lang="pl-PL" dirty="0"/>
            <a:t>zaczyna ścieżkę awansu </a:t>
          </a:r>
          <a:r>
            <a:rPr lang="pl-PL" u="sng" dirty="0"/>
            <a:t>po nowemu  (nauczyciel początkujący). </a:t>
          </a:r>
          <a:endParaRPr lang="pl-PL" dirty="0"/>
        </a:p>
      </dgm:t>
    </dgm:pt>
    <dgm:pt modelId="{16FD6618-C570-4D24-9C21-96E92EC6D6C5}" type="parTrans" cxnId="{406FD57C-9A39-48FB-9EC5-CBA6BCC5A6B4}">
      <dgm:prSet/>
      <dgm:spPr/>
      <dgm:t>
        <a:bodyPr/>
        <a:lstStyle/>
        <a:p>
          <a:endParaRPr lang="pl-PL"/>
        </a:p>
      </dgm:t>
    </dgm:pt>
    <dgm:pt modelId="{48203354-C58D-4AAC-A9AF-61C7381A93AC}" type="sibTrans" cxnId="{406FD57C-9A39-48FB-9EC5-CBA6BCC5A6B4}">
      <dgm:prSet/>
      <dgm:spPr/>
      <dgm:t>
        <a:bodyPr/>
        <a:lstStyle/>
        <a:p>
          <a:endParaRPr lang="pl-PL"/>
        </a:p>
      </dgm:t>
    </dgm:pt>
    <dgm:pt modelId="{775BA950-C490-4CEB-B233-10F34A82E5FC}" type="pres">
      <dgm:prSet presAssocID="{19BE6DA0-971A-4124-B296-7D2CF480B7EA}" presName="Name0" presStyleCnt="0">
        <dgm:presLayoutVars>
          <dgm:dir/>
          <dgm:animLvl val="lvl"/>
          <dgm:resizeHandles val="exact"/>
        </dgm:presLayoutVars>
      </dgm:prSet>
      <dgm:spPr/>
    </dgm:pt>
    <dgm:pt modelId="{A1A1E99A-1462-4F52-A514-C06F4141C8FF}" type="pres">
      <dgm:prSet presAssocID="{33548E91-9A62-4D34-88BF-05F1682A0D44}" presName="parTxOnly" presStyleLbl="node1" presStyleIdx="0" presStyleCnt="2" custLinFactNeighborX="18698" custLinFactNeighborY="-3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72BF0A-19B1-45D3-B203-9156D756F4AF}" type="pres">
      <dgm:prSet presAssocID="{B801A241-FE06-41BF-8C80-52E97EEB68A3}" presName="parTxOnlySpace" presStyleCnt="0"/>
      <dgm:spPr/>
    </dgm:pt>
    <dgm:pt modelId="{48A4AFFA-9F27-4AC5-89BA-7C1DB691A0FC}" type="pres">
      <dgm:prSet presAssocID="{477D1D36-3C55-4582-8E68-BC18580F8BB1}" presName="parTxOnly" presStyleLbl="node1" presStyleIdx="1" presStyleCnt="2" custLinFactNeighborX="1673" custLinFactNeighborY="-3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D6A0A6-DC0C-48D9-93A6-ABD025287111}" type="presOf" srcId="{33548E91-9A62-4D34-88BF-05F1682A0D44}" destId="{A1A1E99A-1462-4F52-A514-C06F4141C8FF}" srcOrd="0" destOrd="0" presId="urn:microsoft.com/office/officeart/2005/8/layout/chevron1"/>
    <dgm:cxn modelId="{406FD57C-9A39-48FB-9EC5-CBA6BCC5A6B4}" srcId="{19BE6DA0-971A-4124-B296-7D2CF480B7EA}" destId="{477D1D36-3C55-4582-8E68-BC18580F8BB1}" srcOrd="1" destOrd="0" parTransId="{16FD6618-C570-4D24-9C21-96E92EC6D6C5}" sibTransId="{48203354-C58D-4AAC-A9AF-61C7381A93AC}"/>
    <dgm:cxn modelId="{7A7C9E72-C82C-4934-B6AC-3A3ED063A7EC}" type="presOf" srcId="{19BE6DA0-971A-4124-B296-7D2CF480B7EA}" destId="{775BA950-C490-4CEB-B233-10F34A82E5FC}" srcOrd="0" destOrd="0" presId="urn:microsoft.com/office/officeart/2005/8/layout/chevron1"/>
    <dgm:cxn modelId="{AB210AC5-0CE3-45F9-A5EA-DD1542E0A390}" srcId="{19BE6DA0-971A-4124-B296-7D2CF480B7EA}" destId="{33548E91-9A62-4D34-88BF-05F1682A0D44}" srcOrd="0" destOrd="0" parTransId="{CBA09BF8-49B8-4330-8942-67558D7ACCE3}" sibTransId="{B801A241-FE06-41BF-8C80-52E97EEB68A3}"/>
    <dgm:cxn modelId="{2BE15839-27C9-469D-8DC0-6380A6E32ADE}" type="presOf" srcId="{477D1D36-3C55-4582-8E68-BC18580F8BB1}" destId="{48A4AFFA-9F27-4AC5-89BA-7C1DB691A0FC}" srcOrd="0" destOrd="0" presId="urn:microsoft.com/office/officeart/2005/8/layout/chevron1"/>
    <dgm:cxn modelId="{CF2F6F42-0020-410C-81F6-B3D4A83E4AC5}" type="presParOf" srcId="{775BA950-C490-4CEB-B233-10F34A82E5FC}" destId="{A1A1E99A-1462-4F52-A514-C06F4141C8FF}" srcOrd="0" destOrd="0" presId="urn:microsoft.com/office/officeart/2005/8/layout/chevron1"/>
    <dgm:cxn modelId="{A557948D-E74E-4CB5-B987-D609114EF132}" type="presParOf" srcId="{775BA950-C490-4CEB-B233-10F34A82E5FC}" destId="{4F72BF0A-19B1-45D3-B203-9156D756F4AF}" srcOrd="1" destOrd="0" presId="urn:microsoft.com/office/officeart/2005/8/layout/chevron1"/>
    <dgm:cxn modelId="{7158E9E0-9925-47AA-B649-C16C53B07616}" type="presParOf" srcId="{775BA950-C490-4CEB-B233-10F34A82E5FC}" destId="{48A4AFFA-9F27-4AC5-89BA-7C1DB691A0F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11997-0F7E-4683-A532-BC7FC4DBCE89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8DC412B3-54D2-469B-8F3F-ED32FF5F1F22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Jeśli na dzień </a:t>
          </a:r>
          <a:br>
            <a:rPr lang="pl-PL" dirty="0"/>
          </a:br>
          <a:r>
            <a:rPr lang="pl-PL" dirty="0"/>
            <a:t>31 sierpnia 2022 r. nauczyciel ma stopień awansu nauczyciela kontraktowego</a:t>
          </a:r>
        </a:p>
      </dgm:t>
    </dgm:pt>
    <dgm:pt modelId="{647F6996-38C7-4A5B-8048-3B650A5E7900}" type="parTrans" cxnId="{E3B94BE3-0EBD-494F-9488-55BF900ECD22}">
      <dgm:prSet/>
      <dgm:spPr/>
      <dgm:t>
        <a:bodyPr/>
        <a:lstStyle/>
        <a:p>
          <a:endParaRPr lang="pl-PL"/>
        </a:p>
      </dgm:t>
    </dgm:pt>
    <dgm:pt modelId="{E7258356-5591-43BE-ACB7-FB5451E67D41}" type="sibTrans" cxnId="{E3B94BE3-0EBD-494F-9488-55BF900ECD22}">
      <dgm:prSet/>
      <dgm:spPr/>
      <dgm:t>
        <a:bodyPr/>
        <a:lstStyle/>
        <a:p>
          <a:endParaRPr lang="pl-PL"/>
        </a:p>
      </dgm:t>
    </dgm:pt>
    <dgm:pt modelId="{E5D9C76C-21C0-47DD-BFA6-ACB2D29647E3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zawsze </a:t>
          </a:r>
          <a:br>
            <a:rPr lang="pl-PL" dirty="0"/>
          </a:br>
          <a:r>
            <a:rPr lang="pl-PL" dirty="0"/>
            <a:t>robi mianowanie </a:t>
          </a:r>
          <a:br>
            <a:rPr lang="pl-PL" dirty="0"/>
          </a:br>
          <a:r>
            <a:rPr lang="pl-PL" u="sng" dirty="0"/>
            <a:t>po staremu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(kończy lub rozpoczyna).</a:t>
          </a:r>
        </a:p>
      </dgm:t>
    </dgm:pt>
    <dgm:pt modelId="{C56A5AAC-3B4E-4337-B040-B88FD206E410}" type="parTrans" cxnId="{E0FE8C64-4734-4EA7-BA9D-BBFF1CE3EDB4}">
      <dgm:prSet/>
      <dgm:spPr/>
      <dgm:t>
        <a:bodyPr/>
        <a:lstStyle/>
        <a:p>
          <a:endParaRPr lang="pl-PL"/>
        </a:p>
      </dgm:t>
    </dgm:pt>
    <dgm:pt modelId="{1994D79D-3247-4A3E-9D01-B9DA73ED0A16}" type="sibTrans" cxnId="{E0FE8C64-4734-4EA7-BA9D-BBFF1CE3EDB4}">
      <dgm:prSet/>
      <dgm:spPr/>
      <dgm:t>
        <a:bodyPr/>
        <a:lstStyle/>
        <a:p>
          <a:endParaRPr lang="pl-PL"/>
        </a:p>
      </dgm:t>
    </dgm:pt>
    <dgm:pt modelId="{30548EFE-C67E-4866-BD8E-B31699BFD997}" type="pres">
      <dgm:prSet presAssocID="{A3911997-0F7E-4683-A532-BC7FC4DBCE89}" presName="Name0" presStyleCnt="0">
        <dgm:presLayoutVars>
          <dgm:dir/>
          <dgm:animLvl val="lvl"/>
          <dgm:resizeHandles val="exact"/>
        </dgm:presLayoutVars>
      </dgm:prSet>
      <dgm:spPr/>
    </dgm:pt>
    <dgm:pt modelId="{7863D963-7280-4119-8179-D4B21E5599B9}" type="pres">
      <dgm:prSet presAssocID="{8DC412B3-54D2-469B-8F3F-ED32FF5F1F22}" presName="parTxOnly" presStyleLbl="node1" presStyleIdx="0" presStyleCnt="2" custLinFactNeighborX="5257" custLinFactNeighborY="9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6E4D49-912B-4169-82C0-893447EE0FAE}" type="pres">
      <dgm:prSet presAssocID="{E7258356-5591-43BE-ACB7-FB5451E67D41}" presName="parTxOnlySpace" presStyleCnt="0"/>
      <dgm:spPr/>
    </dgm:pt>
    <dgm:pt modelId="{3C8BE64A-A6E8-4F07-A544-A2FA70846A74}" type="pres">
      <dgm:prSet presAssocID="{E5D9C76C-21C0-47DD-BFA6-ACB2D29647E3}" presName="parTxOnly" presStyleLbl="node1" presStyleIdx="1" presStyleCnt="2" custLinFactNeighborX="1673" custLinFactNeighborY="9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C73C8F-54F5-491B-AB52-565374B8CFF8}" type="presOf" srcId="{E5D9C76C-21C0-47DD-BFA6-ACB2D29647E3}" destId="{3C8BE64A-A6E8-4F07-A544-A2FA70846A74}" srcOrd="0" destOrd="0" presId="urn:microsoft.com/office/officeart/2005/8/layout/chevron1"/>
    <dgm:cxn modelId="{4E7670B9-2696-4450-B057-5EB49D6470DE}" type="presOf" srcId="{A3911997-0F7E-4683-A532-BC7FC4DBCE89}" destId="{30548EFE-C67E-4866-BD8E-B31699BFD997}" srcOrd="0" destOrd="0" presId="urn:microsoft.com/office/officeart/2005/8/layout/chevron1"/>
    <dgm:cxn modelId="{143D729B-E51F-4071-854D-4FB17038B3C9}" type="presOf" srcId="{8DC412B3-54D2-469B-8F3F-ED32FF5F1F22}" destId="{7863D963-7280-4119-8179-D4B21E5599B9}" srcOrd="0" destOrd="0" presId="urn:microsoft.com/office/officeart/2005/8/layout/chevron1"/>
    <dgm:cxn modelId="{E3B94BE3-0EBD-494F-9488-55BF900ECD22}" srcId="{A3911997-0F7E-4683-A532-BC7FC4DBCE89}" destId="{8DC412B3-54D2-469B-8F3F-ED32FF5F1F22}" srcOrd="0" destOrd="0" parTransId="{647F6996-38C7-4A5B-8048-3B650A5E7900}" sibTransId="{E7258356-5591-43BE-ACB7-FB5451E67D41}"/>
    <dgm:cxn modelId="{E0FE8C64-4734-4EA7-BA9D-BBFF1CE3EDB4}" srcId="{A3911997-0F7E-4683-A532-BC7FC4DBCE89}" destId="{E5D9C76C-21C0-47DD-BFA6-ACB2D29647E3}" srcOrd="1" destOrd="0" parTransId="{C56A5AAC-3B4E-4337-B040-B88FD206E410}" sibTransId="{1994D79D-3247-4A3E-9D01-B9DA73ED0A16}"/>
    <dgm:cxn modelId="{FAEAB06B-A695-4677-864C-4A44FE8C94A1}" type="presParOf" srcId="{30548EFE-C67E-4866-BD8E-B31699BFD997}" destId="{7863D963-7280-4119-8179-D4B21E5599B9}" srcOrd="0" destOrd="0" presId="urn:microsoft.com/office/officeart/2005/8/layout/chevron1"/>
    <dgm:cxn modelId="{B74E57DA-C061-4313-9491-60EF07A47C7D}" type="presParOf" srcId="{30548EFE-C67E-4866-BD8E-B31699BFD997}" destId="{946E4D49-912B-4169-82C0-893447EE0FAE}" srcOrd="1" destOrd="0" presId="urn:microsoft.com/office/officeart/2005/8/layout/chevron1"/>
    <dgm:cxn modelId="{22481E7A-E003-4E30-BEC4-FE03D5FF786B}" type="presParOf" srcId="{30548EFE-C67E-4866-BD8E-B31699BFD997}" destId="{3C8BE64A-A6E8-4F07-A544-A2FA70846A7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E6DA0-971A-4124-B296-7D2CF480B7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3548E91-9A62-4D34-88BF-05F1682A0D44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Jeśli na dzień </a:t>
          </a:r>
          <a:br>
            <a:rPr lang="pl-PL" dirty="0"/>
          </a:br>
          <a:r>
            <a:rPr lang="pl-PL" dirty="0"/>
            <a:t>31 sierpnia 2022 r. nauczyciel ma rozpoczęty staż na stopień nauczyciele dyplomowanego</a:t>
          </a:r>
        </a:p>
      </dgm:t>
    </dgm:pt>
    <dgm:pt modelId="{CBA09BF8-49B8-4330-8942-67558D7ACCE3}" type="parTrans" cxnId="{AB210AC5-0CE3-45F9-A5EA-DD1542E0A390}">
      <dgm:prSet/>
      <dgm:spPr/>
      <dgm:t>
        <a:bodyPr/>
        <a:lstStyle/>
        <a:p>
          <a:endParaRPr lang="pl-PL"/>
        </a:p>
      </dgm:t>
    </dgm:pt>
    <dgm:pt modelId="{B801A241-FE06-41BF-8C80-52E97EEB68A3}" type="sibTrans" cxnId="{AB210AC5-0CE3-45F9-A5EA-DD1542E0A390}">
      <dgm:prSet/>
      <dgm:spPr/>
      <dgm:t>
        <a:bodyPr/>
        <a:lstStyle/>
        <a:p>
          <a:endParaRPr lang="pl-PL"/>
        </a:p>
      </dgm:t>
    </dgm:pt>
    <dgm:pt modelId="{477D1D36-3C55-4582-8E68-BC18580F8BB1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/>
            <a:t>to tylko w tym przypadku </a:t>
          </a:r>
          <a:r>
            <a:rPr lang="pl-PL" u="sng" dirty="0"/>
            <a:t>kończy staż po staremu.</a:t>
          </a:r>
          <a:endParaRPr lang="pl-PL" dirty="0"/>
        </a:p>
      </dgm:t>
    </dgm:pt>
    <dgm:pt modelId="{16FD6618-C570-4D24-9C21-96E92EC6D6C5}" type="parTrans" cxnId="{406FD57C-9A39-48FB-9EC5-CBA6BCC5A6B4}">
      <dgm:prSet/>
      <dgm:spPr/>
      <dgm:t>
        <a:bodyPr/>
        <a:lstStyle/>
        <a:p>
          <a:endParaRPr lang="pl-PL"/>
        </a:p>
      </dgm:t>
    </dgm:pt>
    <dgm:pt modelId="{48203354-C58D-4AAC-A9AF-61C7381A93AC}" type="sibTrans" cxnId="{406FD57C-9A39-48FB-9EC5-CBA6BCC5A6B4}">
      <dgm:prSet/>
      <dgm:spPr/>
      <dgm:t>
        <a:bodyPr/>
        <a:lstStyle/>
        <a:p>
          <a:endParaRPr lang="pl-PL"/>
        </a:p>
      </dgm:t>
    </dgm:pt>
    <dgm:pt modelId="{775BA950-C490-4CEB-B233-10F34A82E5FC}" type="pres">
      <dgm:prSet presAssocID="{19BE6DA0-971A-4124-B296-7D2CF480B7EA}" presName="Name0" presStyleCnt="0">
        <dgm:presLayoutVars>
          <dgm:dir/>
          <dgm:animLvl val="lvl"/>
          <dgm:resizeHandles val="exact"/>
        </dgm:presLayoutVars>
      </dgm:prSet>
      <dgm:spPr/>
    </dgm:pt>
    <dgm:pt modelId="{A1A1E99A-1462-4F52-A514-C06F4141C8FF}" type="pres">
      <dgm:prSet presAssocID="{33548E91-9A62-4D34-88BF-05F1682A0D44}" presName="parTxOnly" presStyleLbl="node1" presStyleIdx="0" presStyleCnt="2" custLinFactNeighborX="18698" custLinFactNeighborY="-42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72BF0A-19B1-45D3-B203-9156D756F4AF}" type="pres">
      <dgm:prSet presAssocID="{B801A241-FE06-41BF-8C80-52E97EEB68A3}" presName="parTxOnlySpace" presStyleCnt="0"/>
      <dgm:spPr/>
    </dgm:pt>
    <dgm:pt modelId="{48A4AFFA-9F27-4AC5-89BA-7C1DB691A0FC}" type="pres">
      <dgm:prSet presAssocID="{477D1D36-3C55-4582-8E68-BC18580F8BB1}" presName="parTxOnly" presStyleLbl="node1" presStyleIdx="1" presStyleCnt="2" custLinFactNeighborX="14540" custLinFactNeighborY="-42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D6A0A6-DC0C-48D9-93A6-ABD025287111}" type="presOf" srcId="{33548E91-9A62-4D34-88BF-05F1682A0D44}" destId="{A1A1E99A-1462-4F52-A514-C06F4141C8FF}" srcOrd="0" destOrd="0" presId="urn:microsoft.com/office/officeart/2005/8/layout/chevron1"/>
    <dgm:cxn modelId="{406FD57C-9A39-48FB-9EC5-CBA6BCC5A6B4}" srcId="{19BE6DA0-971A-4124-B296-7D2CF480B7EA}" destId="{477D1D36-3C55-4582-8E68-BC18580F8BB1}" srcOrd="1" destOrd="0" parTransId="{16FD6618-C570-4D24-9C21-96E92EC6D6C5}" sibTransId="{48203354-C58D-4AAC-A9AF-61C7381A93AC}"/>
    <dgm:cxn modelId="{7A7C9E72-C82C-4934-B6AC-3A3ED063A7EC}" type="presOf" srcId="{19BE6DA0-971A-4124-B296-7D2CF480B7EA}" destId="{775BA950-C490-4CEB-B233-10F34A82E5FC}" srcOrd="0" destOrd="0" presId="urn:microsoft.com/office/officeart/2005/8/layout/chevron1"/>
    <dgm:cxn modelId="{AB210AC5-0CE3-45F9-A5EA-DD1542E0A390}" srcId="{19BE6DA0-971A-4124-B296-7D2CF480B7EA}" destId="{33548E91-9A62-4D34-88BF-05F1682A0D44}" srcOrd="0" destOrd="0" parTransId="{CBA09BF8-49B8-4330-8942-67558D7ACCE3}" sibTransId="{B801A241-FE06-41BF-8C80-52E97EEB68A3}"/>
    <dgm:cxn modelId="{2BE15839-27C9-469D-8DC0-6380A6E32ADE}" type="presOf" srcId="{477D1D36-3C55-4582-8E68-BC18580F8BB1}" destId="{48A4AFFA-9F27-4AC5-89BA-7C1DB691A0FC}" srcOrd="0" destOrd="0" presId="urn:microsoft.com/office/officeart/2005/8/layout/chevron1"/>
    <dgm:cxn modelId="{CF2F6F42-0020-410C-81F6-B3D4A83E4AC5}" type="presParOf" srcId="{775BA950-C490-4CEB-B233-10F34A82E5FC}" destId="{A1A1E99A-1462-4F52-A514-C06F4141C8FF}" srcOrd="0" destOrd="0" presId="urn:microsoft.com/office/officeart/2005/8/layout/chevron1"/>
    <dgm:cxn modelId="{A557948D-E74E-4CB5-B987-D609114EF132}" type="presParOf" srcId="{775BA950-C490-4CEB-B233-10F34A82E5FC}" destId="{4F72BF0A-19B1-45D3-B203-9156D756F4AF}" srcOrd="1" destOrd="0" presId="urn:microsoft.com/office/officeart/2005/8/layout/chevron1"/>
    <dgm:cxn modelId="{7158E9E0-9925-47AA-B649-C16C53B07616}" type="presParOf" srcId="{775BA950-C490-4CEB-B233-10F34A82E5FC}" destId="{48A4AFFA-9F27-4AC5-89BA-7C1DB691A0F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11997-0F7E-4683-A532-BC7FC4DBCE89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8DC412B3-54D2-469B-8F3F-ED32FF5F1F22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/>
            <a:t>Jeśli na dzień </a:t>
          </a:r>
          <a:br>
            <a:rPr lang="pl-PL" dirty="0"/>
          </a:br>
          <a:r>
            <a:rPr lang="pl-PL" dirty="0"/>
            <a:t>31 sierpnia 2022 r. nauczyciel  ma mianowanie bez rozpoczętego stażu na dyplomowanego</a:t>
          </a:r>
        </a:p>
      </dgm:t>
    </dgm:pt>
    <dgm:pt modelId="{647F6996-38C7-4A5B-8048-3B650A5E7900}" type="parTrans" cxnId="{E3B94BE3-0EBD-494F-9488-55BF900ECD22}">
      <dgm:prSet/>
      <dgm:spPr/>
      <dgm:t>
        <a:bodyPr/>
        <a:lstStyle/>
        <a:p>
          <a:endParaRPr lang="pl-PL"/>
        </a:p>
      </dgm:t>
    </dgm:pt>
    <dgm:pt modelId="{E7258356-5591-43BE-ACB7-FB5451E67D41}" type="sibTrans" cxnId="{E3B94BE3-0EBD-494F-9488-55BF900ECD22}">
      <dgm:prSet/>
      <dgm:spPr/>
      <dgm:t>
        <a:bodyPr/>
        <a:lstStyle/>
        <a:p>
          <a:endParaRPr lang="pl-PL"/>
        </a:p>
      </dgm:t>
    </dgm:pt>
    <dgm:pt modelId="{E5D9C76C-21C0-47DD-BFA6-ACB2D29647E3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/>
            <a:t>dyplomowanie robi </a:t>
          </a:r>
          <a:br>
            <a:rPr lang="pl-PL" dirty="0"/>
          </a:br>
          <a:r>
            <a:rPr lang="pl-PL" u="sng" dirty="0"/>
            <a:t>po nowemu.</a:t>
          </a:r>
          <a:endParaRPr lang="pl-PL" dirty="0"/>
        </a:p>
      </dgm:t>
    </dgm:pt>
    <dgm:pt modelId="{C56A5AAC-3B4E-4337-B040-B88FD206E410}" type="parTrans" cxnId="{E0FE8C64-4734-4EA7-BA9D-BBFF1CE3EDB4}">
      <dgm:prSet/>
      <dgm:spPr/>
      <dgm:t>
        <a:bodyPr/>
        <a:lstStyle/>
        <a:p>
          <a:endParaRPr lang="pl-PL"/>
        </a:p>
      </dgm:t>
    </dgm:pt>
    <dgm:pt modelId="{1994D79D-3247-4A3E-9D01-B9DA73ED0A16}" type="sibTrans" cxnId="{E0FE8C64-4734-4EA7-BA9D-BBFF1CE3EDB4}">
      <dgm:prSet/>
      <dgm:spPr/>
      <dgm:t>
        <a:bodyPr/>
        <a:lstStyle/>
        <a:p>
          <a:endParaRPr lang="pl-PL"/>
        </a:p>
      </dgm:t>
    </dgm:pt>
    <dgm:pt modelId="{30548EFE-C67E-4866-BD8E-B31699BFD997}" type="pres">
      <dgm:prSet presAssocID="{A3911997-0F7E-4683-A532-BC7FC4DBCE89}" presName="Name0" presStyleCnt="0">
        <dgm:presLayoutVars>
          <dgm:dir/>
          <dgm:animLvl val="lvl"/>
          <dgm:resizeHandles val="exact"/>
        </dgm:presLayoutVars>
      </dgm:prSet>
      <dgm:spPr/>
    </dgm:pt>
    <dgm:pt modelId="{7863D963-7280-4119-8179-D4B21E5599B9}" type="pres">
      <dgm:prSet presAssocID="{8DC412B3-54D2-469B-8F3F-ED32FF5F1F22}" presName="parTxOnly" presStyleLbl="node1" presStyleIdx="0" presStyleCnt="2" custLinFactNeighborX="5257" custLinFactNeighborY="9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6E4D49-912B-4169-82C0-893447EE0FAE}" type="pres">
      <dgm:prSet presAssocID="{E7258356-5591-43BE-ACB7-FB5451E67D41}" presName="parTxOnlySpace" presStyleCnt="0"/>
      <dgm:spPr/>
    </dgm:pt>
    <dgm:pt modelId="{3C8BE64A-A6E8-4F07-A544-A2FA70846A74}" type="pres">
      <dgm:prSet presAssocID="{E5D9C76C-21C0-47DD-BFA6-ACB2D29647E3}" presName="parTxOnly" presStyleLbl="node1" presStyleIdx="1" presStyleCnt="2" custLinFactNeighborX="1673" custLinFactNeighborY="9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C73C8F-54F5-491B-AB52-565374B8CFF8}" type="presOf" srcId="{E5D9C76C-21C0-47DD-BFA6-ACB2D29647E3}" destId="{3C8BE64A-A6E8-4F07-A544-A2FA70846A74}" srcOrd="0" destOrd="0" presId="urn:microsoft.com/office/officeart/2005/8/layout/chevron1"/>
    <dgm:cxn modelId="{4E7670B9-2696-4450-B057-5EB49D6470DE}" type="presOf" srcId="{A3911997-0F7E-4683-A532-BC7FC4DBCE89}" destId="{30548EFE-C67E-4866-BD8E-B31699BFD997}" srcOrd="0" destOrd="0" presId="urn:microsoft.com/office/officeart/2005/8/layout/chevron1"/>
    <dgm:cxn modelId="{143D729B-E51F-4071-854D-4FB17038B3C9}" type="presOf" srcId="{8DC412B3-54D2-469B-8F3F-ED32FF5F1F22}" destId="{7863D963-7280-4119-8179-D4B21E5599B9}" srcOrd="0" destOrd="0" presId="urn:microsoft.com/office/officeart/2005/8/layout/chevron1"/>
    <dgm:cxn modelId="{E3B94BE3-0EBD-494F-9488-55BF900ECD22}" srcId="{A3911997-0F7E-4683-A532-BC7FC4DBCE89}" destId="{8DC412B3-54D2-469B-8F3F-ED32FF5F1F22}" srcOrd="0" destOrd="0" parTransId="{647F6996-38C7-4A5B-8048-3B650A5E7900}" sibTransId="{E7258356-5591-43BE-ACB7-FB5451E67D41}"/>
    <dgm:cxn modelId="{E0FE8C64-4734-4EA7-BA9D-BBFF1CE3EDB4}" srcId="{A3911997-0F7E-4683-A532-BC7FC4DBCE89}" destId="{E5D9C76C-21C0-47DD-BFA6-ACB2D29647E3}" srcOrd="1" destOrd="0" parTransId="{C56A5AAC-3B4E-4337-B040-B88FD206E410}" sibTransId="{1994D79D-3247-4A3E-9D01-B9DA73ED0A16}"/>
    <dgm:cxn modelId="{FAEAB06B-A695-4677-864C-4A44FE8C94A1}" type="presParOf" srcId="{30548EFE-C67E-4866-BD8E-B31699BFD997}" destId="{7863D963-7280-4119-8179-D4B21E5599B9}" srcOrd="0" destOrd="0" presId="urn:microsoft.com/office/officeart/2005/8/layout/chevron1"/>
    <dgm:cxn modelId="{B74E57DA-C061-4313-9491-60EF07A47C7D}" type="presParOf" srcId="{30548EFE-C67E-4866-BD8E-B31699BFD997}" destId="{946E4D49-912B-4169-82C0-893447EE0FAE}" srcOrd="1" destOrd="0" presId="urn:microsoft.com/office/officeart/2005/8/layout/chevron1"/>
    <dgm:cxn modelId="{22481E7A-E003-4E30-BEC4-FE03D5FF786B}" type="presParOf" srcId="{30548EFE-C67E-4866-BD8E-B31699BFD997}" destId="{3C8BE64A-A6E8-4F07-A544-A2FA70846A7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E99A-1462-4F52-A514-C06F4141C8FF}">
      <dsp:nvSpPr>
        <dsp:cNvPr id="0" name=""/>
        <dsp:cNvSpPr/>
      </dsp:nvSpPr>
      <dsp:spPr>
        <a:xfrm>
          <a:off x="101603" y="641260"/>
          <a:ext cx="4987664" cy="1995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Jeśli na dzień </a:t>
          </a:r>
          <a:br>
            <a:rPr lang="pl-PL" sz="2700" kern="1200" dirty="0"/>
          </a:br>
          <a:r>
            <a:rPr lang="pl-PL" sz="2700" kern="1200" dirty="0"/>
            <a:t>31 sierpnia 2022 r. nauczyciel nie ma stopnia awansu zawodowego</a:t>
          </a:r>
        </a:p>
      </dsp:txBody>
      <dsp:txXfrm>
        <a:off x="1099136" y="641260"/>
        <a:ext cx="2992599" cy="1995065"/>
      </dsp:txXfrm>
    </dsp:sp>
    <dsp:sp modelId="{48A4AFFA-9F27-4AC5-89BA-7C1DB691A0FC}">
      <dsp:nvSpPr>
        <dsp:cNvPr id="0" name=""/>
        <dsp:cNvSpPr/>
      </dsp:nvSpPr>
      <dsp:spPr>
        <a:xfrm>
          <a:off x="4505584" y="641260"/>
          <a:ext cx="4987664" cy="1995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zaczyna ścieżkę awansu </a:t>
          </a:r>
          <a:r>
            <a:rPr lang="pl-PL" sz="2700" u="sng" kern="1200" dirty="0"/>
            <a:t>po nowemu  (nauczyciel początkujący). </a:t>
          </a:r>
          <a:endParaRPr lang="pl-PL" sz="2700" kern="1200" dirty="0"/>
        </a:p>
      </dsp:txBody>
      <dsp:txXfrm>
        <a:off x="5503117" y="641260"/>
        <a:ext cx="2992599" cy="1995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D963-7280-4119-8179-D4B21E5599B9}">
      <dsp:nvSpPr>
        <dsp:cNvPr id="0" name=""/>
        <dsp:cNvSpPr/>
      </dsp:nvSpPr>
      <dsp:spPr>
        <a:xfrm>
          <a:off x="34563" y="553847"/>
          <a:ext cx="4987663" cy="1995065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Jeśli na dzień </a:t>
          </a:r>
          <a:br>
            <a:rPr lang="pl-PL" sz="2500" kern="1200" dirty="0"/>
          </a:br>
          <a:r>
            <a:rPr lang="pl-PL" sz="2500" kern="1200" dirty="0"/>
            <a:t>31 sierpnia 2022 r. nauczyciel ma stopień awansu nauczyciela kontraktowego</a:t>
          </a:r>
        </a:p>
      </dsp:txBody>
      <dsp:txXfrm>
        <a:off x="1032096" y="553847"/>
        <a:ext cx="2992598" cy="1995065"/>
      </dsp:txXfrm>
    </dsp:sp>
    <dsp:sp modelId="{3C8BE64A-A6E8-4F07-A544-A2FA70846A74}">
      <dsp:nvSpPr>
        <dsp:cNvPr id="0" name=""/>
        <dsp:cNvSpPr/>
      </dsp:nvSpPr>
      <dsp:spPr>
        <a:xfrm>
          <a:off x="4505584" y="553847"/>
          <a:ext cx="4987663" cy="1995065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zawsze </a:t>
          </a:r>
          <a:br>
            <a:rPr lang="pl-PL" sz="2500" kern="1200" dirty="0"/>
          </a:br>
          <a:r>
            <a:rPr lang="pl-PL" sz="2500" kern="1200" dirty="0"/>
            <a:t>robi mianowanie </a:t>
          </a:r>
          <a:br>
            <a:rPr lang="pl-PL" sz="2500" kern="1200" dirty="0"/>
          </a:br>
          <a:r>
            <a:rPr lang="pl-PL" sz="2500" u="sng" kern="1200" dirty="0"/>
            <a:t>po staremu</a:t>
          </a:r>
          <a:r>
            <a:rPr lang="pl-PL" sz="2500" kern="1200" dirty="0"/>
            <a:t> </a:t>
          </a:r>
          <a:br>
            <a:rPr lang="pl-PL" sz="2500" kern="1200" dirty="0"/>
          </a:br>
          <a:r>
            <a:rPr lang="pl-PL" sz="2500" kern="1200" dirty="0"/>
            <a:t>(kończy lub rozpoczyna).</a:t>
          </a:r>
        </a:p>
      </dsp:txBody>
      <dsp:txXfrm>
        <a:off x="5503117" y="553847"/>
        <a:ext cx="2992598" cy="1995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E99A-1462-4F52-A514-C06F4141C8FF}">
      <dsp:nvSpPr>
        <dsp:cNvPr id="0" name=""/>
        <dsp:cNvSpPr/>
      </dsp:nvSpPr>
      <dsp:spPr>
        <a:xfrm>
          <a:off x="101603" y="518644"/>
          <a:ext cx="4987664" cy="199506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Jeśli na dzień </a:t>
          </a:r>
          <a:br>
            <a:rPr lang="pl-PL" sz="2300" kern="1200" dirty="0"/>
          </a:br>
          <a:r>
            <a:rPr lang="pl-PL" sz="2300" kern="1200" dirty="0"/>
            <a:t>31 sierpnia 2022 r. nauczyciel ma rozpoczęty staż na stopień nauczyciele dyplomowanego</a:t>
          </a:r>
        </a:p>
      </dsp:txBody>
      <dsp:txXfrm>
        <a:off x="1099136" y="518644"/>
        <a:ext cx="2992599" cy="1995065"/>
      </dsp:txXfrm>
    </dsp:sp>
    <dsp:sp modelId="{48A4AFFA-9F27-4AC5-89BA-7C1DB691A0FC}">
      <dsp:nvSpPr>
        <dsp:cNvPr id="0" name=""/>
        <dsp:cNvSpPr/>
      </dsp:nvSpPr>
      <dsp:spPr>
        <a:xfrm>
          <a:off x="4505584" y="518644"/>
          <a:ext cx="4987664" cy="199506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to tylko w tym przypadku </a:t>
          </a:r>
          <a:r>
            <a:rPr lang="pl-PL" sz="2300" u="sng" kern="1200" dirty="0"/>
            <a:t>kończy staż po staremu.</a:t>
          </a:r>
          <a:endParaRPr lang="pl-PL" sz="2300" kern="1200" dirty="0"/>
        </a:p>
      </dsp:txBody>
      <dsp:txXfrm>
        <a:off x="5503117" y="518644"/>
        <a:ext cx="2992599" cy="1995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D963-7280-4119-8179-D4B21E5599B9}">
      <dsp:nvSpPr>
        <dsp:cNvPr id="0" name=""/>
        <dsp:cNvSpPr/>
      </dsp:nvSpPr>
      <dsp:spPr>
        <a:xfrm>
          <a:off x="34563" y="553847"/>
          <a:ext cx="4987663" cy="1995065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Jeśli na dzień </a:t>
          </a:r>
          <a:br>
            <a:rPr lang="pl-PL" sz="2300" kern="1200" dirty="0"/>
          </a:br>
          <a:r>
            <a:rPr lang="pl-PL" sz="2300" kern="1200" dirty="0"/>
            <a:t>31 sierpnia 2022 r. nauczyciel  ma mianowanie bez rozpoczętego stażu na dyplomowanego</a:t>
          </a:r>
        </a:p>
      </dsp:txBody>
      <dsp:txXfrm>
        <a:off x="1032096" y="553847"/>
        <a:ext cx="2992598" cy="1995065"/>
      </dsp:txXfrm>
    </dsp:sp>
    <dsp:sp modelId="{3C8BE64A-A6E8-4F07-A544-A2FA70846A74}">
      <dsp:nvSpPr>
        <dsp:cNvPr id="0" name=""/>
        <dsp:cNvSpPr/>
      </dsp:nvSpPr>
      <dsp:spPr>
        <a:xfrm>
          <a:off x="4505584" y="553847"/>
          <a:ext cx="4987663" cy="1995065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dyplomowanie robi </a:t>
          </a:r>
          <a:br>
            <a:rPr lang="pl-PL" sz="2300" kern="1200" dirty="0"/>
          </a:br>
          <a:r>
            <a:rPr lang="pl-PL" sz="2300" u="sng" kern="1200" dirty="0"/>
            <a:t>po nowemu.</a:t>
          </a:r>
          <a:endParaRPr lang="pl-PL" sz="2300" kern="1200" dirty="0"/>
        </a:p>
      </dsp:txBody>
      <dsp:txXfrm>
        <a:off x="5503117" y="553847"/>
        <a:ext cx="2992598" cy="199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0.07958</cdr:x>
      <cdr:y>0.055</cdr:y>
    </cdr:from>
    <cdr:to>
      <cdr:x>0.95315</cdr:x>
      <cdr:y>0.15771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D29E2D1-C39C-4F5E-905A-6034790FDCCB}"/>
            </a:ext>
          </a:extLst>
        </cdr:cNvPr>
        <cdr:cNvSpPr txBox="1"/>
      </cdr:nvSpPr>
      <cdr:spPr>
        <a:xfrm xmlns:a="http://schemas.openxmlformats.org/drawingml/2006/main">
          <a:off x="613296" y="213746"/>
          <a:ext cx="6732396" cy="399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0.01041</cdr:x>
      <cdr:y>0</cdr:y>
    </cdr:from>
    <cdr:to>
      <cdr:x>0.98959</cdr:x>
      <cdr:y>0.13035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902D929A-A42E-4EDB-B5A0-15B0AFACB162}"/>
            </a:ext>
          </a:extLst>
        </cdr:cNvPr>
        <cdr:cNvSpPr txBox="1"/>
      </cdr:nvSpPr>
      <cdr:spPr>
        <a:xfrm xmlns:a="http://schemas.openxmlformats.org/drawingml/2006/main">
          <a:off x="80209" y="-1175657"/>
          <a:ext cx="7546312" cy="506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Odchylenie od śr. krajowej zdawalności egzaminu maturalnego w województwach Okręgu OKE Poznań </a:t>
          </a:r>
          <a:b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 w wybranym woj. o wysokich wynikach w latach 2008-2022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8965258-637D-4F4F-AC76-CD64F7E4FA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425B16-6897-428B-99E9-C8B8764CA4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25.08.2022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D4B0DB-2B68-4C05-8BE6-0BA7ADAA96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F9055F-E17D-4145-83E2-AEDA1BBBEC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B8AD3-778B-4DA9-BF09-25B4ED9FC6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7365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l-PL"/>
              <a:t>25.08.2022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6E2D-3CE4-494A-97ED-7BDD978F60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4549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80CB7-722D-4C29-8266-30AA11BF1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E1108E-EEE5-446A-A55A-7731D1BCC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9178F-76C6-4B80-8790-E9168AFA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2A6E-DD04-4896-90CD-42767B314BC4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6F0EDA-FEF1-4DAD-B75A-BA91690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05E77D-738C-4BAA-93DB-6155E17A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87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98F4F-FCBA-4828-99A3-A45F6186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682EF9D-9005-49DE-ACB7-A3FD5054B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D7E27A-548B-479B-8647-B4026228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38A0-2117-47F6-9C5C-E01FD8C21C96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362AA7-B884-4EAE-A90A-910158AB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547752-4E78-4594-9772-9BF00E00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99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93F7B69-7FC5-485F-89F6-DF8B632C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F096F3-8EAE-4343-8909-4A9B5094C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E5039A-D6B2-4BE5-86EE-01E047C0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3018-9826-46A3-983D-551787BEDAC8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084FB1-8427-4592-99EE-50761C92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1833C2-4D3D-485C-B5AA-7C3CBAD4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9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B90AC-D964-4BA5-A1B9-3EF21276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34398C-C515-4AA0-949C-2D4760CE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CCCAF7-FA76-410A-8891-AD06C028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42F5-9057-4B6F-B589-4C3F9AC33D27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63686F-3BEE-42D0-BBAB-9DFF5F2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9095CC-2968-4615-82FD-F6CF4B74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9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982A9-D8E0-49A5-B350-51AB51CD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0BEA59-C902-419F-A4FB-286D002D4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408604-3F23-47DB-804B-DCB3FF58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791E-9B03-4297-9559-8405D73E94CC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9C1278-5A0F-4DEC-9311-4939DD50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996849-97D3-4776-92D4-8F55DB0D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95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5E0A8-7CE4-47EF-BB2E-51C73F53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2ADA3C-9333-4EF9-B389-8C10905F4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29FDBA-E187-4C14-A857-97448961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6DEFC5-FC4F-41D9-9E9B-7923D30C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1556-505A-497E-90DF-678A88B8BD73}" type="datetime1">
              <a:rPr lang="pl-PL" smtClean="0"/>
              <a:t>2022-09-02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FFA9EB-1241-46D4-9CE9-D4938701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F0238F-8677-49D4-9907-90C3979D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FB569-62C9-493D-8420-FD1D141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12598A-8C99-4C8A-9A82-5F224B09B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E28E6E-2F0E-45BA-B00C-FBB0528B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68CF9EA-5269-4FD3-B43E-9AC18EF03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A48CFB-00C7-4611-8BC1-A59DE9CD6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332821-9DD3-463D-8059-B21CEFA0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66F-D55C-48BE-BD96-3E45B1F73BA4}" type="datetime1">
              <a:rPr lang="pl-PL" smtClean="0"/>
              <a:t>2022-09-02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A28510-D057-42D4-9D17-9E7943AB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453081-27EC-404A-8E7C-E5811371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49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FD961-7A0B-4016-A3A4-754329D7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66420A2-8B02-435A-8065-B96264B1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D21B-23CE-4512-AE42-A86AD2BBDAFF}" type="datetime1">
              <a:rPr lang="pl-PL" smtClean="0"/>
              <a:t>2022-09-02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F5498D-EFBA-4E1F-B7E2-2A49692E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70CAC04-74AC-4014-9C32-1E2DC5A4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0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77409C8-2124-4A0B-AAFC-37EC10FE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359-A35F-485F-A8AD-A88D69A601A3}" type="datetime1">
              <a:rPr lang="pl-PL" smtClean="0"/>
              <a:t>2022-09-02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7B96581-7024-49AC-8515-75EDE1CF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9F8822-3D6E-4A15-849E-D37B6D59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65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1DD6C8-6BF0-476D-8A8B-68EA9D2E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D8DE2B-D060-4E83-9599-154C7B87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9DFAD1-6126-46A5-9BF7-E20FCDCE2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25B332-9ED6-443E-8CB1-BD57EB29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8E0-F57D-4AB7-927F-3AB78FC34BB3}" type="datetime1">
              <a:rPr lang="pl-PL" smtClean="0"/>
              <a:t>2022-09-02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957235-0566-4F3B-96E4-63D88B8C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23380D-DF4F-4969-8F41-BA99CEFD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35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A9CC35-4D1C-4077-B142-B9753D85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EE7AB7-2ADD-4367-A553-CF9B1CF06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23344E-81A2-4954-A234-627E904DA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52A0B5-2E99-455B-A324-D697A657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78D8-0E61-4BF2-B89E-D937B0CE8ED3}" type="datetime1">
              <a:rPr lang="pl-PL" smtClean="0"/>
              <a:t>2022-09-02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70A8EA9-9116-4A2D-8457-50C6F00F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923355-C79F-488F-84B2-C352C935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41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AC51433-D6A3-4B5B-A63E-D5AE507D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59E21B-BB4A-47F0-97D0-A38E18B2B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7C5709-C3B6-44B4-9739-7CCC604DD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EEAD-B86D-4A25-AC62-9C440C208376}" type="datetime1">
              <a:rPr lang="pl-PL" smtClean="0"/>
              <a:t>2022-09-02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73CC16-95C3-4127-A4AD-624BB4361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3EC340-B54B-47CF-94D6-D829CA190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C907-BE94-4D4D-A072-7AACEFD6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8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atorium.szczecin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wa.gov.p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lon.nauka.gov.pl/opi/aa/ck/stnauk/upr?execution=e1s1" TargetMode="External"/><Relationship Id="rId5" Type="http://schemas.openxmlformats.org/officeDocument/2006/relationships/hyperlink" Target="http://www.polon.nauka.gov.pl/" TargetMode="External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A62A4CB6-5BAA-49A2-9990-C3AB1C140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67" y="712787"/>
            <a:ext cx="10710643" cy="4917282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KONFERENCJA INAUGURUJĄCA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 szkolny 2022/2023 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województwie zachodniopomorskim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421E74AA-94FD-44CF-93BC-C7A2415D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66593"/>
            <a:ext cx="96678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25 sierpnia 2022 r.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5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7A43E39-22D5-44DE-A862-64172E5E0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02865"/>
              </p:ext>
            </p:extLst>
          </p:nvPr>
        </p:nvGraphicFramePr>
        <p:xfrm>
          <a:off x="2119312" y="451327"/>
          <a:ext cx="9496425" cy="5905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413">
                  <a:extLst>
                    <a:ext uri="{9D8B030D-6E8A-4147-A177-3AD203B41FA5}">
                      <a16:colId xmlns:a16="http://schemas.microsoft.com/office/drawing/2014/main" val="961864688"/>
                    </a:ext>
                  </a:extLst>
                </a:gridCol>
                <a:gridCol w="8972012">
                  <a:extLst>
                    <a:ext uri="{9D8B030D-6E8A-4147-A177-3AD203B41FA5}">
                      <a16:colId xmlns:a16="http://schemas.microsoft.com/office/drawing/2014/main" val="3267757634"/>
                    </a:ext>
                  </a:extLst>
                </a:gridCol>
              </a:tblGrid>
              <a:tr h="46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Lp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Tematyka kontroli planowych</a:t>
                      </a:r>
                      <a:endParaRPr lang="pl-PL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2562728763"/>
                  </a:ext>
                </a:extLst>
              </a:tr>
              <a:tr h="1425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  <a:effectLst/>
                        </a:rPr>
                        <a:t>W przedszkolach ogólnodostępnych i integracyjnych:</a:t>
                      </a:r>
                      <a:endParaRPr lang="pl-P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Zgodność z przepisami prawa zwiększenia dostępności i jakości wsparcia udzielanego dzieciom przez nauczycieli specjalistów, w tym pedagogów specjalnych.</a:t>
                      </a:r>
                      <a:endParaRPr lang="pl-PL" sz="2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1003092301"/>
                  </a:ext>
                </a:extLst>
              </a:tr>
              <a:tr h="1750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  <a:effectLst/>
                        </a:rPr>
                        <a:t>W szkołach podstawowych, liceach ogólnokształcących, technikach, branżowych szkołach I stopnia (ogólnokształcących i integracyjnych):</a:t>
                      </a:r>
                      <a:endParaRPr lang="pl-P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Zgodność z przepisami prawa zwiększenia dostępności i jakości wsparcia udzielanego dzieciom przez nauczycieli specjalistów, w tym pedagogów specjalnych.</a:t>
                      </a:r>
                      <a:endParaRPr lang="pl-PL" sz="2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975788282"/>
                  </a:ext>
                </a:extLst>
              </a:tr>
              <a:tr h="2265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7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  <a:effectLst/>
                        </a:rPr>
                        <a:t>W publicznych szkołach podstawowych i ponadpodstawowych:</a:t>
                      </a:r>
                      <a:endParaRPr lang="pl-PL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Zgodność z przepisami prawa przyjmowania do szkół i wspomagania nauki osób niebędących obywatelami polskimi oraz osób będących obywatelami polskimi podlegającymi obowiązkowi szkolnemu lub obowiązkowi nauki, które pobierały naukę w szkołach funkcjonujących </a:t>
                      </a:r>
                      <a:br>
                        <a:rPr lang="pl-PL" sz="2400" dirty="0">
                          <a:effectLst/>
                        </a:rPr>
                      </a:br>
                      <a:r>
                        <a:rPr lang="pl-PL" sz="2400" dirty="0">
                          <a:effectLst/>
                        </a:rPr>
                        <a:t>w systemach oświaty innych państw.</a:t>
                      </a:r>
                      <a:endParaRPr lang="pl-PL" sz="2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79066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0718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7757" y="667087"/>
            <a:ext cx="47781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Ustawa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czerwca 2022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o wspieraniu i resocjalizacji nieletnich</a:t>
            </a:r>
            <a:endParaRPr lang="pl-PL" sz="800" dirty="0">
              <a:cs typeface="Arial" panose="020B0604020202020204" pitchFamily="34" charset="0"/>
            </a:endParaRPr>
          </a:p>
          <a:p>
            <a:pPr algn="ctr"/>
            <a:endParaRPr lang="pl-PL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1700)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Niniejsza ustawa uchyla ustawę z dnia 26 października 1982 r. o postępowaniu w sprawach nieletnich.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Niniejszą ustawą zmienia się między innymi ustawy: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26 stycznia 1982 r. – Karta Nauczyciela,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14 grudnia 2016 r. – Prawo oświatowe,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7 września 1991 r. o systemie oświaty,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15 kwietnia 2011 r. o systemie informacji oświatowej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dirty="0">
                <a:cs typeface="Arial" panose="020B0604020202020204" pitchFamily="34" charset="0"/>
              </a:rPr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69807" y="667087"/>
            <a:ext cx="4919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pl-PL" dirty="0"/>
              <a:t>wprowadzenie możliwości orzeczenia przez sąd rodzinny wobec nieletnich, którzy dopuścili się najcięższych czynów karalnych, zagrożenia przedłużeniem wykonywania środka poprawczego;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dirty="0"/>
              <a:t>powołanie komisji do spraw kierowania nieletnich do młodzieżowego ośrodka wychowawczego;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l-PL" dirty="0"/>
              <a:t>powołanie komisji do spraw środka leczniczego dla nieletnich, która będzie wskazywała odpowiedni dla nieletniego zakład leczniczy                 w celu wykonania orzeczonego wobec niego środka leczniczego.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0887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82487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794493" y="722017"/>
            <a:ext cx="47659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 sierpnia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wymagań egzaminacyjnych dla egzaminu maturalnego przeprowadzanego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roku szkolnym 2022/2023 i 2023/2024</a:t>
            </a:r>
          </a:p>
          <a:p>
            <a:pPr algn="ctr"/>
            <a:endParaRPr lang="pl-PL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1698)                                                                   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2022-08-13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sz="1200" dirty="0"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21 ustawy z dnia 12 maja 2022 r. o zmianie ustawy o systemie oświaty oraz niektórych innych ustaw (Dz. U. z 2022 r. poz. 1116)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57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96419" y="649999"/>
            <a:ext cx="48959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Rozporządzenie określa wymagania egzaminacyjne dla egzaminu maturalnego, o którym mowa w art. 297 ust. 2 ustawy z dnia 14 grudnia 2016 r. – Przepisy wprowadzające ustawę – Prawo oświatowe (Dz. U. z 2017 r. poz. 60 ze zm.), przeprowadzanego w roku szkolnym 2022/2023              i 2023/2024.</a:t>
            </a:r>
          </a:p>
          <a:p>
            <a:pPr algn="just"/>
            <a:endParaRPr lang="pl-PL" dirty="0"/>
          </a:p>
          <a:p>
            <a:pPr algn="just"/>
            <a:r>
              <a:rPr lang="pl-PL" u="sng" dirty="0"/>
              <a:t>Dotyczy: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dotychczasowego trzyletniego liceum ogólnokształcącego – do roku szkolnego 2026/2027,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dotychczasowego czteroletniego technikum – do roku szkolnego 2027/2028,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branżowej szkoły II stopnia, którzy ukończyli kształcenie w branżowej szkole I stopnia jako absolwenci dotychczasowego gimnazjum – do roku szkolnego 2028/2029</a:t>
            </a:r>
          </a:p>
        </p:txBody>
      </p:sp>
    </p:spTree>
    <p:extLst>
      <p:ext uri="{BB962C8B-B14F-4D97-AF65-F5344CB8AC3E}">
        <p14:creationId xmlns:p14="http://schemas.microsoft.com/office/powerpoint/2010/main" val="8751928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9860" y="763962"/>
            <a:ext cx="47659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 sierpnia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szczegółowych warunków i sposobu przeprowadzania egzaminu ósmoklasisty</a:t>
            </a:r>
          </a:p>
          <a:p>
            <a:pPr algn="ctr"/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1636)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2022-08-05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sz="1200" dirty="0"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44zzza pkt 1 i 4–12 ustawy z dnia                           7 września 1991 r. o systemie oświaty (t. j. Dz. U.                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7107270" y="649999"/>
            <a:ext cx="47415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 dniem 2022-08-05 traci moc rozporządzenie Ministra Edukacji Narodowej z dnia 1 sierpnia 2017 r. w sprawie szczegółowych warunków              i sposobu przeprowadzania egzaminu ósmoklasisty (Dz. U. z 2020 r. poz. 1361);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 zmieniono przepis dotyczący wykazu uczniów przystępujących do egzaminu ósmoklasisty (przygotowywanego przez dyrektora szkoły) polegający na:</a:t>
            </a:r>
          </a:p>
          <a:p>
            <a:pPr lvl="1" algn="just"/>
            <a:r>
              <a:rPr lang="pl-PL" dirty="0"/>
              <a:t>a) zawężeniu informacji do uczniów, którzy zamierzają przystąpić do egzaminu ósmoklasisty z matematyki w języku danej mniejszości narodowej, mniejszości etnicznej lub języku regionalnym (§ 11 ust. 1 pkt 3 rozporządzenia),</a:t>
            </a:r>
          </a:p>
          <a:p>
            <a:pPr lvl="1" algn="just"/>
            <a:r>
              <a:rPr lang="pl-PL" dirty="0"/>
              <a:t>b) skreśleniu informacji o przedmiotach do wyboru, z których uczniowie przystąpią do egzaminu ósmoklasisty (§ 11 ust. 1 rozporządzenia);</a:t>
            </a:r>
          </a:p>
        </p:txBody>
      </p:sp>
    </p:spTree>
    <p:extLst>
      <p:ext uri="{BB962C8B-B14F-4D97-AF65-F5344CB8AC3E}">
        <p14:creationId xmlns:p14="http://schemas.microsoft.com/office/powerpoint/2010/main" val="10504204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9860" y="920365"/>
            <a:ext cx="47659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 sierpnia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szczegółowych warunków i sposobu przeprowadzania egzaminu ósmoklasisty</a:t>
            </a:r>
          </a:p>
          <a:p>
            <a:pPr algn="ctr"/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1636)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2022-08-05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44zzza pkt 1 i 4–12 ustawy z dnia                           7 września 1991 r. o systemie oświaty (t. j. Dz. U.                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78506" y="297854"/>
            <a:ext cx="47415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zmieniono przepis dotyczący niezwłocznego informowania dyrektora okręgowej komisji egzaminacyjnej (w przypadku, gdy informacja o zmianach w wykazie uczniów przystępujących do egzaminu ósmoklasisty została już przekazana do dyrektora okręgowej komisji egzaminacyjnej) o zmianie języka obcego nowożytnego wskazanego                w deklaracji oraz rezygnacji z przystąpienia do egzaminu ósmoklasisty z matematyki                     w języku danej mniejszości narodowej, mniejszości etnicznej lub języku regionalnym (§ 12);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zmieniono przepis stanowiący o dniach,               w których jest przeprowadzany egzamin ósmoklasisty z poszczególnych przedmiotów poprzez wykreślenie regulacji dotyczących egzaminu z przedmiotu do wyboru i czasu trwania tego egzaminu, przy czym bez zmian pozostaje kolejność przeprowadzania pozostałych trzech egzaminów z: języka polskiego, matematyki i języka obcego (§ 19 rozporządzenia);</a:t>
            </a:r>
          </a:p>
        </p:txBody>
      </p:sp>
    </p:spTree>
    <p:extLst>
      <p:ext uri="{BB962C8B-B14F-4D97-AF65-F5344CB8AC3E}">
        <p14:creationId xmlns:p14="http://schemas.microsoft.com/office/powerpoint/2010/main" val="20019708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9860" y="920365"/>
            <a:ext cx="47659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 sierpnia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szczegółowych warunków i sposobu przeprowadzania egzaminu ósmoklasisty</a:t>
            </a:r>
          </a:p>
          <a:p>
            <a:pPr algn="ctr"/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1636)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2022-08-05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44zzza pkt 1 i 4–12 ustawy z dnia                           7 września 1991 r. o systemie oświaty (t. j. Dz. U.                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23318" y="394692"/>
            <a:ext cx="49254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usunięto rozwiązania stanowiące o obowiązku uwzględniania informacji o egzaminie ósmoklasisty z przedmiotów do wyboru                   w wykazie uczniów i protokołach przebiegu egzaminu ósmoklasisty (§ 25 rozporządzenia);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wprowadzono zmianę dotyczącą ogłaszania: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dirty="0"/>
              <a:t> komunikatu w sprawie harmonogramu przeprowadzania egzaminu ósmoklasisty;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dirty="0"/>
              <a:t>komunikatu w sprawie materiałów                              i przyborów pomocniczych, z których można korzystać w trakcie egzaminu ósmoklasisty;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dirty="0"/>
              <a:t>komunikatu w sprawie szczegółowych sposobów dostosowania warunków i form przeprowadzania egzaminu ósmoklasisty; 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l-PL" dirty="0"/>
              <a:t>informacji o sposobie organizacji                                   i przeprowadzania egzaminu ósmoklasisty.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800" dirty="0"/>
          </a:p>
          <a:p>
            <a:pPr algn="just"/>
            <a:r>
              <a:rPr lang="pl-PL" dirty="0"/>
              <a:t>Przyjęto, że wszystkie ww. komunikaty                         i informacja będą ogłaszane w jednym terminie, tj. nie później niż do dnia 20 sierpnia roku szkolnego poprzedzającego rok szkolny, w którym jest przeprowadzany egzamin ósmoklasisty.</a:t>
            </a:r>
          </a:p>
        </p:txBody>
      </p:sp>
    </p:spTree>
    <p:extLst>
      <p:ext uri="{BB962C8B-B14F-4D97-AF65-F5344CB8AC3E}">
        <p14:creationId xmlns:p14="http://schemas.microsoft.com/office/powerpoint/2010/main" val="21828879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9860" y="920365"/>
            <a:ext cx="476590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21 grudnia 2016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szczegółowych warunków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i sposobu przeprowadzania egzaminu maturalnego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2016 r. poz. 2223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1 sierpnia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poz.1625)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2022-08-04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44zzza ustawy z dnia 7 września 1991 r.                  o systemie oświaty (t. j. Dz. U.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878362" y="393104"/>
            <a:ext cx="49254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zmiany przewidują regulacje dotyczące deklaracji przystąpienia do egzaminu maturalnego w postaci elektronicznej;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zdający składa deklarację dyrektorowi okręgowej komisji egzaminacyjnej właściwej ze względu na miejsce zamieszkania zdającego, nie później niż do dnia 7 lutego roku szkolnego,                 w którym zamierza przystąpić do egzaminu maturalnego w przypadku: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likwidacji lub przekształcenia szkoły, do której uczęszczał zdający;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uzyskania przez zdającego świadectwa ukończenia liceum ogólnokształcącego na podstawie egzaminów eksternistycznych;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dopuszczenia do egzaminów eksternistycznych zdającego, który zamierza w danym roku szkolnym przystąpić do wszystkich egzaminów wymaganych do uzyskania świadectwa ukończenia liceum ogólnokształcącego oraz do egzaminu maturalnego;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posiadania przez zdającego świadectwa lub innego dokumentu wydanego za granicą</a:t>
            </a:r>
          </a:p>
        </p:txBody>
      </p:sp>
    </p:spTree>
    <p:extLst>
      <p:ext uri="{BB962C8B-B14F-4D97-AF65-F5344CB8AC3E}">
        <p14:creationId xmlns:p14="http://schemas.microsoft.com/office/powerpoint/2010/main" val="32587039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97847" y="654605"/>
            <a:ext cx="476590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21 grudnia 2016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szczegółowych warunków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i sposobu przeprowadzania egzaminu maturalnego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2016 r. poz. 2223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1 sierpnia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poz.1625)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2022-08-04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44zzza ustawy z dnia 7 września 1991 r.                      o systemie oświaty (t. j. Dz. U.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23318" y="394692"/>
            <a:ext cx="492547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l-PL" dirty="0"/>
              <a:t>i uznanego w Rzeczypospolitej Polskiej za dokument potwierdzający wykształcenie średnie lub średnie branżowe;</a:t>
            </a:r>
          </a:p>
          <a:p>
            <a:pPr marL="342900" indent="-342900" algn="just">
              <a:buFont typeface="+mj-lt"/>
              <a:buAutoNum type="alphaLcParenR" startAt="4"/>
            </a:pPr>
            <a:r>
              <a:rPr lang="pl-PL" dirty="0"/>
              <a:t>uzyskania przez zdającego potwierdzenia posiadania wykształcenia średniego lub średniego branżowego;</a:t>
            </a:r>
          </a:p>
          <a:p>
            <a:pPr marL="342900" indent="-342900" algn="just">
              <a:buFont typeface="+mj-lt"/>
              <a:buAutoNum type="alphaLcParenR" startAt="4"/>
            </a:pPr>
            <a:r>
              <a:rPr lang="pl-PL" dirty="0"/>
              <a:t> posiadania przez zdającego świadectwa szkolnego uzyskanego za granicą, uznanego za równorzędne świadectwu ukończenia odpowiedniej szkoły ponadgimnazjalnej lub szkoły ponadpodstawowej w drodze nostryfikacji.</a:t>
            </a:r>
            <a:endParaRPr lang="pl-PL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dyrektor okręgowej komisji egzaminacyjnej informuje zdającego o miejscu przystąpienia do egzaminu maturalnego do dnia 31 marca roku szkolnego, w którym zdający zamierza przystąpić do egzaminu maturalnego;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do dnia 7 lutego roku szkolnego, w którym zdający zamierza przystąpić do egzaminu maturalnego zdający składa wniosek wraz                  z uzasadnieniem oraz deklarację przystąpienia do egzaminu maturalnego w innej szkole niż szkoła, którą zdający ukończył.</a:t>
            </a:r>
          </a:p>
        </p:txBody>
      </p:sp>
    </p:spTree>
    <p:extLst>
      <p:ext uri="{BB962C8B-B14F-4D97-AF65-F5344CB8AC3E}">
        <p14:creationId xmlns:p14="http://schemas.microsoft.com/office/powerpoint/2010/main" val="4016209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0" y="250825"/>
            <a:ext cx="10338649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35558" y="572650"/>
            <a:ext cx="477372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22 lipca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wykazu zajęć prowadzonych bezpośrednio z uczniami lub wychowankami albo na ich rzecz przez nauczycieli poradni psychologiczno-pedagogicznych oraz nauczycieli: pedagogów, pedagogów specjalnych,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psychologów, logopedów, terapeutów pedagogicznych i doradców zawodowych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1610)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42 ust. 7b ustawy z dnia 26 stycznia 1982 r. – Karta Nauczyciela (Dz. U. z 2021 r. poz. 1762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849787" y="494554"/>
            <a:ext cx="508503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rozporządzeniu zostały uzupełnione zadania nauczycieli pedagogów specjalnych (§ 3 ust. 2 nowego rozporządzenia).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Zadania realizowane przez pedagogów specjalnych uzupełniają zadania realizowane przez innych nauczycieli specjalistów w zakresie rozpoznawania specjalnych potrzeb edukacyjnych uczniów lub wychowanków oraz planowania dla nich wsparcia odpowiadającego ich potrzebom rozwojowym i edukacyjnym.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Zadania te zostały określone w zmianach przepisów rozporządzenia Ministra Edukacji Narodowej z dnia  9 sierpnia 2017 r. w sprawie zasad organizacji i udzielania pomocy psychologiczno-pedagogicznej w publicznych przedszkolach, szkołach i placówkach (Dz. U.                    z 2020 r. poz. 1280 ze zm.)  oraz rozporządzenia Ministra Edukacji Narodowej z dnia 30 kwietnia 2013 r. w sprawie zasad udzielania i organizacji pomocy psychologiczno-pedagogicznej </a:t>
            </a:r>
          </a:p>
          <a:p>
            <a:pPr algn="just"/>
            <a:r>
              <a:rPr lang="pl-PL" dirty="0"/>
              <a:t>     w publicznych szkołach i placówkach (Dz. U. poz.</a:t>
            </a:r>
          </a:p>
          <a:p>
            <a:pPr algn="just"/>
            <a:r>
              <a:rPr lang="pl-PL" dirty="0"/>
              <a:t>     532, ze zm.).</a:t>
            </a:r>
          </a:p>
        </p:txBody>
      </p:sp>
    </p:spTree>
    <p:extLst>
      <p:ext uri="{BB962C8B-B14F-4D97-AF65-F5344CB8AC3E}">
        <p14:creationId xmlns:p14="http://schemas.microsoft.com/office/powerpoint/2010/main" val="27200178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816372"/>
            <a:ext cx="4778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Ustawa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12 marca 2022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o pomocy obywatelom Ukrainy w związku                    z konfliktem zbrojnym na terytorium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tego państwa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583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8 czerwca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poz.1383)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2022-07-01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art. 1 pkt 17 oraz art. 7 wchodzą w życie                    z dniem 1 września 2022 r.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554762"/>
            <a:ext cx="49411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roku szkolnym 2022/2023 umożliwiono organizowanie dodatkowej nauki języka polskiego, o której mowa </a:t>
            </a:r>
            <a:r>
              <a:rPr lang="pl-PL" dirty="0">
                <a:solidFill>
                  <a:srgbClr val="0070C0"/>
                </a:solidFill>
              </a:rPr>
              <a:t>w art. 165 ust. 7 ustawy z dnia 14 grudnia 2016 r. – Prawo oświatowe</a:t>
            </a:r>
            <a:r>
              <a:rPr lang="pl-PL" dirty="0"/>
              <a:t> w grupach międzyszkolnych dla uczniów przybyłych do Polski;</a:t>
            </a:r>
          </a:p>
          <a:p>
            <a:pPr algn="just"/>
            <a:endParaRPr lang="pl-PL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do dnia 31 sierpnia 2023 r. godziny ponadwymiarowe w wymiarze wyższym niż określony </a:t>
            </a:r>
            <a:r>
              <a:rPr lang="pl-PL" dirty="0">
                <a:solidFill>
                  <a:srgbClr val="0070C0"/>
                </a:solidFill>
              </a:rPr>
              <a:t>w art. 35 ust. 1 ustawy z dnia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26 stycznia 1982 r. – Karta Nauczyciela </a:t>
            </a:r>
            <a:r>
              <a:rPr lang="pl-PL" dirty="0"/>
              <a:t>mogą być przydzielone nauczycielowi języka polskiego, za jego zgodą, także w szkole, </a:t>
            </a:r>
            <a:br>
              <a:rPr lang="pl-PL" dirty="0"/>
            </a:br>
            <a:r>
              <a:rPr lang="pl-PL" dirty="0"/>
              <a:t>w której nie utworzono dodatkowego oddziału w celu zapewnienia kształcenia, wychowania </a:t>
            </a:r>
            <a:br>
              <a:rPr lang="pl-PL" dirty="0"/>
            </a:br>
            <a:r>
              <a:rPr lang="pl-PL" dirty="0"/>
              <a:t>i opieki dzieciom i uczniom będącym obywatelami Ukrainy, których pobyt na terytorium Rzeczypospolitej Polskiej jest uznawany za legalny; </a:t>
            </a:r>
          </a:p>
        </p:txBody>
      </p:sp>
    </p:spTree>
    <p:extLst>
      <p:ext uri="{BB962C8B-B14F-4D97-AF65-F5344CB8AC3E}">
        <p14:creationId xmlns:p14="http://schemas.microsoft.com/office/powerpoint/2010/main" val="36680697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109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7757" y="667087"/>
            <a:ext cx="47781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Ustawa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12 marca 2022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o pomocy obywatelom Ukrainy w związku                    z konfliktem zbrojnym na terytorium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tego państwa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583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8 czerwca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poz.1383)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2022-07-01 do 2022-09-01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art. 1 pkt 17 oraz art. 7 wchodzą w życie                    z dniem 1 września 2022 r.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dirty="0">
                <a:cs typeface="Arial" panose="020B0604020202020204" pitchFamily="34" charset="0"/>
              </a:rPr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45421" y="482420"/>
            <a:ext cx="47095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W ustawie z dnia 14 grudnia 2016 r. – Prawo oświatowe (Dz. U. z 2021 r. poz. 1082 ze zm.)</a:t>
            </a:r>
            <a:endParaRPr lang="pl-PL" u="sng" dirty="0"/>
          </a:p>
          <a:p>
            <a:pPr algn="just"/>
            <a:r>
              <a:rPr lang="pl-PL" u="sng" dirty="0"/>
              <a:t>w art. 165:</a:t>
            </a:r>
          </a:p>
          <a:p>
            <a:pPr algn="just"/>
            <a:endParaRPr lang="pl-PL" sz="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ust. 7: zdanie pierwsze otrzymuje brzmienie: „Osoby niebędące obywatelami polskimi, podlegające obowiązkowi szkolnemu lub obowiązkowi nauki, które nie znają języka polskiego albo znają go na poziomie niewystarczającym do korzystania              z nauki, mają prawo do dodatkowej, bezpłatnej nauki języka polskiego nie dłużej niż przez okres 24 miesięcy.”;</a:t>
            </a:r>
          </a:p>
          <a:p>
            <a:pPr algn="just"/>
            <a:endParaRPr lang="pl-PL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w ust. 14: „ oddziału przygotowawczego nie organizuje się w szkołach artystycznych, szkołach specjalnych, szkołach dla dorosłych, szkołach policealnych i branżowych szkołach II stopnia” (</a:t>
            </a:r>
            <a:r>
              <a:rPr lang="pl-PL" i="1" dirty="0"/>
              <a:t>skreśla się wyrazy „szkołach sportowych, szkołach mistrzostwa sportowego,”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720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019300" y="1859519"/>
            <a:ext cx="983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W przypadku, gdy wystąpi potrzeba podjęcia działań, nieprzewidzianych </a:t>
            </a:r>
            <a:br>
              <a:rPr lang="pl-PL" sz="2400" dirty="0"/>
            </a:br>
            <a:r>
              <a:rPr lang="pl-PL" sz="2400" dirty="0"/>
              <a:t>w planie nadzoru pedagogicznego, Zachodniopomorski Kurator Oświaty podejmie działania doraźne na podstawie § 3 ust. 3 rozporządzenia Ministra Edukacji Narodowej z dnia 25 sierpnia 2017 r. w sprawie nadzoru pedagogicznego. </a:t>
            </a:r>
          </a:p>
        </p:txBody>
      </p:sp>
    </p:spTree>
    <p:extLst>
      <p:ext uri="{BB962C8B-B14F-4D97-AF65-F5344CB8AC3E}">
        <p14:creationId xmlns:p14="http://schemas.microsoft.com/office/powerpoint/2010/main" val="42915793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204538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35956" y="665910"/>
            <a:ext cx="47781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sierpnia 2017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zasad organizacji i udzielania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pomocy psychologiczno-pedagogicznej                         w publicznych przedszkolach, szkołach                            i placówkach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2020 r. poz. 1280)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22 lipca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poz.1594)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dirty="0"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47 ust. 1 pkt 5 ustawy z dnia 14 grudnia 2016 r. – Prawo oświatowe (t. j. Dz. U. z 2021 r. poz. 1082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469304"/>
            <a:ext cx="49254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rozporządzeniu wprowadza się następujące zmiany:</a:t>
            </a:r>
          </a:p>
          <a:p>
            <a:pPr algn="just"/>
            <a:r>
              <a:rPr lang="pl-PL" dirty="0"/>
              <a:t>1) wsparcie udzielane przez pedagogów specjalnych dotyczy: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rekomendowania dyrektorowi działań                        w zakresie zapewnienia aktywnego i pełnego uczestnictwa uczniów w życiu przedszkola, szkoły i placówki oraz dostępności, o której mowa w ustawie z dnia 19 lipca 2019 r.                       o zapewnianiu dostępności osobom ze szczególnymi potrzebami (t. j. Dz. U. z 2020 r. poz. 1062, ze zm.),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rozpoznawania indywidualnych potrzeb rozwojowych i edukacyjnych oraz możliwości psychofizycznych uczniów w celu określenia mocnych stron, predyspozycji, zainteresowań                  i uzdolnień uczniów oraz przyczyn niepowodzeń edukacyjnych lub trudności                   w funkcjonowaniu uczniów, w tym barier                    i ograniczeń utrudniających funkcjonowanie ucznia i jego uczestnictwo w życiu szkoły                      i placówki,</a:t>
            </a:r>
          </a:p>
        </p:txBody>
      </p:sp>
    </p:spTree>
    <p:extLst>
      <p:ext uri="{BB962C8B-B14F-4D97-AF65-F5344CB8AC3E}">
        <p14:creationId xmlns:p14="http://schemas.microsoft.com/office/powerpoint/2010/main" val="17807528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4246" y="667087"/>
            <a:ext cx="47781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sierpnia 2017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zasad organizacji i udzielania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pomocy psychologiczno-pedagogicznej                         w publicznych przedszkolach, szkołach                            i placówkach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2020 r. poz. 1280)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22 lipca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poz.1594)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47 ust. 1 pkt 5 ustawy z dnia 14 grudnia 2016 r. – Prawo oświatowe (t. j. Dz. U. z 2021 r. poz. 1082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469304"/>
            <a:ext cx="49254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rozwiązywania problemów dydaktycznych                     i wychowawczych uczniów,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w przypadku uczniów objętych kształceniem specjalnym, współpracy z zespołem nauczycieli i specjalistów, prowadzących zajęcia z uczniem, a w przypadku młodzieżowych ośrodków wychowawczych, młodzieżowych ośrodków socjoterapii, specjalnych ośrodków szkolno-wychowawczych, specjalnych ośrodków wychowawczych oraz ośrodków rewalidacyjno-wychowawczych – także z wychowawcami grup wychowawczych prowadzących zajęcia                      z wychowankiem w tym ośrodku, w zakresie zapewnienia im odpowiedniej do potrzeb pomocy psychologiczno-pedagogicznej,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określania niezbędnych do nauki warunków, sprzętu specjalistycznego i środków dydaktycznych, w tym wykorzystujących technologie informacyjno-komunikacyjne, odpowiednich ze względu na indywidualne potrzeby rozwojowe i edukacyjne oraz możliwości psychofizyczne ucznia.</a:t>
            </a:r>
          </a:p>
        </p:txBody>
      </p:sp>
    </p:spTree>
    <p:extLst>
      <p:ext uri="{BB962C8B-B14F-4D97-AF65-F5344CB8AC3E}">
        <p14:creationId xmlns:p14="http://schemas.microsoft.com/office/powerpoint/2010/main" val="24569588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67849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9860" y="781387"/>
            <a:ext cx="47781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sierpnia 2017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zasad organizacji i udzielania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pomocy psychologiczno-pedagogicznej                         w publicznych przedszkolach, szkołach                            i placówkach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2020 r. poz. 1280)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22 lipca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poz.1594)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47 ust. 1 pkt 5 ustawy z dnia 14 grudnia 2016 r. – Prawo oświatowe (t. j. Dz. U. z 2021 r. poz. 1082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516929"/>
            <a:ext cx="49254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dirty="0"/>
              <a:t>Zadania pedagogów specjalnych obejmują wspieranie nauczycieli, wychowawców i innych specjalistów w: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rozpoznawaniu przyczyn niepowodzeń edukacyjnych uczniów lub trudności w ich funkcjonowaniu, w tym barier i ograniczeń utrudniających funkcjonowanie ucznia i jego uczestnictwo w życiu szkoły,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udzielaniu pomocy psychologiczno-pedagogicznej w bezpośredniej pracy                          z uczniem,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dostosowaniu sposobów i metod pracy do możliwości psychofizycznych ucznia,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doborze metod, form kształcenia i środków dydaktycznych do potrzeb uczniów.</a:t>
            </a:r>
          </a:p>
          <a:p>
            <a:pPr marL="342900" indent="-342900" algn="just">
              <a:buFont typeface="+mj-lt"/>
              <a:buAutoNum type="alphaLcParenR"/>
            </a:pPr>
            <a:endParaRPr lang="pl-PL" sz="800" dirty="0"/>
          </a:p>
          <a:p>
            <a:pPr algn="just"/>
            <a:r>
              <a:rPr lang="pl-PL" dirty="0"/>
              <a:t>Zadania realizowane przez pedagogów specjalnych uzupełniają zadania realizowane przez innych nauczycieli specjalistów w zakresie rozpoznawania specjalnych potrzeb edukacyjnych uczniów oraz planowania dla nich wsparcia odpowiadającego ich potrzebom rozwojowym i edukacyjnym.</a:t>
            </a:r>
          </a:p>
        </p:txBody>
      </p:sp>
    </p:spTree>
    <p:extLst>
      <p:ext uri="{BB962C8B-B14F-4D97-AF65-F5344CB8AC3E}">
        <p14:creationId xmlns:p14="http://schemas.microsoft.com/office/powerpoint/2010/main" val="25611123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4246" y="952042"/>
            <a:ext cx="47781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30 kwietnia 2013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zasad organizacji i udzielania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pomocy psychologiczno-pedagogicznej                         w publicznych przedszkolach, szkołach                            i placówkach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2013 r. poz. 532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22 lipca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poz.1593)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22 ust. 2 pkt 11 ustawy z dnia 7 września 1991 r. o systemie oświaty (t. j. Dz. U. z 2021 r. poz. 1915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859312" y="383579"/>
            <a:ext cx="49254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/>
              <a:t>Do zadań pedagoga specjalnego w szkole                    i placówce należy w szczególności: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współpraca z nauczycielami, wychowawcami grup wychowawczych lub innymi specjalistami, rodzicami oraz uczniami (…)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l-PL" dirty="0"/>
              <a:t>współpraca z zespołem nauczycieli                                i specjalistów, w zakresie opracowania                        i realizacji IPET-u ucznia posiadającego orzeczenie o potrzebie kształcenia specjalnego, w tym zapewnienia mu pomocy psychologiczno-pedagogicznej,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wspieranie nauczycieli, wychowawców grup wychowawczych i innych specjalistów                         w rozpoznawaniu niepowodzeń uczniów                     i udzielaniu im pomocy p-p,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udzielanie pomocy p-p uczniom, rodzicom uczniów i nauczycielom;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współpraca, w zależności od potrzeb, z innymi podmiotami;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dirty="0"/>
              <a:t>przedstawianie radzie pedagogicznej propozycji w zakresie doskonalenia zawodowego nauczycieli szkoły lub placówki w zakresie zadań określonych w rozporządzeniu.</a:t>
            </a:r>
          </a:p>
        </p:txBody>
      </p:sp>
    </p:spTree>
    <p:extLst>
      <p:ext uri="{BB962C8B-B14F-4D97-AF65-F5344CB8AC3E}">
        <p14:creationId xmlns:p14="http://schemas.microsoft.com/office/powerpoint/2010/main" val="24096560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35558" y="590418"/>
            <a:ext cx="47737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15 lipca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wymagań egzaminacyjnych dla egzaminu ósmoklasisty przeprowadzanego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roku szkolnym 2022/2023 i 2023/2024 </a:t>
            </a:r>
          </a:p>
          <a:p>
            <a:pPr algn="ctr"/>
            <a:endParaRPr lang="pl-PL" sz="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1591)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2022-07-30 wygasa 30.09.2024 r.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9 ust. 4 ustawy z dnia 12 maja 2022 r.                  o zmianie ustawy o systemie oświaty oraz niektórych innych ustaw (Dz. U. z 2022 r. poz. 1116)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513475"/>
            <a:ext cx="47968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rozporządzeniu zostały określone wymagania egzaminacyjne będące podstawą przeprowadzania egzaminu ósmoklasisty            w dwóch kolejnych latach szkolnych – 2022/2023 i 2023/2024.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Zgodnie z wytyczną zawartą w upoważnieniu do wydania tego rozporządzenia, wymagania egzaminacyjne są tożsame z tymi, które obowiązywały uczniów przystępujących do egzaminu ósmoklasisty w roku szkolnym 2020/2021 i 2021/2022.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Odpowiednio do zakresu upoważnienia wymagania egzaminacyjne będą przygotowane z poszczególnych przedmiotów, opisane w formie ogólnych i szczegółowych wymagań egzaminacyjnych, wybrane spośród wymagań określonych w podstawie programowej kształcenia ogólnego dla szkoły podstawowej.</a:t>
            </a:r>
          </a:p>
        </p:txBody>
      </p:sp>
    </p:spTree>
    <p:extLst>
      <p:ext uri="{BB962C8B-B14F-4D97-AF65-F5344CB8AC3E}">
        <p14:creationId xmlns:p14="http://schemas.microsoft.com/office/powerpoint/2010/main" val="24181416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74231" y="649999"/>
            <a:ext cx="477372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10 czerwca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wymagań egzaminacyjnych dla egzaminu maturalnego przeprowadzanego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roku szkolnym 2022/2023 i 2023/2024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1246)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r>
              <a:rPr lang="pl-PL" b="1" dirty="0">
                <a:cs typeface="Arial" panose="020B0604020202020204" pitchFamily="34" charset="0"/>
              </a:rPr>
              <a:t>Akt jednorazowy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2022-06-13 wygasa 31.08.2024 r.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12 ustawy z dnia 12 maja 2022 r.                  o zmianie ustawy o systemie oświaty oraz niektórych innych ustaw (Dz. U. z 2022 r. poz. 1116)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23319" y="425646"/>
            <a:ext cx="47968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Egzamin maturalny dla absolwentów szkół ponadpodstawowych (nowego ustroju szkolnego) będzie przeprowadzany na podstawie wymagań egzaminacyjnych dla: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czteroletniego liceum ogólnokształcącego i ponadpodstawowych szkół średnich (w roku szkolnym 2022/2023              i 2023/2024);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pięcioletniego technikum                  (w roku szkolnym 2023/2024);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absolwentów branżowej szkoły II stopnia, którzy ukończyli kształcenie w branżowej szkole I stopnia jako absolwenci ośmioletniej szkoły podstawowej (w roku szkolnym 2023/2024).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Rozporządzenie określa ogólne i szczegółowe wymagania egzaminacyjne z poszczególnych przedmiotów na poziomie podstawowym oraz rozszerzonym, w zależności od przedmiotu.</a:t>
            </a:r>
          </a:p>
        </p:txBody>
      </p:sp>
    </p:spTree>
    <p:extLst>
      <p:ext uri="{BB962C8B-B14F-4D97-AF65-F5344CB8AC3E}">
        <p14:creationId xmlns:p14="http://schemas.microsoft.com/office/powerpoint/2010/main" val="36379342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82487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78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3 kwietnia 2019 r. </a:t>
            </a:r>
          </a:p>
          <a:p>
            <a:pPr algn="ctr"/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ramowych planów nauczania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dla publicznych szkół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2019 r. poz. 639 ze zm.)                                                                   </a:t>
            </a:r>
          </a:p>
          <a:p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8 marca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 658)</a:t>
            </a:r>
          </a:p>
          <a:p>
            <a:pPr algn="ctr"/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800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47 ust. 1 pkt 3 i ust. 4 ustawy z dnia 14 grudnia 2016 r. – Prawo oświatowe (t. j. Dz. U.                  z 2021 r. poz. 1082 ze zm.)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7074390" y="649999"/>
            <a:ext cx="4468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Od roku szkolnego 2022/2023 wprowadzony zostaje nowy przedmiot - historia                                i teraźniejszość w klasie I liceum ogólnokształcącego, technikum i branżowej szkole I stopnia, a w latach następnych również w kolejnych klasach tych typów szkół.</a:t>
            </a:r>
          </a:p>
        </p:txBody>
      </p:sp>
    </p:spTree>
    <p:extLst>
      <p:ext uri="{BB962C8B-B14F-4D97-AF65-F5344CB8AC3E}">
        <p14:creationId xmlns:p14="http://schemas.microsoft.com/office/powerpoint/2010/main" val="301680578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262449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62356" y="725814"/>
            <a:ext cx="49209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marca 2022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uchylające rozporządzenie zmieniające rozporządzenie w sprawie ramowych planów nauczania dla publicznych szkół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656)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</a:p>
          <a:p>
            <a:pPr lvl="0" algn="just"/>
            <a:endParaRPr lang="pl-PL" sz="800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47 ust. 1 pkt 3 i ust. 4 ustawy z dnia 14 grudnia 2016 r. – Prawo oświatowe (t. j. Dz. U.                  z 2021 r. poz. 1082 ze zm.)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7063360" y="725814"/>
            <a:ext cx="4796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 dniem 1 września 2022 r. traci moc rozporządzenie Ministra Edukacji i Nauki z dnia 13 sierpnia 2021 r. zmieniające rozporządzenie                  w sprawie ramowych planów nauczania dla publicznych szkół (Dz. U. z 2021 r. poz. 1534), które z dniem 1 września 2023 r. przewidywało wprowadzenie zmian w katalogu przedmiotów do wyboru ucznia, realizowanych w zakresie rozszerzonym w liceach ogólnokształcących oraz technikach i polegających na dodaniu do tego katalogu przedmiotu historia tańca.</a:t>
            </a:r>
          </a:p>
        </p:txBody>
      </p:sp>
    </p:spTree>
    <p:extLst>
      <p:ext uri="{BB962C8B-B14F-4D97-AF65-F5344CB8AC3E}">
        <p14:creationId xmlns:p14="http://schemas.microsoft.com/office/powerpoint/2010/main" val="22345025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82487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78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18 sierpnia 2017 r. 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warunków i sposobu wykonywania przez przedszkola, szkoły i placówki publiczne zadań umożliwiających podtrzymywanie poczucia tożsamości narodowej, etnicznej i językowej uczniów należących do mniejszości narodowych                             i etnicznych oraz społeczności posługującej się językiem regionalnym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2017 r. poz. 1627)                                                                   </a:t>
            </a:r>
          </a:p>
          <a:p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4 lutego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 276)</a:t>
            </a:r>
          </a:p>
          <a:p>
            <a:endParaRPr lang="pl-PL" sz="800" dirty="0">
              <a:cs typeface="Arial" panose="020B0604020202020204" pitchFamily="34" charset="0"/>
            </a:endParaRPr>
          </a:p>
          <a:p>
            <a:pPr algn="just"/>
            <a:endParaRPr lang="pl-PL" sz="800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13 ust. 3 ustawy z dnia 7 września 1991 r. o systemie oświaty (t. j. Dz. U. z 2021 r. poz. 1915   ze zm.)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7068781" y="790681"/>
            <a:ext cx="4778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Nowelizacja rozporządzenia określa wymiar nauki języka mniejszości lub języka regionalnego, prowadzonej w formie dodatkowej nauki języka mniejszości lub języka regionalnego, dla uczniów szkół tego samego typu należących do mniejszości niemieckiej </a:t>
            </a:r>
          </a:p>
          <a:p>
            <a:pPr algn="just"/>
            <a:r>
              <a:rPr lang="pl-PL" dirty="0"/>
              <a:t>– od 1 września 2022 r. wymiar ten wynosi                      1 godzinę tygodniowo.</a:t>
            </a:r>
          </a:p>
        </p:txBody>
      </p:sp>
    </p:spTree>
    <p:extLst>
      <p:ext uri="{BB962C8B-B14F-4D97-AF65-F5344CB8AC3E}">
        <p14:creationId xmlns:p14="http://schemas.microsoft.com/office/powerpoint/2010/main" val="13347265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119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KSZTAŁCENIE BRANŻOWE i NIEPUBLICZNE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3446085"/>
            <a:ext cx="98393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nadzoru pedagogicznego sprawowanego przez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Zachodniopomorskiego Kuratora Oświaty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roku szkolnym 2021/2022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773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809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275403"/>
            <a:ext cx="98393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rgbClr val="333333"/>
                </a:solidFill>
                <a:effectLst/>
              </a:rPr>
              <a:t>Ustawa z dnia 14 grudnia 2016 r. - Prawo oświatowe </a:t>
            </a:r>
          </a:p>
          <a:p>
            <a:pPr algn="ctr"/>
            <a:r>
              <a:rPr lang="pl-PL" sz="2400" b="1" i="1" dirty="0">
                <a:solidFill>
                  <a:srgbClr val="333333"/>
                </a:solidFill>
                <a:effectLst/>
              </a:rPr>
              <a:t>(</a:t>
            </a:r>
            <a:r>
              <a:rPr lang="pl-PL" sz="2400" b="1" i="1" dirty="0" err="1">
                <a:solidFill>
                  <a:srgbClr val="333333"/>
                </a:solidFill>
                <a:effectLst/>
              </a:rPr>
              <a:t>t.j</a:t>
            </a:r>
            <a:r>
              <a:rPr lang="pl-PL" sz="2400" b="1" i="1" dirty="0">
                <a:solidFill>
                  <a:srgbClr val="333333"/>
                </a:solidFill>
                <a:effectLst/>
              </a:rPr>
              <a:t>. Dz. U. z 2021 r. poz. 1082 z późn. zm.)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pl-PL" sz="2400" b="1" i="1" dirty="0">
              <a:solidFill>
                <a:srgbClr val="FF0000"/>
              </a:solidFill>
            </a:endParaRPr>
          </a:p>
          <a:p>
            <a:pPr algn="ctr"/>
            <a:r>
              <a:rPr lang="pl-PL" sz="2400" b="1" i="1" dirty="0">
                <a:solidFill>
                  <a:srgbClr val="C00000"/>
                </a:solidFill>
              </a:rPr>
              <a:t>zmiana z dnia 12 maja 2022 r. (Dz. U. poz. 1116)</a:t>
            </a:r>
          </a:p>
          <a:p>
            <a:pPr algn="ctr"/>
            <a:endParaRPr lang="pl-PL" sz="2400" b="1" i="1" dirty="0">
              <a:solidFill>
                <a:srgbClr val="C0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C00000"/>
                </a:solidFill>
              </a:rPr>
              <a:t>Art. 5. </a:t>
            </a:r>
            <a:r>
              <a:rPr lang="pl-PL" sz="2000" b="1" i="1" strike="noStrike" dirty="0">
                <a:solidFill>
                  <a:srgbClr val="C00000"/>
                </a:solidFill>
                <a:effectLst/>
              </a:rPr>
              <a:t>Ustawa z dnia 12 maja 2022 r. o zmianie ustawy o systemie oświaty </a:t>
            </a:r>
          </a:p>
          <a:p>
            <a:pPr algn="ctr"/>
            <a:r>
              <a:rPr lang="pl-PL" sz="2000" b="1" i="1" strike="noStrike" dirty="0">
                <a:solidFill>
                  <a:srgbClr val="C00000"/>
                </a:solidFill>
                <a:effectLst/>
              </a:rPr>
              <a:t>oraz niektórych innych ustaw</a:t>
            </a:r>
            <a:endParaRPr lang="pl-PL" sz="2000" b="0" i="1" dirty="0">
              <a:solidFill>
                <a:srgbClr val="C00000"/>
              </a:solidFill>
              <a:effectLst/>
            </a:endParaRPr>
          </a:p>
          <a:p>
            <a:pPr algn="ctr"/>
            <a:endParaRPr lang="pl-PL" sz="2400" b="1" dirty="0"/>
          </a:p>
          <a:p>
            <a:pPr algn="ctr"/>
            <a:endParaRPr lang="pl-PL" sz="2400" b="1" dirty="0"/>
          </a:p>
          <a:p>
            <a:r>
              <a:rPr lang="pl-PL" sz="2000" b="0" i="0" dirty="0">
                <a:solidFill>
                  <a:srgbClr val="666666"/>
                </a:solidFill>
                <a:effectLst/>
                <a:latin typeface="Source Serif Pro" panose="02040603050405020204" pitchFamily="18" charset="0"/>
              </a:rPr>
              <a:t>Data wejścia w życie: 2022-05-27, z wyjątkiem 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666666"/>
                </a:solidFill>
                <a:effectLst/>
                <a:latin typeface="Source Serif Pro" panose="02040603050405020204" pitchFamily="18" charset="0"/>
              </a:rPr>
              <a:t>art. 5 pkt 3, 7–13 i 16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0" i="0" dirty="0">
                <a:solidFill>
                  <a:srgbClr val="666666"/>
                </a:solidFill>
                <a:effectLst/>
                <a:latin typeface="Source Serif Pro" panose="02040603050405020204" pitchFamily="18" charset="0"/>
              </a:rPr>
              <a:t>art. 34,</a:t>
            </a:r>
          </a:p>
          <a:p>
            <a:r>
              <a:rPr lang="pl-PL" sz="2000" b="0" i="0" dirty="0">
                <a:solidFill>
                  <a:srgbClr val="666666"/>
                </a:solidFill>
                <a:effectLst/>
                <a:latin typeface="Source Serif Pro" panose="02040603050405020204" pitchFamily="18" charset="0"/>
              </a:rPr>
              <a:t>które wchodzą w życie z dniem 1 września 2022 r</a:t>
            </a:r>
          </a:p>
          <a:p>
            <a:endParaRPr lang="pl-PL" sz="2000" dirty="0">
              <a:solidFill>
                <a:srgbClr val="666666"/>
              </a:solidFill>
              <a:latin typeface="Source Serif Pro" panose="02040603050405020204" pitchFamily="18" charset="0"/>
            </a:endParaRPr>
          </a:p>
          <a:p>
            <a:endParaRPr lang="pl-PL" sz="2000" b="1" dirty="0">
              <a:solidFill>
                <a:srgbClr val="666666"/>
              </a:solidFill>
              <a:latin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124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365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714500" y="43637"/>
            <a:ext cx="10261437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effectLst/>
              </a:rPr>
              <a:t>      </a:t>
            </a:r>
            <a:r>
              <a:rPr lang="pl-PL" sz="2400" b="1" i="1" dirty="0">
                <a:effectLst/>
              </a:rPr>
              <a:t>Zmiany dotyczą m.in.:</a:t>
            </a:r>
          </a:p>
          <a:p>
            <a:r>
              <a:rPr lang="pl-PL" sz="2000" b="1" i="1" u="sng" dirty="0">
                <a:solidFill>
                  <a:srgbClr val="444444"/>
                </a:solidFill>
                <a:effectLst/>
              </a:rPr>
              <a:t>    1.  Akredytacji na </a:t>
            </a:r>
            <a:r>
              <a:rPr lang="pl-PL" sz="2000" b="1" i="1" u="sng" dirty="0">
                <a:solidFill>
                  <a:srgbClr val="444444"/>
                </a:solidFill>
              </a:rPr>
              <a:t>kształcenie</a:t>
            </a:r>
            <a:r>
              <a:rPr lang="pl-PL" sz="2000" b="1" i="1" u="sng" dirty="0">
                <a:solidFill>
                  <a:srgbClr val="444444"/>
                </a:solidFill>
                <a:effectLst/>
              </a:rPr>
              <a:t> ustawiczne w formie kwalifikacyjnych kursów zawodowych</a:t>
            </a:r>
            <a:r>
              <a:rPr lang="pl-PL" sz="2000" i="1" dirty="0">
                <a:solidFill>
                  <a:srgbClr val="444444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/>
              <a:t>Art. 117 ust.2 pkt. 3  - </a:t>
            </a:r>
            <a:r>
              <a:rPr lang="pl-PL" dirty="0"/>
              <a:t>wprowadzenie</a:t>
            </a:r>
            <a:r>
              <a:rPr lang="pl-PL" b="1" dirty="0"/>
              <a:t> obowiązku </a:t>
            </a:r>
            <a:r>
              <a:rPr lang="pl-PL" dirty="0"/>
              <a:t>posiadania </a:t>
            </a:r>
            <a:r>
              <a:rPr lang="pl-PL" b="1" dirty="0"/>
              <a:t>akredytacji </a:t>
            </a:r>
            <a:r>
              <a:rPr lang="pl-PL" dirty="0"/>
              <a:t>na prowadzenie kwalifikacyjnego kursu zawodowego</a:t>
            </a:r>
            <a:r>
              <a:rPr lang="pl-PL" b="1" dirty="0"/>
              <a:t> dla instytucji rynku pracy, </a:t>
            </a:r>
            <a:r>
              <a:rPr lang="pl-PL" dirty="0"/>
              <a:t>o których mowa w art. 6 ust.1 pkt. 3-6  ustawy z dnia 20 kwietnia 2004 r. o promocji zatrudnienia i instytucjach rynku pracy, prowadzących działalność edukacyjno-szkoleniową.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b="1" dirty="0"/>
              <a:t>art. 118 ust. 8a </a:t>
            </a:r>
            <a:r>
              <a:rPr lang="pl-PL" b="0" i="0" dirty="0">
                <a:solidFill>
                  <a:srgbClr val="333333"/>
                </a:solidFill>
                <a:effectLst/>
              </a:rPr>
              <a:t>dodany przez </a:t>
            </a:r>
            <a:r>
              <a:rPr lang="pl-PL" b="1" i="0" u="sng" dirty="0">
                <a:solidFill>
                  <a:srgbClr val="C00000"/>
                </a:solidFill>
                <a:effectLst/>
              </a:rPr>
              <a:t>art. 5 pkt 6 lit. b</a:t>
            </a:r>
            <a:r>
              <a:rPr lang="pl-PL" b="1" i="0" dirty="0">
                <a:solidFill>
                  <a:srgbClr val="C00000"/>
                </a:solidFill>
                <a:effectLst/>
              </a:rPr>
              <a:t> </a:t>
            </a:r>
            <a:r>
              <a:rPr lang="pl-PL" b="1" dirty="0"/>
              <a:t>– wprowadzenie możliwości uzyskania a</a:t>
            </a:r>
            <a:r>
              <a:rPr lang="pl-PL" b="1" i="0" dirty="0">
                <a:effectLst/>
              </a:rPr>
              <a:t>kredytacji</a:t>
            </a:r>
            <a:r>
              <a:rPr lang="pl-PL" b="0" i="0" dirty="0">
                <a:effectLst/>
              </a:rPr>
              <a:t> na kształcenie ustawiczne prowadzone w </a:t>
            </a:r>
            <a:r>
              <a:rPr lang="pl-PL" i="0" dirty="0">
                <a:effectLst/>
              </a:rPr>
              <a:t>formie kwalifikacyjnego kursu zawodowego </a:t>
            </a:r>
            <a:r>
              <a:rPr lang="pl-PL" dirty="0"/>
              <a:t>przez </a:t>
            </a:r>
            <a:r>
              <a:rPr lang="pl-PL" b="0" i="0" dirty="0">
                <a:effectLst/>
              </a:rPr>
              <a:t>podmioty prowadzące działalność oświatową, o których mowa w art. 170 ust. 2</a:t>
            </a:r>
            <a:r>
              <a:rPr lang="pl-PL" dirty="0"/>
              <a:t> oraz </a:t>
            </a:r>
            <a:r>
              <a:rPr lang="pl-PL" b="0" i="0" dirty="0">
                <a:effectLst/>
              </a:rPr>
              <a:t> instytucje rynku pracy,                          o której mowa w </a:t>
            </a:r>
            <a:r>
              <a:rPr lang="pl-PL" b="0" i="0" u="none" strike="noStrike" dirty="0">
                <a:effectLst/>
              </a:rPr>
              <a:t>art. 6</a:t>
            </a:r>
            <a:r>
              <a:rPr lang="pl-PL" b="0" i="0" dirty="0">
                <a:effectLst/>
              </a:rPr>
              <a:t> ustawy z dnia 20 kwietnia 2004 r. o promocji zatrudnienia i instytucjach rynku pracy, prowadzące działalność edukacyjno-szkoleniową, nie tylko na podstawie prowadzonych kwalifikacyjnych kursów zawodowych, ale również na podstawie prowadzonej </a:t>
            </a:r>
            <a:r>
              <a:rPr lang="pl-PL" b="1" i="0" dirty="0">
                <a:effectLst/>
              </a:rPr>
              <a:t>edukacji </a:t>
            </a:r>
            <a:r>
              <a:rPr lang="pl-PL" b="1" dirty="0"/>
              <a:t>pozaszkolnej                           </a:t>
            </a:r>
            <a:r>
              <a:rPr lang="pl-PL" dirty="0"/>
              <a:t>w zakresie zawodu lub zawodów odpowiadających zawodowi lub zawodom określonym w klasyfikacji zawodów szkolnictwa branżowego, </a:t>
            </a:r>
            <a:r>
              <a:rPr lang="pl-PL" b="0" i="0" dirty="0">
                <a:effectLst/>
              </a:rPr>
              <a:t>na podstawie odrębnych przepisów, przez okres co najmniej 3 lat. Przepisy ust. 2-7 stosuje się.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i="1" dirty="0"/>
          </a:p>
          <a:p>
            <a:r>
              <a:rPr lang="pl-PL" sz="2000" b="1" i="1" dirty="0">
                <a:solidFill>
                  <a:srgbClr val="444444"/>
                </a:solidFill>
                <a:effectLst/>
              </a:rPr>
              <a:t>2. </a:t>
            </a:r>
            <a:r>
              <a:rPr lang="pl-PL" sz="2000" b="1" i="1" u="sng" dirty="0">
                <a:solidFill>
                  <a:srgbClr val="444444"/>
                </a:solidFill>
                <a:effectLst/>
              </a:rPr>
              <a:t>Poszerzenia katalogu przepisów statutu niepublicznej szkoły i placówki</a:t>
            </a:r>
            <a:r>
              <a:rPr lang="pl-PL" sz="2000" b="1" i="1" dirty="0">
                <a:solidFill>
                  <a:srgbClr val="444444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i="0" dirty="0">
                <a:effectLst/>
              </a:rPr>
              <a:t>art. 38 - niepubliczne szkoły, placówki kształcenia ustawicznego lub centra kształcenia zawodowego, </a:t>
            </a:r>
            <a:r>
              <a:rPr lang="pl-PL" i="0" dirty="0">
                <a:effectLst/>
              </a:rPr>
              <a:t>prowadzące kształcenie w formach pozaszkolnych</a:t>
            </a:r>
            <a:r>
              <a:rPr lang="pl-PL" b="0" i="0" dirty="0">
                <a:effectLst/>
              </a:rPr>
              <a:t>, o których mowa w art. 117 ust. 1a ustawy zmienianej w art. 5, </a:t>
            </a:r>
            <a:r>
              <a:rPr lang="pl-PL" b="1" i="0" dirty="0">
                <a:effectLst/>
              </a:rPr>
              <a:t>dostosują statuty </a:t>
            </a:r>
            <a:r>
              <a:rPr lang="pl-PL" i="0" dirty="0">
                <a:effectLst/>
              </a:rPr>
              <a:t>do przepisów art. 172 ustawy zmienianej w art. 5, w brzmieniu nadanym niniejszą ustawą</a:t>
            </a:r>
            <a:r>
              <a:rPr lang="pl-PL" b="1" i="0" dirty="0">
                <a:effectLst/>
              </a:rPr>
              <a:t>, do dnia 31 sierpnia 2022 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b="0" i="1" dirty="0">
              <a:effectLst/>
            </a:endParaRPr>
          </a:p>
          <a:p>
            <a:r>
              <a:rPr lang="pl-PL" sz="2000" b="1" i="1" dirty="0"/>
              <a:t/>
            </a:r>
            <a:br>
              <a:rPr lang="pl-PL" sz="2000" b="1" i="1" dirty="0"/>
            </a:br>
            <a:endParaRPr lang="pl-PL" sz="200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69940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295525" y="1047750"/>
            <a:ext cx="9491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effectLst/>
              </a:rPr>
              <a:t>Zmiany</a:t>
            </a:r>
            <a:r>
              <a:rPr lang="pl-PL" sz="2000" b="1" i="1" dirty="0">
                <a:effectLst/>
              </a:rPr>
              <a:t> </a:t>
            </a:r>
            <a:r>
              <a:rPr lang="pl-PL" sz="2800" b="1" i="1" dirty="0">
                <a:effectLst/>
              </a:rPr>
              <a:t>dotyczą m</a:t>
            </a:r>
            <a:r>
              <a:rPr lang="pl-PL" sz="2800" b="1" i="1" dirty="0"/>
              <a:t>.in.</a:t>
            </a:r>
          </a:p>
          <a:p>
            <a:endParaRPr lang="pl-PL" sz="2000" i="1" dirty="0">
              <a:solidFill>
                <a:srgbClr val="444444"/>
              </a:solidFill>
            </a:endParaRPr>
          </a:p>
          <a:p>
            <a:pPr algn="just"/>
            <a:r>
              <a:rPr lang="pl-PL" i="1" dirty="0"/>
              <a:t>Wprowadzenia </a:t>
            </a:r>
            <a:r>
              <a:rPr lang="pl-PL" b="1" i="1" u="sng" dirty="0"/>
              <a:t>obowiązku uzyskania pozytywnej opinii kuratora oświaty </a:t>
            </a:r>
            <a:r>
              <a:rPr lang="pl-PL" i="1" dirty="0"/>
              <a:t>w przypadku niepublicznej placówki kształcenia ustawicznego lub niepublicznego centrum kształcenia zawodowego oraz poszerzenia katalogu informacji i danych zawartych w zgłoszeniu do ewidencji prowadzonej przez jednostkę samorządu terytorialnego.</a:t>
            </a:r>
          </a:p>
          <a:p>
            <a:pPr algn="just"/>
            <a:endParaRPr lang="pl-PL" i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b="1" i="1" dirty="0"/>
              <a:t>art. 168 ust. 7a </a:t>
            </a:r>
            <a:r>
              <a:rPr lang="pl-PL" dirty="0"/>
              <a:t>dodany przez art. 5 pkt 14 lit. b - niepubliczna placówka albo centrum, o których mowa w art. 2 pkt 4, mogą zostać wpisane do ewidencji, jeżeli osoba zgłaszająca tę placówkę albo centrum do ewidencji przedstawi pozytywną opinię kuratora oświaty o spełnieniu warunków, o których mowa w ust. 4 pkt 3 lit. a, b i ca, oraz zgodności projektu statutu </a:t>
            </a:r>
            <a:br>
              <a:rPr lang="pl-PL" dirty="0"/>
            </a:br>
            <a:r>
              <a:rPr lang="pl-PL" dirty="0"/>
              <a:t>z przepisami art. 172 ust. 2.</a:t>
            </a:r>
          </a:p>
          <a:p>
            <a:endParaRPr lang="pl-PL" sz="2000" i="1" dirty="0">
              <a:solidFill>
                <a:srgbClr val="444444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9311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Data wejścia w życie: 2022-09-01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4660F2E-5131-4C75-B573-B7152DA50536}"/>
              </a:ext>
            </a:extLst>
          </p:cNvPr>
          <p:cNvSpPr/>
          <p:nvPr/>
        </p:nvSpPr>
        <p:spPr>
          <a:xfrm>
            <a:off x="2314832" y="1859340"/>
            <a:ext cx="93499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Ustawa z dnia 22 listopada 2018 r. o zmianie ustawy - Prawo oświatowe, ustawy o systemie oświaty oraz niektórych innych ustaw ( Dz. U. poz. 2245 z </a:t>
            </a:r>
            <a:r>
              <a:rPr lang="pl-PL" sz="2400" b="1" dirty="0" err="1"/>
              <a:t>późn</a:t>
            </a:r>
            <a:r>
              <a:rPr lang="pl-PL" sz="2400" b="1" dirty="0"/>
              <a:t>. zm.)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96CCE4C-7632-4E4C-A173-394EC1C2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528" y="3429000"/>
            <a:ext cx="7443861" cy="16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01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303763" y="1023036"/>
            <a:ext cx="94916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effectLst/>
              </a:rPr>
              <a:t>Zmiany dotyczą m.in.:</a:t>
            </a:r>
            <a:endParaRPr lang="pl-PL" sz="2000" i="1" dirty="0"/>
          </a:p>
          <a:p>
            <a:pPr algn="just"/>
            <a:endParaRPr lang="pl-PL" i="1" dirty="0"/>
          </a:p>
          <a:p>
            <a:pPr algn="just"/>
            <a:r>
              <a:rPr lang="pl-PL" dirty="0"/>
              <a:t>1</a:t>
            </a:r>
            <a:r>
              <a:rPr lang="pl-PL" b="0" dirty="0">
                <a:effectLst/>
              </a:rPr>
              <a:t>. </a:t>
            </a:r>
            <a:r>
              <a:rPr lang="pl-PL" b="1" u="sng" dirty="0">
                <a:effectLst/>
              </a:rPr>
              <a:t>Przedłużenia ważności opinii wojewódzkiej rady rynku pracy do 31 sierpnia 2023 r.</a:t>
            </a:r>
            <a:endParaRPr lang="pl-PL" b="1" u="sng" dirty="0"/>
          </a:p>
          <a:p>
            <a:pPr algn="just"/>
            <a:r>
              <a:rPr lang="pl-PL" dirty="0"/>
              <a:t>(art. 97 ust. 2) - dla  szkół, które od roku szkolnego 2019/2020,  kontynuowały kształcenie                             w zawodach, których nazwa i symbol cyfrowy tego zawodu określonego w klasyfikacji zawodów szkolnictwa branżowego, jest tożsamy z nazwą i symbolem cyfrowym zawodu określonego </a:t>
            </a:r>
            <a:br>
              <a:rPr lang="pl-PL" dirty="0"/>
            </a:br>
            <a:r>
              <a:rPr lang="pl-PL" dirty="0"/>
              <a:t>w klasyfikacji zawodów szkolnictwa zawodowego.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2.</a:t>
            </a:r>
            <a:r>
              <a:rPr lang="pl-PL" b="1" u="sng" dirty="0"/>
              <a:t>Wydłużenia trzyletnich cykli szkolenia branżowego </a:t>
            </a:r>
            <a:r>
              <a:rPr lang="pl-PL" dirty="0"/>
              <a:t>do czterech lat w przypadku nauczycieli teoretycznych przedmiotów zawodowych i nauczycieli praktycznej nauki zawodu (art. 143 a), którzy zostali zatrudnieni do dnia 31 sierpnia 2020 r. w szkołach prowadzących kształcenia zawodowe, placówkach i centrach.</a:t>
            </a:r>
          </a:p>
        </p:txBody>
      </p:sp>
    </p:spTree>
    <p:extLst>
      <p:ext uri="{BB962C8B-B14F-4D97-AF65-F5344CB8AC3E}">
        <p14:creationId xmlns:p14="http://schemas.microsoft.com/office/powerpoint/2010/main" val="23426295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77942" y="746601"/>
            <a:ext cx="96678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i="0" strike="noStrike" dirty="0">
              <a:effectLst/>
            </a:endParaRPr>
          </a:p>
          <a:p>
            <a:pPr algn="ctr"/>
            <a:r>
              <a:rPr lang="pl-PL" sz="2400" b="0" i="1" dirty="0">
                <a:solidFill>
                  <a:srgbClr val="444444"/>
                </a:solidFill>
                <a:effectLst/>
              </a:rPr>
              <a:t> </a:t>
            </a:r>
            <a:r>
              <a:rPr lang="pl-PL" sz="2400" b="1" dirty="0">
                <a:solidFill>
                  <a:srgbClr val="444444"/>
                </a:solidFill>
                <a:effectLst/>
              </a:rPr>
              <a:t>Rozporządzenie Ministra Edukacji Narodowej z dnia 16 maja 2019 r. </a:t>
            </a:r>
            <a:br>
              <a:rPr lang="pl-PL" sz="2400" b="1" dirty="0">
                <a:solidFill>
                  <a:srgbClr val="444444"/>
                </a:solidFill>
                <a:effectLst/>
              </a:rPr>
            </a:br>
            <a:r>
              <a:rPr lang="pl-PL" sz="2000" b="1" dirty="0">
                <a:solidFill>
                  <a:srgbClr val="444444"/>
                </a:solidFill>
                <a:effectLst/>
              </a:rPr>
              <a:t>w sprawie podstaw programowych kształcenia w zawodach szkolnictwa branżowego oraz dodatkowych umiejętności zawodowych w zakresie wybranych zawodów szkolnictwa branżowego (Dz. U. poz. 991, z późn. zm.):</a:t>
            </a:r>
          </a:p>
          <a:p>
            <a:pPr algn="ctr"/>
            <a:endParaRPr lang="pl-PL" sz="2000" b="1" dirty="0">
              <a:solidFill>
                <a:srgbClr val="444444"/>
              </a:solidFill>
              <a:effectLst/>
            </a:endParaRPr>
          </a:p>
          <a:p>
            <a:pPr algn="ctr"/>
            <a:r>
              <a:rPr lang="pl-PL" sz="2400" b="1" i="1" dirty="0">
                <a:solidFill>
                  <a:srgbClr val="C00000"/>
                </a:solidFill>
              </a:rPr>
              <a:t>zmiana z dnia 22 kwietnia 2022 r. (Dz. U. poz. 1109)</a:t>
            </a:r>
          </a:p>
          <a:p>
            <a:pPr algn="ctr"/>
            <a:endParaRPr lang="pl-PL" sz="2400" b="1" i="1" dirty="0">
              <a:solidFill>
                <a:srgbClr val="C00000"/>
              </a:solidFill>
            </a:endParaRPr>
          </a:p>
          <a:p>
            <a:pPr algn="ctr"/>
            <a:r>
              <a:rPr lang="pl-PL" sz="2000" b="1" i="0" strike="noStrike" dirty="0">
                <a:solidFill>
                  <a:srgbClr val="C00000"/>
                </a:solidFill>
                <a:effectLst/>
              </a:rPr>
              <a:t>Rozporządzenie Ministra Edukacji i Nauki zmieniające rozporządzenie w sprawie podstaw programowych kształcenia w zawodach szkolnictwa branżowego oraz dodatkowych umiejętności zawodowych w zakresie wybranych zawodów szkolnictwa branżowego</a:t>
            </a:r>
            <a:r>
              <a:rPr lang="pl-PL" sz="2400" b="1" i="0" strike="noStrike" dirty="0">
                <a:solidFill>
                  <a:srgbClr val="C00000"/>
                </a:solidFill>
                <a:effectLst/>
              </a:rPr>
              <a:t>.</a:t>
            </a:r>
          </a:p>
          <a:p>
            <a:r>
              <a:rPr lang="pl-PL" dirty="0"/>
              <a:t/>
            </a:r>
            <a:br>
              <a:rPr lang="pl-PL" dirty="0"/>
            </a:br>
            <a:r>
              <a:rPr lang="pl-PL" sz="2000" b="0" i="0" dirty="0">
                <a:effectLst/>
              </a:rPr>
              <a:t>Data wejścia w życie: 2022-09-01</a:t>
            </a:r>
            <a:endParaRPr lang="pl-PL" sz="2000" b="1" dirty="0"/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art. 46 ust. 1 pkt 3 i 4 ustawy z dnia 14 grudnia 2016 r. – Prawo oświatowe </a:t>
            </a:r>
            <a:br>
              <a:rPr lang="pl-PL" sz="2000" dirty="0"/>
            </a:br>
            <a:r>
              <a:rPr lang="pl-PL" sz="2000" dirty="0"/>
              <a:t>(Dz. U. z 2021 r. poz. 1082 oraz z 2022 r. poz. 655 i 1079)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30912774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58855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b="1" i="1" dirty="0">
              <a:solidFill>
                <a:srgbClr val="444444"/>
              </a:solidFill>
              <a:effectLst/>
            </a:endParaRPr>
          </a:p>
          <a:p>
            <a:pPr algn="just"/>
            <a:r>
              <a:rPr lang="pl-PL" sz="2000" b="1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Rozporządzenie wprowadza zmiany w zawodach: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monter stolarki budowlanej,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monter izolacji przemysłowych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monter konstrukcji jachtów i łodzi,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technik montażu i automatyki stolarki budowlanej,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technik izolacji przemysłowych </a:t>
            </a:r>
            <a:endParaRPr lang="pl-PL" sz="2000" dirty="0">
              <a:solidFill>
                <a:schemeClr val="tx1"/>
              </a:solidFill>
              <a:latin typeface="Source Serif Pro" panose="0204060305040502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  <a:latin typeface="Source Serif Pro" panose="02040603050405020204" pitchFamily="18" charset="0"/>
              </a:rPr>
              <a:t>  technik przemysłu jachtowego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b="0" dirty="0">
                <a:solidFill>
                  <a:schemeClr val="tx1"/>
                </a:solidFill>
                <a:effectLst/>
              </a:rPr>
              <a:t>1) określa podstawy programowe kształcenia </a:t>
            </a:r>
            <a:r>
              <a:rPr lang="pl-PL" sz="2000" b="1" dirty="0">
                <a:solidFill>
                  <a:schemeClr val="tx1"/>
                </a:solidFill>
                <a:effectLst/>
              </a:rPr>
              <a:t>w nowych zawodach wprowadzonych do klasyfikacji zawodów szkolnictwa branżowego</a:t>
            </a:r>
            <a:r>
              <a:rPr lang="pl-PL" sz="2000" dirty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monter konstrukcji targowo-wystawienniczych,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izolacji przemysłowych,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montażu i automatyki stolarki budowlanej,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obsługi przemysłu targowo-wystawienniczego,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elektroautomatyk okrętowy </a:t>
            </a:r>
            <a:endParaRPr lang="pl-PL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przemysłu jachtowego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b="0" i="1" dirty="0">
              <a:solidFill>
                <a:srgbClr val="444444"/>
              </a:solidFill>
              <a:effectLst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3498922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3211" y="209550"/>
            <a:ext cx="10417339" cy="6261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l-PL" sz="2000" b="0" i="1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000" i="1" dirty="0">
              <a:solidFill>
                <a:srgbClr val="444444"/>
              </a:solidFill>
            </a:endParaRPr>
          </a:p>
          <a:p>
            <a:endParaRPr lang="pl-PL" sz="2000" b="0" i="1" dirty="0">
              <a:solidFill>
                <a:srgbClr val="444444"/>
              </a:solidFill>
              <a:effectLst/>
            </a:endParaRPr>
          </a:p>
          <a:p>
            <a:endParaRPr lang="pl-PL" sz="2000" i="1" dirty="0">
              <a:solidFill>
                <a:srgbClr val="444444"/>
              </a:solidFill>
            </a:endParaRPr>
          </a:p>
          <a:p>
            <a:endParaRPr lang="pl-PL" sz="2000" b="0" i="1" dirty="0">
              <a:solidFill>
                <a:srgbClr val="444444"/>
              </a:solidFill>
              <a:effectLst/>
            </a:endParaRPr>
          </a:p>
          <a:p>
            <a:endParaRPr lang="pl-PL" sz="2000" i="1" dirty="0">
              <a:solidFill>
                <a:srgbClr val="444444"/>
              </a:solidFill>
            </a:endParaRPr>
          </a:p>
          <a:p>
            <a:endParaRPr lang="pl-PL" sz="2000" b="0" i="1" dirty="0">
              <a:solidFill>
                <a:srgbClr val="444444"/>
              </a:solidFill>
              <a:effectLst/>
            </a:endParaRPr>
          </a:p>
          <a:p>
            <a:endParaRPr lang="pl-PL" sz="2000" b="0" i="1" dirty="0">
              <a:solidFill>
                <a:srgbClr val="444444"/>
              </a:solidFill>
              <a:effectLst/>
            </a:endParaRPr>
          </a:p>
          <a:p>
            <a:r>
              <a:rPr lang="pl-PL" sz="2000" b="0" dirty="0">
                <a:solidFill>
                  <a:schemeClr val="tx1"/>
                </a:solidFill>
                <a:effectLst/>
              </a:rPr>
              <a:t>2) </a:t>
            </a:r>
            <a:r>
              <a:rPr lang="pl-PL" sz="2000" b="1" dirty="0">
                <a:solidFill>
                  <a:schemeClr val="tx1"/>
                </a:solidFill>
                <a:effectLst/>
              </a:rPr>
              <a:t>nowe dodatkowe umiejętności zawodowe</a:t>
            </a:r>
            <a:r>
              <a:rPr lang="pl-PL" sz="2000" b="0" dirty="0">
                <a:solidFill>
                  <a:schemeClr val="tx1"/>
                </a:solidFill>
                <a:effectLst/>
              </a:rPr>
              <a:t>: </a:t>
            </a:r>
          </a:p>
          <a:p>
            <a:r>
              <a:rPr lang="pl-PL" sz="2000" b="0" dirty="0">
                <a:solidFill>
                  <a:schemeClr val="tx1"/>
                </a:solidFill>
                <a:effectLst/>
              </a:rPr>
              <a:t>Prowadzenie gospodarstwa rolnego w systemie rolnictwa ekologicznego – w zakresie zawodów przyporządkowanych do branży rolno-hodowlanej: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mechanik-operator pojazdów i maszyn rolniczych,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pszczelarz,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rolnik,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hodowca koni,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mechanizacji rolnictwa i agrotroniki,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pszczelarz, technik rolnik, </a:t>
            </a:r>
            <a:endParaRPr lang="pl-PL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effectLst/>
              </a:rPr>
              <a:t>technik weterynarii </a:t>
            </a:r>
          </a:p>
          <a:p>
            <a:r>
              <a:rPr lang="pl-PL" sz="2000" b="1" dirty="0">
                <a:solidFill>
                  <a:schemeClr val="tx1"/>
                </a:solidFill>
              </a:rPr>
              <a:t>oraz zawodów przyporządkowanych do branży ogrodniczej: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ogrodnik,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technik ogrodnik,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technik architektury krajobrazu</a:t>
            </a:r>
          </a:p>
          <a:p>
            <a:endParaRPr lang="pl-PL" i="1" dirty="0">
              <a:solidFill>
                <a:srgbClr val="44444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0" i="1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art. 47 ust. 1 pkt 3 i ust. 4 ustawy z dnia 14 grudnia 2016 r. – Prawo oświatowe (Dz. U. z 2021 r. poz. 1082</a:t>
            </a:r>
            <a:endParaRPr lang="pl-PL" i="1" dirty="0">
              <a:solidFill>
                <a:srgbClr val="44444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0" i="1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i="1" dirty="0">
              <a:solidFill>
                <a:srgbClr val="44444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0" i="1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i="1" dirty="0">
              <a:solidFill>
                <a:srgbClr val="44444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0" i="1" dirty="0">
              <a:solidFill>
                <a:srgbClr val="444444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i="1" dirty="0">
              <a:solidFill>
                <a:srgbClr val="44444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0" i="1" dirty="0">
              <a:solidFill>
                <a:srgbClr val="444444"/>
              </a:solidFill>
              <a:effectLst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7307836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57375" y="451327"/>
            <a:ext cx="100203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0" u="sng" strike="noStrike" dirty="0">
              <a:solidFill>
                <a:srgbClr val="0563C1"/>
              </a:solidFill>
              <a:effectLst/>
              <a:latin typeface="Source Serif Pro" panose="020B0604020202020204" pitchFamily="18" charset="0"/>
            </a:endParaRPr>
          </a:p>
          <a:p>
            <a:endParaRPr lang="pl-PL" b="1" i="0" u="sng" strike="noStrike" dirty="0">
              <a:solidFill>
                <a:srgbClr val="0563C1"/>
              </a:solidFill>
              <a:effectLst/>
              <a:latin typeface="Source Serif Pro" panose="020B0604020202020204" pitchFamily="18" charset="0"/>
            </a:endParaRPr>
          </a:p>
          <a:p>
            <a:pPr algn="ctr"/>
            <a:r>
              <a:rPr lang="pl-PL" sz="2400" b="1" i="0" dirty="0">
                <a:solidFill>
                  <a:srgbClr val="333333"/>
                </a:solidFill>
                <a:effectLst/>
              </a:rPr>
              <a:t>Rozporządzenie Ministra Edukacji Narodowej z dnia 3 kwietnia 2019 r.</a:t>
            </a:r>
            <a:r>
              <a:rPr lang="pl-PL" sz="2400" b="0" i="0" dirty="0">
                <a:solidFill>
                  <a:srgbClr val="333333"/>
                </a:solidFill>
                <a:effectLst/>
              </a:rPr>
              <a:t> </a:t>
            </a:r>
            <a:br>
              <a:rPr lang="pl-PL" sz="2400" b="0" i="0" dirty="0">
                <a:solidFill>
                  <a:srgbClr val="333333"/>
                </a:solidFill>
                <a:effectLst/>
              </a:rPr>
            </a:br>
            <a:r>
              <a:rPr lang="pl-PL" sz="2400" b="0" i="0" dirty="0">
                <a:solidFill>
                  <a:srgbClr val="333333"/>
                </a:solidFill>
                <a:effectLst/>
              </a:rPr>
              <a:t>w sprawie ramowych planów nauczania dla publicznych szkół </a:t>
            </a:r>
          </a:p>
          <a:p>
            <a:pPr algn="ctr"/>
            <a:r>
              <a:rPr lang="pl-PL" sz="2400" b="0" i="0" dirty="0">
                <a:solidFill>
                  <a:srgbClr val="333333"/>
                </a:solidFill>
                <a:effectLst/>
              </a:rPr>
              <a:t>(Dz. U. poz. 639 z późn. zm.).</a:t>
            </a:r>
          </a:p>
          <a:p>
            <a:pPr algn="ctr"/>
            <a:endParaRPr lang="pl-PL" sz="2400" b="1" i="1" dirty="0">
              <a:solidFill>
                <a:srgbClr val="FF0000"/>
              </a:solidFill>
            </a:endParaRPr>
          </a:p>
          <a:p>
            <a:pPr algn="ctr"/>
            <a:r>
              <a:rPr lang="pl-PL" sz="2400" b="1" i="1" dirty="0">
                <a:solidFill>
                  <a:srgbClr val="C00000"/>
                </a:solidFill>
              </a:rPr>
              <a:t>zmiana z dnia 8 marca 2022 r. </a:t>
            </a:r>
          </a:p>
          <a:p>
            <a:pPr algn="ctr"/>
            <a:endParaRPr lang="pl-PL" sz="2400" b="1" i="1" u="sng" dirty="0">
              <a:solidFill>
                <a:srgbClr val="C00000"/>
              </a:solidFill>
            </a:endParaRPr>
          </a:p>
          <a:p>
            <a:pPr algn="ctr"/>
            <a:r>
              <a:rPr lang="pl-PL" sz="2000" dirty="0">
                <a:solidFill>
                  <a:srgbClr val="C00000"/>
                </a:solidFill>
              </a:rPr>
              <a:t>Rozporządzenie Ministra Edukacji i Nauki z dnia 8 marca 2022 r. zmieniające rozporządzenie </a:t>
            </a:r>
            <a:br>
              <a:rPr lang="pl-PL" sz="2000" dirty="0">
                <a:solidFill>
                  <a:srgbClr val="C00000"/>
                </a:solidFill>
              </a:rPr>
            </a:br>
            <a:r>
              <a:rPr lang="pl-PL" sz="2000" dirty="0">
                <a:solidFill>
                  <a:srgbClr val="C00000"/>
                </a:solidFill>
              </a:rPr>
              <a:t>w sprawie ramowych planów nauczania dla publicznych szkół 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</a:rPr>
              <a:t>(Dz. U. poz. 658)</a:t>
            </a:r>
            <a:endParaRPr lang="pl-PL" sz="2000" i="1" dirty="0">
              <a:solidFill>
                <a:srgbClr val="C00000"/>
              </a:solidFill>
            </a:endParaRPr>
          </a:p>
          <a:p>
            <a:endParaRPr lang="pl-PL" sz="2400" dirty="0">
              <a:solidFill>
                <a:srgbClr val="333333"/>
              </a:solidFill>
            </a:endParaRPr>
          </a:p>
          <a:p>
            <a:r>
              <a:rPr lang="pl-PL" sz="2000" b="0" i="0" dirty="0">
                <a:effectLst/>
              </a:rPr>
              <a:t>Data wejścia w życie: 2022-09-01</a:t>
            </a:r>
          </a:p>
          <a:p>
            <a:endParaRPr lang="pl-PL" sz="2000" b="1" u="sng" dirty="0">
              <a:solidFill>
                <a:srgbClr val="6B74E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art. 47 ust. 1 pkt 3 i ust. 4 ustawy z dnia 14 grudnia 2016 r. – Prawo oświatowe (Dz. U. z 2021 r. poz. 1082 oraz z 2022 r. poz. 655)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2656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9327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129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57375" y="1789933"/>
            <a:ext cx="100203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0" u="sng" strike="noStrike" dirty="0">
              <a:solidFill>
                <a:srgbClr val="0563C1"/>
              </a:solidFill>
              <a:effectLst/>
              <a:latin typeface="Source Serif Pro" panose="020B0604020202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/>
              <a:t>Wprowadzenie możliwości realizacji obowiązkowych zajęć edukacyjnych z zakresu kształcenia ogólnego w branżowej szkole I stopnia, technikum i branżowej szkole II stopnia </a:t>
            </a:r>
            <a:br>
              <a:rPr lang="pl-PL" sz="2000" dirty="0"/>
            </a:br>
            <a:r>
              <a:rPr lang="pl-PL" sz="2000" dirty="0"/>
              <a:t>w oddziale, grupie oddziałowej i grupie międzyoddziałowej. W technikum przedmioty ujęte w podstawie programowej kształcenia ogólnego w zakresie rozszerzonym mogą być realizowane, za zgodą organu prowadzącego, także w grupie międzyszkolnej (§  4 ust. 4a ww. </a:t>
            </a:r>
            <a:r>
              <a:rPr lang="pl-PL" sz="2000" dirty="0" err="1"/>
              <a:t>rozp</a:t>
            </a:r>
            <a:r>
              <a:rPr lang="pl-PL" sz="2000" dirty="0"/>
              <a:t>.).</a:t>
            </a:r>
          </a:p>
          <a:p>
            <a:endParaRPr lang="pl-PL" b="1" i="0" u="sng" strike="noStrike" dirty="0">
              <a:solidFill>
                <a:srgbClr val="0563C1"/>
              </a:solidFill>
              <a:effectLst/>
              <a:latin typeface="Source Serif Pro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pic>
        <p:nvPicPr>
          <p:cNvPr id="1026" name="Picture 2" descr="Egzamin ósmoklasisty – Szkoła Podstawowa nr 1 w Porębie">
            <a:extLst>
              <a:ext uri="{FF2B5EF4-FFF2-40B4-BE49-F238E27FC236}">
                <a16:creationId xmlns:a16="http://schemas.microsoft.com/office/drawing/2014/main" id="{27071844-F72F-4972-8102-EFCB197E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877099"/>
            <a:ext cx="6296025" cy="51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993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Komunikaty dotyczące konkursów i wydarzeń organizowanych przez Zachodniopomorskiego Kuratora Oświaty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2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KONKURSY TEMATYCZNE ZACHODNIOPOMORSKIEGO KURATORA OŚWIATY</a:t>
            </a:r>
          </a:p>
          <a:p>
            <a:endParaRPr lang="pl-PL" dirty="0"/>
          </a:p>
          <a:p>
            <a:pPr marL="342900" indent="-342900">
              <a:buAutoNum type="arabicParenR"/>
            </a:pPr>
            <a:r>
              <a:rPr lang="pl-PL" b="1" dirty="0"/>
              <a:t>Konkurs fotograficzny pn. „Między dwoma brzegami”</a:t>
            </a:r>
          </a:p>
          <a:p>
            <a:pPr marL="342900" indent="-342900">
              <a:buAutoNum type="arabicParenR"/>
            </a:pPr>
            <a:endParaRPr lang="pl-PL" dirty="0"/>
          </a:p>
          <a:p>
            <a:pPr algn="just"/>
            <a:r>
              <a:rPr lang="pl-PL" dirty="0"/>
              <a:t>Konkurs został ogłoszony w czerwcu 2022 roku. Przedsięwzięcie skierowane jest do uczniów klas 4-8 szkół podstawowych oraz do uczniów szkół ponadpodstawowych.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Celem konkursu jest popularyzacja wśród dzieci i młodzieży edukacji regionalnej oraz artystycznej. Zadaniem uczestników jest wykonanie zdjęcia przedstawiającego most lub wiadukt, który znajduje się na terenie województwa zachodniopomorskiego.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Wykonane fotografie należy przesłać na adres mailowy </a:t>
            </a:r>
            <a:r>
              <a:rPr lang="pl-PL" b="1" dirty="0"/>
              <a:t>promocja@kuratorium.szczecin.pl</a:t>
            </a:r>
            <a:r>
              <a:rPr lang="pl-PL" dirty="0"/>
              <a:t> </a:t>
            </a:r>
            <a:r>
              <a:rPr lang="pl-PL" b="1" dirty="0"/>
              <a:t>do dnia </a:t>
            </a:r>
            <a:br>
              <a:rPr lang="pl-PL" b="1" dirty="0"/>
            </a:br>
            <a:r>
              <a:rPr lang="pl-PL" b="1" dirty="0"/>
              <a:t>7 listopada 2022 roku (do końca dnia).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Nagrodzone zdjęcia zostaną wydane w formie kalendarza Kuratorium Oświaty w Szczecinie na rok 2023.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4382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ROK 2022 ROKIEM ROMANTYZMU POLSKIEGO – KONKURSY TEMATYCZNE ORGANIZOWANE PRZEZ ZACHODNIOPOMORSKIEGO KURATORA OŚWIATY</a:t>
            </a:r>
          </a:p>
          <a:p>
            <a:endParaRPr lang="pl-PL" dirty="0"/>
          </a:p>
          <a:p>
            <a:pPr marL="342900" indent="-342900" algn="just">
              <a:buAutoNum type="arabicParenR"/>
            </a:pPr>
            <a:r>
              <a:rPr lang="pl-PL" b="1" dirty="0"/>
              <a:t>Konkurs pt. „Legiony Polskie we Włoszech”. Konkurs historyczny w 200. rocznicę śmierci Józefa Wybickiego i 225. rocznicę powstania Mazurka Dąbrowskiego</a:t>
            </a:r>
            <a:endParaRPr lang="pl-PL" dirty="0"/>
          </a:p>
          <a:p>
            <a:endParaRPr lang="pl-PL" dirty="0"/>
          </a:p>
          <a:p>
            <a:pPr algn="just"/>
            <a:r>
              <a:rPr lang="pl-PL" dirty="0"/>
              <a:t> Przedsięwzięcie przeznaczone będzie dla uczniów ze szkół ponadpodstawowych.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Konkurs odbywać będzie się na zasadzie wcześniejszych przedsięwzięć historycznych, organizowanych wspólnie z Archiwum Państwowym w Szczecinie (np. konkurs historyczny obejmujący tematy dotyczące wojny polsko-bolszewickiej czy Armii Krajowej).</a:t>
            </a:r>
          </a:p>
          <a:p>
            <a:pPr algn="just"/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konkursu – </a:t>
            </a:r>
            <a:r>
              <a:rPr lang="pl-PL" b="1" dirty="0"/>
              <a:t>wrzesień 2022 roku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Zapisy poprzez formularz zgłoszeniowy - </a:t>
            </a:r>
            <a:r>
              <a:rPr lang="pl-PL" b="1" dirty="0"/>
              <a:t>do 14 października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Etap szkolny konkursu - </a:t>
            </a:r>
            <a:r>
              <a:rPr lang="pl-PL" b="1" dirty="0"/>
              <a:t>12 grudnia 2022 roku.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Przysłanie protokołów - </a:t>
            </a:r>
            <a:r>
              <a:rPr lang="pl-PL" b="1" dirty="0"/>
              <a:t>do 16 grudnia 2022 roku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Etap wojewódzki konkursu - </a:t>
            </a:r>
            <a:r>
              <a:rPr lang="pl-PL" b="1" dirty="0"/>
              <a:t>19 stycznia 2023 roku.</a:t>
            </a:r>
          </a:p>
        </p:txBody>
      </p:sp>
    </p:spTree>
    <p:extLst>
      <p:ext uri="{BB962C8B-B14F-4D97-AF65-F5344CB8AC3E}">
        <p14:creationId xmlns:p14="http://schemas.microsoft.com/office/powerpoint/2010/main" val="30144269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2) Konkurs „Projekt: Wieszcz”</a:t>
            </a:r>
          </a:p>
          <a:p>
            <a:endParaRPr lang="pl-PL" dirty="0"/>
          </a:p>
          <a:p>
            <a:pPr algn="just"/>
            <a:r>
              <a:rPr lang="pl-PL" dirty="0"/>
              <a:t>Przedsięwzięcie skierowane do uczniów klas VI-VIII szkół podstawowych oraz do uczniów ze szkół ponadpodstawowych.</a:t>
            </a:r>
          </a:p>
          <a:p>
            <a:pPr algn="just"/>
            <a:r>
              <a:rPr lang="pl-PL" dirty="0"/>
              <a:t/>
            </a:r>
            <a:br>
              <a:rPr lang="pl-PL" dirty="0"/>
            </a:br>
            <a:r>
              <a:rPr lang="pl-PL" dirty="0"/>
              <a:t>Konkurs polega na przygotowaniu projektu w dowolnej formie (prezentacja, film, materiał multimedialny, inne), który byłby wynikiem poszukiwań odzwierciedlenia twórczości i ciekawych aspektów życia czterech Wieszczów epoki romantyzmu we współczesnych twórcach literatury.</a:t>
            </a:r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Ogłoszenie konkursu - </a:t>
            </a:r>
            <a:r>
              <a:rPr lang="pl-PL" b="1" dirty="0"/>
              <a:t>wrzesień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Przesyłanie projektów - </a:t>
            </a:r>
            <a:r>
              <a:rPr lang="pl-PL" b="1" dirty="0"/>
              <a:t>koniec listopada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wyników i wręczenie nagród - </a:t>
            </a:r>
            <a:r>
              <a:rPr lang="pl-PL" b="1" dirty="0"/>
              <a:t>grudzień 2022 roku.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22044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1028700"/>
            <a:ext cx="9839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3) „(…) świat jest myślą twoją”. Konkurs na scenariusz lekcji </a:t>
            </a:r>
          </a:p>
          <a:p>
            <a:endParaRPr lang="pl-PL" dirty="0"/>
          </a:p>
          <a:p>
            <a:pPr algn="just"/>
            <a:r>
              <a:rPr lang="pl-PL" dirty="0"/>
              <a:t>Przedsięwzięcie skierowane jest do nauczycieli języka polskiego, muzyki i plastyki ze szkół podstawowych i ponadpodstawowych.</a:t>
            </a:r>
          </a:p>
          <a:p>
            <a:endParaRPr lang="pl-PL" dirty="0"/>
          </a:p>
          <a:p>
            <a:pPr algn="just"/>
            <a:r>
              <a:rPr lang="pl-PL" dirty="0"/>
              <a:t>Zadaniem uczestników będzie przegotowanie scenariusza ciekawej, kreatywnej i inspirującej lekcji związanej z literaturą, muzyką i malarstwem epoki romantyzmu.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konkursu - </a:t>
            </a:r>
            <a:r>
              <a:rPr lang="pl-PL" b="1" dirty="0"/>
              <a:t>wrzesień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Termin przesyłania scenariuszy - </a:t>
            </a:r>
            <a:r>
              <a:rPr lang="pl-PL" b="1" dirty="0"/>
              <a:t>koniec listopada 2022 roku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wyników i wręczenie nagród - </a:t>
            </a:r>
            <a:r>
              <a:rPr lang="pl-PL" b="1" dirty="0"/>
              <a:t>grudzień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04552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4) Konkurs plastyczny „Muzyka Chopina oczami dziecka”</a:t>
            </a:r>
          </a:p>
          <a:p>
            <a:endParaRPr lang="pl-PL" dirty="0"/>
          </a:p>
          <a:p>
            <a:r>
              <a:rPr lang="pl-PL" dirty="0"/>
              <a:t>Przedsięwzięcie skierowane do dzieci z zachodniopomorskich przedszkoli.</a:t>
            </a:r>
          </a:p>
          <a:p>
            <a:endParaRPr lang="pl-PL" dirty="0"/>
          </a:p>
          <a:p>
            <a:r>
              <a:rPr lang="pl-PL" dirty="0"/>
              <a:t>Zadaniem przedszkolaków będzie wykonanie dzieła plastycznego przedstawiającego malarską wizję muzyki Fryderyka Chopina. Wykonywanie prac powinno odbyć się po przeprowadzonych wcześniej zajęciach na temat twórczości kompozytora.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konkursu - </a:t>
            </a:r>
            <a:r>
              <a:rPr lang="pl-PL" b="1" dirty="0"/>
              <a:t>17 października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Przesyłanie prac plastycznych - </a:t>
            </a:r>
            <a:r>
              <a:rPr lang="pl-PL" b="1" dirty="0"/>
              <a:t>do końca listopada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Ogłoszenie wyników i wręczenie nagród - </a:t>
            </a:r>
            <a:r>
              <a:rPr lang="pl-PL" b="1" dirty="0"/>
              <a:t>grudzień 2022 roku.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96884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WSPÓŁPRACA Z WYDZIAŁEM PRAWA I ADMINISTRACJI UNIWERSYTETU SZCZECIŃSKIEGO</a:t>
            </a:r>
          </a:p>
          <a:p>
            <a:endParaRPr lang="pl-PL" b="1" dirty="0"/>
          </a:p>
          <a:p>
            <a:pPr algn="just"/>
            <a:r>
              <a:rPr lang="pl-PL" b="1" dirty="0"/>
              <a:t>We wrześniu 2022 roku Zachodniopomorska Kurator Oświaty podpisze porozumienie o współpracy </a:t>
            </a:r>
            <a:br>
              <a:rPr lang="pl-PL" b="1" dirty="0"/>
            </a:br>
            <a:r>
              <a:rPr lang="pl-PL" b="1" dirty="0"/>
              <a:t>z Wydziałem Prawa i Administracji Uniwersytetu Szczecińskiego. W ramach tego porozumienia zostaną zorganizowane: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kolejna edycja „Akademii Młodego Prawnika”,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pilotażowy projekt „</a:t>
            </a:r>
            <a:r>
              <a:rPr lang="pl-PL" b="1" dirty="0" err="1"/>
              <a:t>Street</a:t>
            </a:r>
            <a:r>
              <a:rPr lang="pl-PL" b="1" dirty="0"/>
              <a:t> Law 2.0”,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konferencja dotycząca pracy z uczniem zagrożonym wykluczeniem społecznym.</a:t>
            </a:r>
          </a:p>
          <a:p>
            <a:endParaRPr lang="pl-PL" dirty="0"/>
          </a:p>
          <a:p>
            <a:pPr marL="342900" indent="-342900">
              <a:buAutoNum type="arabicParenR"/>
            </a:pPr>
            <a:r>
              <a:rPr lang="pl-PL" b="1" dirty="0"/>
              <a:t>II edycja „Akademii Młodego Prawnika”</a:t>
            </a:r>
          </a:p>
          <a:p>
            <a:pPr marL="342900" indent="-342900">
              <a:buAutoNum type="arabicParenR"/>
            </a:pPr>
            <a:endParaRPr lang="pl-PL" dirty="0"/>
          </a:p>
          <a:p>
            <a:pPr algn="just"/>
            <a:r>
              <a:rPr lang="pl-PL" dirty="0"/>
              <a:t>AMP to nowatorski i innowacyjny projekt edukacyjny, którego organizatorem jest </a:t>
            </a:r>
            <a:r>
              <a:rPr lang="pl-PL" dirty="0" err="1"/>
              <a:t>WPiA</a:t>
            </a:r>
            <a:r>
              <a:rPr lang="pl-PL" dirty="0"/>
              <a:t> US. Program adresowany jest do uczniów z klas V-VIII szkół podstawowych oraz ponadpodstawowych z województwa zachodniopomorskiego.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Misją przedsięwzięcia jest popularyzowanie wiedzy prawnej wśród dzieci i młodzieży, przede wszystkim poprzez wskazanie, że prawo towarzyszy każdej sferze naszego życia. Projekt zakłada także kształtowanie świadomości prawnej wśród najmłodszych.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06060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Celem Akademii jest przekazanie uczniom szkół podstawowych i ponadpodstawowych z województwa zachodniopomorskiego prawniczej wiedzy ogólnej oraz specjalistycznej, w ujęciu zarówno teoretycznym, jak i praktycznym. Ponadto organizatorom zależy na rozwijaniu zainteresowań uczniów </a:t>
            </a:r>
            <a:br>
              <a:rPr lang="pl-PL" dirty="0"/>
            </a:br>
            <a:r>
              <a:rPr lang="pl-PL" dirty="0"/>
              <a:t>z zakresu nauk prawnych.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Uczestnicy AMP wezmą udział w warsztatach prowadzonych przez nauczycieli akademickich, prawników, ekspertów oraz specjalistów zewnętrznych.</a:t>
            </a:r>
          </a:p>
          <a:p>
            <a:pPr algn="just"/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2) </a:t>
            </a:r>
            <a:r>
              <a:rPr lang="pl-PL" b="1" dirty="0" err="1"/>
              <a:t>Street</a:t>
            </a:r>
            <a:r>
              <a:rPr lang="pl-PL" b="1" dirty="0"/>
              <a:t> Law 2.0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Podstawowym celem programu „</a:t>
            </a:r>
            <a:r>
              <a:rPr lang="pl-PL" dirty="0" err="1"/>
              <a:t>Street</a:t>
            </a:r>
            <a:r>
              <a:rPr lang="pl-PL" dirty="0"/>
              <a:t> Law” jest podnoszenie świadomości i kultury prawnej </a:t>
            </a:r>
            <a:br>
              <a:rPr lang="pl-PL" dirty="0"/>
            </a:br>
            <a:r>
              <a:rPr lang="pl-PL" dirty="0"/>
              <a:t>w społeczeństwie, zarówno w zakresie praw, jak i obowiązków, we wszystkich gałęziach prawa. </a:t>
            </a:r>
            <a:br>
              <a:rPr lang="pl-PL" dirty="0"/>
            </a:br>
            <a:r>
              <a:rPr lang="pl-PL" dirty="0"/>
              <a:t>W pierwszym pilotażowym roku działalności projektu, skierowany on będzie do węższego kręgu odbiorców i skoncentruje się głównie na uczniach ze </a:t>
            </a:r>
            <a:r>
              <a:rPr lang="pl-PL" b="1" dirty="0"/>
              <a:t>szczecińskich szkół ponadpodstawowych </a:t>
            </a:r>
            <a:r>
              <a:rPr lang="pl-PL" dirty="0"/>
              <a:t>oraz uczniach klas I – III </a:t>
            </a:r>
            <a:r>
              <a:rPr lang="pl-PL" b="1" dirty="0"/>
              <a:t>szkół podstawowych ze Szczecina.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5347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1551743"/>
            <a:ext cx="9839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To właśnie w liceach i technikach młodzi ludzie osiągają pełnoletność, a zatem opuszczają swoje szkoły już jako osoby na tyle dojrzałe, aby rozpocząć samodzielne życie. Z tego względu tak ważnym jest, aby poszerzyć świadomość prawną tego środowiska w zakresie praw, obowiązków, a także odpowiedzialności za podejmowane - na podstawie przepisów prawa i wbrew tym regulacjom - decyzje.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Natomiast w przypadku najmłodszych uczestników ww. projektu celem będzie zwiększenie ich samoświadomości i wiedzy w relacjach: Ja – Państwo, Ja – Samorząd Terytorialny, Ja – Unia Europejska.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Zajęcia dla uczniów będą przeprowadzać studenci </a:t>
            </a:r>
            <a:r>
              <a:rPr lang="pl-PL" dirty="0" err="1"/>
              <a:t>WPiA</a:t>
            </a:r>
            <a:r>
              <a:rPr lang="pl-PL" dirty="0"/>
              <a:t> US, którzy zostaną wybrani przez określoną grupę wykładowców wydziału. Lekcje w ramach </a:t>
            </a:r>
            <a:r>
              <a:rPr lang="pl-PL" dirty="0" err="1"/>
              <a:t>Street</a:t>
            </a:r>
            <a:r>
              <a:rPr lang="pl-PL" dirty="0"/>
              <a:t> Law 2.0 będą odbywać się w szkołach, które zgłoszą się do projektu. </a:t>
            </a:r>
          </a:p>
          <a:p>
            <a:endParaRPr lang="pl-PL" dirty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41592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90687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139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49" y="588365"/>
            <a:ext cx="98393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WSPÓŁPRACA Z FUNDACJĄ „TOWARZYSTWO PROJEKTÓW EDUKACYJNYCH”</a:t>
            </a:r>
          </a:p>
          <a:p>
            <a:endParaRPr lang="pl-PL" b="1" dirty="0"/>
          </a:p>
          <a:p>
            <a:r>
              <a:rPr lang="pl-PL" b="1" dirty="0"/>
              <a:t>20 września 2022 roku, podczas konferencji historyczno-dydaktycznej zostanie podpisane porozumienie o współpracy Zachodniopomorskiego Kuratora Oświaty z Fundacją „Towarzystwo Projektów Edukacyjnych”. Tym samym zostanie zainaugurowany projekt „Niepokorny Szczecin”.</a:t>
            </a:r>
          </a:p>
          <a:p>
            <a:endParaRPr lang="pl-PL" dirty="0"/>
          </a:p>
          <a:p>
            <a:pPr marL="342900" indent="-342900">
              <a:buAutoNum type="arabicParenR"/>
            </a:pPr>
            <a:r>
              <a:rPr lang="pl-PL" b="1" dirty="0"/>
              <a:t>Projekt historyczny „Niepokorny Szczecin”</a:t>
            </a:r>
            <a:br>
              <a:rPr lang="pl-PL" b="1" dirty="0"/>
            </a:br>
            <a:endParaRPr lang="pl-PL" dirty="0"/>
          </a:p>
          <a:p>
            <a:pPr algn="just"/>
            <a:r>
              <a:rPr lang="pl-PL" dirty="0"/>
              <a:t>To kolejny projekt historyczny realizowany wspólnie przez Fundację „Towarzystwo Projektów Edukacyjnych” oraz Zachodniopomorską Kurator Oświaty, przy współudziale Fundacji Enea. Do udziału w przedsięwzięciu zapraszamy </a:t>
            </a:r>
            <a:r>
              <a:rPr lang="pl-PL" b="1" dirty="0"/>
              <a:t>nauczycieli historii w klasach VII-VIII szkół podstawowych i w szkołach ponadpodstawowych.</a:t>
            </a:r>
          </a:p>
          <a:p>
            <a:pPr algn="just"/>
            <a:endParaRPr lang="pl-PL" b="1" dirty="0"/>
          </a:p>
          <a:p>
            <a:pPr algn="just"/>
            <a:r>
              <a:rPr lang="pl-PL" dirty="0"/>
              <a:t>Działania przewidziane w projekcie nakierowane są na upamiętnianie historii Pomorza Zachodniego </a:t>
            </a:r>
            <a:br>
              <a:rPr lang="pl-PL" dirty="0"/>
            </a:br>
            <a:r>
              <a:rPr lang="pl-PL" dirty="0"/>
              <a:t>i przybliżać będą między innymi takie wydarzenia, jak: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powstanie i działalność szczecińskiej Polonii,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Zlot 1946,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druga konspiracja,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Grudzień 1970,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Porozumienia Sierpniowe.</a:t>
            </a:r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7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0F684FE-ECA4-4446-BB85-26E25BC8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4" y="0"/>
            <a:ext cx="1197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57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ramach projektu opracowane zostały lekcje multimedialne dla uczniów klas VII-VIII szkół podstawowych i szkół ponadpodstawowych. Każda lekcja zawierać będzie opracowany, dla szkół biorących udział w projekcie, </a:t>
            </a:r>
            <a:r>
              <a:rPr lang="pl-PL" dirty="0" err="1"/>
              <a:t>minipodręcznik</a:t>
            </a:r>
            <a:r>
              <a:rPr lang="pl-PL" dirty="0"/>
              <a:t> oraz pakiet metodyczny. Ponadto każda szkoła otrzyma siedmioplanszową wystawę wielkoformatową, która towarzyszyć będzie lekcji. Wystawa może być również prezentowana np. w holu szkoły, dzięki czemu będzie mogła się z nią zapoznać cała społeczność szkolna.</a:t>
            </a:r>
          </a:p>
          <a:p>
            <a:endParaRPr lang="pl-PL" dirty="0"/>
          </a:p>
          <a:p>
            <a:pPr algn="just"/>
            <a:r>
              <a:rPr lang="pl-PL" dirty="0"/>
              <a:t>Nauczyciele otrzymają te pakiety podczas </a:t>
            </a:r>
            <a:r>
              <a:rPr lang="pl-PL" b="1" dirty="0"/>
              <a:t>konferencji historyczno-dydaktycznej, która odbędzie się </a:t>
            </a:r>
            <a:br>
              <a:rPr lang="pl-PL" b="1" dirty="0"/>
            </a:br>
            <a:r>
              <a:rPr lang="pl-PL" b="1" dirty="0"/>
              <a:t>20 września, w Sali Rycerskiej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Zgłoszenia do projektu przyjmowane są poprzez </a:t>
            </a:r>
            <a:r>
              <a:rPr lang="pl-PL" b="1" dirty="0"/>
              <a:t>formularz zgłoszeniowy</a:t>
            </a:r>
            <a:r>
              <a:rPr lang="pl-PL" dirty="0"/>
              <a:t>, który dostępny jest </a:t>
            </a:r>
            <a:r>
              <a:rPr lang="pl-PL" b="1" dirty="0"/>
              <a:t>na stronie internetowej kuratorium</a:t>
            </a:r>
            <a:r>
              <a:rPr lang="pl-PL" dirty="0"/>
              <a:t>. Liczymy, że w tym przedsięwzięciu weźmie udział </a:t>
            </a:r>
            <a:r>
              <a:rPr lang="pl-PL" b="1" dirty="0"/>
              <a:t>60 szkół z naszego regionu.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Przyjmowanie zgłoszeń poprzez formularz - </a:t>
            </a:r>
            <a:r>
              <a:rPr lang="pl-PL" b="1" dirty="0"/>
              <a:t>do 16 września 2022 roku.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Konferencja historyczno-dydaktyczna - </a:t>
            </a:r>
            <a:r>
              <a:rPr lang="pl-PL" b="1" dirty="0"/>
              <a:t>20 września 2022 roku.</a:t>
            </a:r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3213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algn="ctr">
              <a:lnSpc>
                <a:spcPct val="150000"/>
              </a:lnSpc>
            </a:pPr>
            <a:r>
              <a:rPr lang="pl-PL" b="1" dirty="0"/>
              <a:t>SZCZEGÓŁOWE INFORMACJE O KONKURSACH ZNAJDUJĄ SIĘ NA GŁÓWNEJ STRONIE </a:t>
            </a:r>
            <a:r>
              <a:rPr lang="pl-PL" b="1" dirty="0">
                <a:hlinkClick r:id="rId3"/>
              </a:rPr>
              <a:t>WWW.KURATORIUM.SZCZECIN.PL</a:t>
            </a:r>
            <a:r>
              <a:rPr lang="pl-PL" b="1" dirty="0"/>
              <a:t> ORAZ W ZAKŁADCE „KURATORIUM” -&gt; „KONKURSY  ZACHODNIOPOMORSKIEGO KURATORA OŚWIATY” -&gt; „KONKURSY TEMATYCZNE ZKO”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692312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Izabella Pawłowska</a:t>
            </a:r>
          </a:p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koordynator ds. komunikacji społecznej i edukacji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55F919-5CF6-4C56-A059-2CF2F622F080}"/>
              </a:ext>
            </a:extLst>
          </p:cNvPr>
          <p:cNvSpPr/>
          <p:nvPr/>
        </p:nvSpPr>
        <p:spPr>
          <a:xfrm>
            <a:off x="2303281" y="1520965"/>
            <a:ext cx="7792825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3C3D38"/>
                </a:solidFill>
                <a:latin typeface="Arial" panose="020B0604020202020204" pitchFamily="34" charset="0"/>
              </a:rPr>
              <a:t>„Projektu z ZUS” – szkoły podstawowe,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r>
              <a:rPr lang="pl-PL" sz="2000" dirty="0">
                <a:solidFill>
                  <a:srgbClr val="3C3D38"/>
                </a:solidFill>
                <a:latin typeface="Arial" panose="020B0604020202020204" pitchFamily="34" charset="0"/>
              </a:rPr>
              <a:t>„Lekcje z ZUS” – szkoły ponadpodstawowe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535008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Komunikaty i sprawy bieżące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852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4983" y="1325777"/>
            <a:ext cx="9839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 podstawie analizy załatwianych przez Kuratorów Oświaty w trybie nadzoru pedagogicznego spraw Ministerstwo Edukacji i Nauki zwróciło uwagę na dwa najczęściej pojawiające się obszary, w których występują nieprawidłowości:</a:t>
            </a:r>
          </a:p>
          <a:p>
            <a:pPr marL="342900" indent="-342900" algn="just">
              <a:buAutoNum type="arabicParenR"/>
            </a:pPr>
            <a:r>
              <a:rPr lang="pl-PL" dirty="0"/>
              <a:t>zasady oceniania, klasyfikowania i promowania uczniów;</a:t>
            </a:r>
          </a:p>
          <a:p>
            <a:pPr marL="342900" indent="-342900" algn="just">
              <a:buAutoNum type="arabicParenR"/>
            </a:pPr>
            <a:r>
              <a:rPr lang="pl-PL" dirty="0"/>
              <a:t>sprawowanie nadzoru pedagogicznego przez dyrektora szkoły (kontrola i wspomaganie);</a:t>
            </a:r>
          </a:p>
          <a:p>
            <a:pPr marL="342900" indent="-342900" algn="just">
              <a:buAutoNum type="arabicParenR"/>
            </a:pPr>
            <a:r>
              <a:rPr lang="pl-PL" dirty="0"/>
              <a:t>realizacja ustawowych zadań dyrektora.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związku z powyższym przypominamy o konieczności bezwzględnego przestrzegania przepisów prawa w zakresie oceniania, klasyfikowania i promowania uczniów oraz zaplanowanie kontroli w ww. obszarze przy okazji opracowania planu nadzoru pedagogicznego dyrektora szkoły na rok szkolny 2022/2023. </a:t>
            </a:r>
          </a:p>
          <a:p>
            <a:pPr algn="just"/>
            <a:r>
              <a:rPr lang="pl-PL" dirty="0"/>
              <a:t>Zaś w planowaniu pracy dyrektora szkoły należy uwzględnić jego </a:t>
            </a:r>
            <a:r>
              <a:rPr lang="pl-PL" b="1" dirty="0"/>
              <a:t>dostępność dla rodzica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Jednocześnie informuję, że we wrześniu zostanie ponownie przeprowadzone badanie dotyczące oceniania, klasyfikowania i promowania uczniów za rok szkolny 2021/2022. Dane należy przekazać za pośrednictwem ankiety elektronicznej, którą otrzymacie Państwo na adresy mailowe szkół.</a:t>
            </a:r>
          </a:p>
          <a:p>
            <a:endParaRPr lang="pl-PL" dirty="0"/>
          </a:p>
        </p:txBody>
      </p:sp>
      <p:pic>
        <p:nvPicPr>
          <p:cNvPr id="1026" name="Picture 2" descr="Ministerstwo Edukacji i Nauki - YouTube">
            <a:extLst>
              <a:ext uri="{FF2B5EF4-FFF2-40B4-BE49-F238E27FC236}">
                <a16:creationId xmlns:a16="http://schemas.microsoft.com/office/drawing/2014/main" id="{86BDC3D3-3669-4076-89C9-730EF17F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76" y="63828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D557FB9-A3EA-4EE9-A774-B53C6F157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6584" r="34726" b="7381"/>
          <a:stretch/>
        </p:blipFill>
        <p:spPr>
          <a:xfrm>
            <a:off x="2133719" y="4667624"/>
            <a:ext cx="736065" cy="7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38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4983" y="1438901"/>
            <a:ext cx="9839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dirty="0"/>
              <a:t>Przy planowaniu pracy szkoły w nowym roku zachęcamy do ponownego zapoznania się </a:t>
            </a:r>
            <a:br>
              <a:rPr lang="pl-PL" dirty="0"/>
            </a:br>
            <a:r>
              <a:rPr lang="pl-PL" dirty="0"/>
              <a:t>z materiałami pokonferencyjnymi zamieszczonymi na stronie internetowej Kuratorium Oświaty </a:t>
            </a:r>
            <a:br>
              <a:rPr lang="pl-PL" dirty="0"/>
            </a:br>
            <a:r>
              <a:rPr lang="pl-PL" dirty="0"/>
              <a:t>w Szczecinie na temat dokumentacji przebiegu nauczania, działalności wychowawczej i opiekuńczej szkoły lub placówki:</a:t>
            </a:r>
          </a:p>
          <a:p>
            <a:pPr algn="just"/>
            <a:endParaRPr lang="pl-PL" dirty="0"/>
          </a:p>
          <a:p>
            <a:pPr algn="ctr"/>
            <a:r>
              <a:rPr lang="pl-PL" b="1" dirty="0"/>
              <a:t>Strona główna » Kuratorium » Konferencje ZKO » Materiały pokonferencyjne </a:t>
            </a:r>
          </a:p>
          <a:p>
            <a:pPr algn="ctr"/>
            <a:endParaRPr lang="pl-PL" b="1" dirty="0"/>
          </a:p>
          <a:p>
            <a:pPr marL="342900" indent="-342900">
              <a:buFont typeface="+mj-lt"/>
              <a:buAutoNum type="arabicPeriod" startAt="2"/>
            </a:pPr>
            <a:r>
              <a:rPr lang="pl-PL" dirty="0"/>
              <a:t>W dniach 12-16 września 2022 r. planowane jest przeprowadzenie w szkołach zajęć z zakresu profilaktyki zdrowotnej. Materiały zostaną przekazane Państwu w najbliższym czasie.</a:t>
            </a:r>
          </a:p>
          <a:p>
            <a:pPr marL="342900" indent="-342900">
              <a:buFont typeface="+mj-lt"/>
              <a:buAutoNum type="arabicPeriod" startAt="2"/>
            </a:pPr>
            <a:endParaRPr lang="pl-PL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/>
              <a:t>Minister Edukacji i Nauki zaprasza Państwa do włączenia się w projekt „Lekcja </a:t>
            </a:r>
            <a:r>
              <a:rPr lang="pl-PL" dirty="0" err="1"/>
              <a:t>Enter</a:t>
            </a:r>
            <a:r>
              <a:rPr lang="pl-PL" dirty="0"/>
              <a:t>”, który skierowany jest do nauczycieli oraz kadry kierowniczej szkół podstawowych i ponadpodstawowych, w ramach którego prowadzone są szkolenia z doskonalenia kompetencji cyfrowych.</a:t>
            </a:r>
          </a:p>
        </p:txBody>
      </p:sp>
      <p:pic>
        <p:nvPicPr>
          <p:cNvPr id="1026" name="Picture 2" descr="Ministerstwo Edukacji i Nauki - YouTube">
            <a:extLst>
              <a:ext uri="{FF2B5EF4-FFF2-40B4-BE49-F238E27FC236}">
                <a16:creationId xmlns:a16="http://schemas.microsoft.com/office/drawing/2014/main" id="{86BDC3D3-3669-4076-89C9-730EF17F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76" y="63828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D557FB9-A3EA-4EE9-A774-B53C6F157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6584" r="34726" b="7381"/>
          <a:stretch/>
        </p:blipFill>
        <p:spPr>
          <a:xfrm>
            <a:off x="3292326" y="379312"/>
            <a:ext cx="836614" cy="8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325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068105" y="2127056"/>
            <a:ext cx="9839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Minister Edukacji i Nauki zachęca Państwa dyrektorów na szkolenia kadr oświatowych i przedstawicieli JST z zakresu edukacji włączającej.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Szkolenia te mają nie tylko podnieść kompetencje kadr systemu oświaty, ale również przygotować je do projektowanych nowych rozwiązań metodycznych i organizacyjnych, planowanych do wprowadzenia ustawą o wsparciu dzieci, uczniów i rodzin, nad projektem której prowadzone są aktualnie pracy </a:t>
            </a:r>
            <a:br>
              <a:rPr lang="pl-PL" dirty="0"/>
            </a:br>
            <a:r>
              <a:rPr lang="pl-PL" dirty="0"/>
              <a:t>w Ministerstwie Edukacji i Nauki.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 terenie województwa zachodniopomorskiego szkolenia z tego zakresu prowadzi Salon Edukacyjny EMPIRIA.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Szczegóły dotyczące projektu dostępne są na stronie internetowej </a:t>
            </a:r>
            <a:r>
              <a:rPr lang="pl-PL" b="1" dirty="0"/>
              <a:t>www.empiria.edu.pl</a:t>
            </a:r>
          </a:p>
          <a:p>
            <a:endParaRPr lang="pl-PL" dirty="0"/>
          </a:p>
        </p:txBody>
      </p:sp>
      <p:pic>
        <p:nvPicPr>
          <p:cNvPr id="1026" name="Picture 2" descr="Ministerstwo Edukacji i Nauki - YouTube">
            <a:extLst>
              <a:ext uri="{FF2B5EF4-FFF2-40B4-BE49-F238E27FC236}">
                <a16:creationId xmlns:a16="http://schemas.microsoft.com/office/drawing/2014/main" id="{86BDC3D3-3669-4076-89C9-730EF17F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3674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875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92217" y="1443482"/>
            <a:ext cx="9839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W roku szkolnym 2022/2023 ponownie zostanie przeprowadzona </a:t>
            </a:r>
            <a:r>
              <a:rPr lang="pl-PL" sz="2400" b="1" dirty="0"/>
              <a:t>diagnoza śródroczna</a:t>
            </a:r>
            <a:r>
              <a:rPr lang="pl-PL" sz="2400" dirty="0"/>
              <a:t> wśród uczniów klas ósmych szkół podstawowych województwa zachodniopomorskiego: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PIERWSZA</a:t>
            </a:r>
            <a:r>
              <a:rPr lang="pl-PL" sz="2400" dirty="0"/>
              <a:t> – na podstawie arkuszy egzaminacyjnych z czerwca br. </a:t>
            </a:r>
            <a:br>
              <a:rPr lang="pl-PL" sz="2400" dirty="0"/>
            </a:br>
            <a:r>
              <a:rPr lang="pl-PL" sz="2400" dirty="0"/>
              <a:t>– </a:t>
            </a: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październik/listopad 2022 r.</a:t>
            </a:r>
            <a:r>
              <a:rPr lang="pl-PL" sz="2400" dirty="0"/>
              <a:t>*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DRUGA</a:t>
            </a:r>
            <a:r>
              <a:rPr lang="pl-PL" sz="2400" dirty="0"/>
              <a:t> – na podstawie arkuszy egzaminacyjnych ze stycznia 2023 r. </a:t>
            </a:r>
            <a:br>
              <a:rPr lang="pl-PL" sz="2400" dirty="0"/>
            </a:br>
            <a:r>
              <a:rPr lang="pl-PL" sz="2400" dirty="0"/>
              <a:t>– </a:t>
            </a:r>
            <a:r>
              <a:rPr lang="pl-PL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luty 2023 r.</a:t>
            </a:r>
            <a:r>
              <a:rPr lang="pl-PL" sz="2400" dirty="0"/>
              <a:t>*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*terminy mogą ulec zmianie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1CD6718-F1CA-4A75-B50C-1A0C2A857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6584" r="34726" b="7381"/>
          <a:stretch/>
        </p:blipFill>
        <p:spPr>
          <a:xfrm>
            <a:off x="2030024" y="636613"/>
            <a:ext cx="736065" cy="7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782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030024" y="2475072"/>
            <a:ext cx="9839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najbliższym czasie odbędą się również zespoły samokształceniowe dyrektorów jednostek systemu oświaty z wizytatorami. 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Szczegóły zostaną przekazane przez wizytatorów.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AE7C38B-6A59-4D63-B64F-78ED559D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6584" r="34726" b="7381"/>
          <a:stretch/>
        </p:blipFill>
        <p:spPr>
          <a:xfrm>
            <a:off x="2030024" y="636613"/>
            <a:ext cx="736065" cy="7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813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149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1924050"/>
            <a:ext cx="983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Dziękujemy za uwagę </a:t>
            </a:r>
          </a:p>
          <a:p>
            <a:pPr algn="ctr"/>
            <a:r>
              <a:rPr lang="pl-PL" sz="3600" dirty="0"/>
              <a:t>i życzymy nowego roku szkolnego 2022/2023 obfitującego w sukcesy </a:t>
            </a:r>
          </a:p>
          <a:p>
            <a:pPr algn="ctr"/>
            <a:r>
              <a:rPr lang="pl-PL" sz="3600" dirty="0"/>
              <a:t>i powody do satysfakcji z wykonywanej pracy </a:t>
            </a:r>
          </a:p>
          <a:p>
            <a:pPr algn="ctr"/>
            <a:r>
              <a:rPr lang="pl-PL" sz="3600" dirty="0"/>
              <a:t>z uczniami i na ich rzecz.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5504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5D452B-0279-47ED-95EF-CFB6F714A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97012"/>
              </p:ext>
            </p:extLst>
          </p:nvPr>
        </p:nvGraphicFramePr>
        <p:xfrm>
          <a:off x="2044700" y="2034767"/>
          <a:ext cx="9645650" cy="326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30">
                  <a:extLst>
                    <a:ext uri="{9D8B030D-6E8A-4147-A177-3AD203B41FA5}">
                      <a16:colId xmlns:a16="http://schemas.microsoft.com/office/drawing/2014/main" val="4197975521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1787334413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1206790988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1401105978"/>
                    </a:ext>
                  </a:extLst>
                </a:gridCol>
                <a:gridCol w="1929130">
                  <a:extLst>
                    <a:ext uri="{9D8B030D-6E8A-4147-A177-3AD203B41FA5}">
                      <a16:colId xmlns:a16="http://schemas.microsoft.com/office/drawing/2014/main" val="2039206974"/>
                    </a:ext>
                  </a:extLst>
                </a:gridCol>
              </a:tblGrid>
              <a:tr h="652357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j. polski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matematyka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j. angielski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j. niemiecki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449637"/>
                  </a:ext>
                </a:extLst>
              </a:tr>
              <a:tr h="652357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90148"/>
                  </a:ext>
                </a:extLst>
              </a:tr>
              <a:tr h="652357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029175"/>
                  </a:ext>
                </a:extLst>
              </a:tr>
              <a:tr h="652357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46%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545113"/>
                  </a:ext>
                </a:extLst>
              </a:tr>
              <a:tr h="652357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643766"/>
                  </a:ext>
                </a:extLst>
              </a:tr>
            </a:tbl>
          </a:graphicData>
        </a:graphic>
      </p:graphicFrame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189BB8C-47E7-4A6A-AF0D-C937323B0CB6}"/>
              </a:ext>
            </a:extLst>
          </p:cNvPr>
          <p:cNvSpPr/>
          <p:nvPr/>
        </p:nvSpPr>
        <p:spPr>
          <a:xfrm>
            <a:off x="2132082" y="625832"/>
            <a:ext cx="9336017" cy="39638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REDNIE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YNIKI W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OJEWÓDZTWIE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ACHODNIOPOMORSKIM </a:t>
            </a:r>
          </a:p>
        </p:txBody>
      </p:sp>
    </p:spTree>
    <p:extLst>
      <p:ext uri="{BB962C8B-B14F-4D97-AF65-F5344CB8AC3E}">
        <p14:creationId xmlns:p14="http://schemas.microsoft.com/office/powerpoint/2010/main" val="275941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Od 2021 r. Zachodniopomorski Kurator Oświaty organizuje diagnozę śródroczną wśród uczniów klas ósmych szkół podstawowych województwa zachodniopomorskiego.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Wyniki diagnoz przekazane dyrektorom szkół mają na celu wsparcie podejmowanych przez nich działań w celu podniesienia wyników egzaminu właściwego.</a:t>
            </a:r>
          </a:p>
          <a:p>
            <a:pPr algn="just"/>
            <a:endParaRPr lang="pl-PL" dirty="0"/>
          </a:p>
          <a:p>
            <a:r>
              <a:rPr lang="pl-PL" b="1" dirty="0"/>
              <a:t>ANALIZA PORÓWNAWCZA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F170F3E-2B26-4818-BE37-C690490E1BCC}"/>
              </a:ext>
            </a:extLst>
          </p:cNvPr>
          <p:cNvSpPr/>
          <p:nvPr/>
        </p:nvSpPr>
        <p:spPr>
          <a:xfrm>
            <a:off x="2132083" y="418438"/>
            <a:ext cx="3963918" cy="39638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IAGNOZA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RÓDROCZNA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CCAEEAC-7EDF-4088-A992-5CF051C29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9269"/>
              </p:ext>
            </p:extLst>
          </p:nvPr>
        </p:nvGraphicFramePr>
        <p:xfrm>
          <a:off x="1924050" y="3280148"/>
          <a:ext cx="971550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638">
                  <a:extLst>
                    <a:ext uri="{9D8B030D-6E8A-4147-A177-3AD203B41FA5}">
                      <a16:colId xmlns:a16="http://schemas.microsoft.com/office/drawing/2014/main" val="566528811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3349873423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496369312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2344436948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3539171890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4097069470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3723948682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2792086914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31401089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JĘZYK POLSKI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MATEMATYKA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99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9812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wynik 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299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50,99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55,58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54,6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55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31,3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42,2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41,78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53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42637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4C64566-64A2-489F-8DFA-1C98278F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96246"/>
              </p:ext>
            </p:extLst>
          </p:nvPr>
        </p:nvGraphicFramePr>
        <p:xfrm>
          <a:off x="1924050" y="4838886"/>
          <a:ext cx="971550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638">
                  <a:extLst>
                    <a:ext uri="{9D8B030D-6E8A-4147-A177-3AD203B41FA5}">
                      <a16:colId xmlns:a16="http://schemas.microsoft.com/office/drawing/2014/main" val="2156046226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101222563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4109572908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1009167011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809659755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2491559155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2288919222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3077580781"/>
                    </a:ext>
                  </a:extLst>
                </a:gridCol>
                <a:gridCol w="1129858">
                  <a:extLst>
                    <a:ext uri="{9D8B030D-6E8A-4147-A177-3AD203B41FA5}">
                      <a16:colId xmlns:a16="http://schemas.microsoft.com/office/drawing/2014/main" val="27478818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JĘZYK ANGIELSKI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JĘZYK NIEMIECKI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693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diagnoza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egzamin właściwy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52027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wynik 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2021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2022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774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52,91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63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59,78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65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36,08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46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i="1" u="none" strike="noStrike" dirty="0">
                          <a:effectLst/>
                        </a:rPr>
                        <a:t>41,14</a:t>
                      </a:r>
                      <a:endParaRPr lang="pl-PL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48</a:t>
                      </a:r>
                      <a:endParaRPr lang="pl-PL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2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05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pic>
        <p:nvPicPr>
          <p:cNvPr id="9" name="Picture 2" descr="Rozpoczyna się egzamin maturalny – powodzenia! - Ministerstwo ...">
            <a:extLst>
              <a:ext uri="{FF2B5EF4-FFF2-40B4-BE49-F238E27FC236}">
                <a16:creationId xmlns:a16="http://schemas.microsoft.com/office/drawing/2014/main" id="{5F8DC587-724E-44B7-B2AF-87FAE1EA1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517" r="13333" b="44073"/>
          <a:stretch>
            <a:fillRect/>
          </a:stretch>
        </p:blipFill>
        <p:spPr bwMode="auto">
          <a:xfrm>
            <a:off x="3771900" y="2360613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2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F63F1C0-3ED7-4F53-953B-1E1EAFD720C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4226" y="1520965"/>
          <a:ext cx="7835307" cy="417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839E213-7311-462E-AE1D-36E53F8951EC}"/>
              </a:ext>
            </a:extLst>
          </p:cNvPr>
          <p:cNvSpPr/>
          <p:nvPr/>
        </p:nvSpPr>
        <p:spPr>
          <a:xfrm>
            <a:off x="2383293" y="467667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Zdawalność</a:t>
            </a:r>
          </a:p>
        </p:txBody>
      </p:sp>
    </p:spTree>
    <p:extLst>
      <p:ext uri="{BB962C8B-B14F-4D97-AF65-F5344CB8AC3E}">
        <p14:creationId xmlns:p14="http://schemas.microsoft.com/office/powerpoint/2010/main" val="167777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19</a:t>
            </a:fld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8CC4DFF-D35A-4A76-8F91-9D07826B51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15126" y="1360346"/>
          <a:ext cx="7706731" cy="388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14E051F-1276-4593-84E4-B56BB95BF451}"/>
              </a:ext>
            </a:extLst>
          </p:cNvPr>
          <p:cNvSpPr/>
          <p:nvPr/>
        </p:nvSpPr>
        <p:spPr>
          <a:xfrm>
            <a:off x="2383293" y="467667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Zdawalność</a:t>
            </a:r>
          </a:p>
        </p:txBody>
      </p:sp>
    </p:spTree>
    <p:extLst>
      <p:ext uri="{BB962C8B-B14F-4D97-AF65-F5344CB8AC3E}">
        <p14:creationId xmlns:p14="http://schemas.microsoft.com/office/powerpoint/2010/main" val="103616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Wystąpienie Zachodniopomorskiego Kuratora Oświaty</a:t>
            </a:r>
          </a:p>
          <a:p>
            <a:pPr marL="342900" lvl="0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Przedstawienie Planu Nadzoru Pedagogicznego Zachodniopomorskiego Kuratora Oświaty na rok szkolny 2022/2023</a:t>
            </a:r>
          </a:p>
          <a:p>
            <a:pPr marL="342900" lvl="0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Wyniki nadzoru pedagogicznego sprawowanego przez Zachodniopomorskiego Kuratora Oświaty </a:t>
            </a:r>
            <a:br>
              <a:rPr lang="pl-PL" dirty="0"/>
            </a:br>
            <a:r>
              <a:rPr lang="pl-PL" dirty="0"/>
              <a:t>w roku szkolnym 2021/2022</a:t>
            </a:r>
          </a:p>
          <a:p>
            <a:pPr marL="80010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wyniki egzaminu ósmoklasisty</a:t>
            </a:r>
          </a:p>
          <a:p>
            <a:pPr marL="80010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wyniki egzaminu maturalnego</a:t>
            </a:r>
          </a:p>
          <a:p>
            <a:pPr marL="80010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sprawozdanie z pełnionego nadzoru pedagogicznego w roku szkolnym 2021/2022 </a:t>
            </a:r>
            <a:br>
              <a:rPr lang="pl-PL" dirty="0"/>
            </a:br>
            <a:r>
              <a:rPr lang="pl-PL" dirty="0"/>
              <a:t>(kontrole planowe, kontrole doraźne, wspomaganie)</a:t>
            </a:r>
          </a:p>
          <a:p>
            <a:pPr marL="36195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Doradztwo metodyczne</a:t>
            </a:r>
          </a:p>
          <a:p>
            <a:pPr marL="36195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Zagadnienia dotyczące pragmatyki zawodowej nauczycieli</a:t>
            </a:r>
          </a:p>
          <a:p>
            <a:pPr marL="36195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Zmiany w przepisach prawa</a:t>
            </a:r>
          </a:p>
          <a:p>
            <a:pPr marL="36195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Komunikaty dotyczące konkursów i wydarzeń organizowanych przez Zachodniopomorskiego Kuratora Oświaty</a:t>
            </a:r>
          </a:p>
          <a:p>
            <a:pPr marL="361950" lvl="1" indent="-342900" algn="just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pl-PL" dirty="0"/>
              <a:t>Komunikaty i sprawy bieżące</a:t>
            </a:r>
          </a:p>
          <a:p>
            <a:pPr marL="800100" lvl="1" indent="-342900" algn="just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7F562E5-1196-4759-991A-33709A007F95}"/>
              </a:ext>
            </a:extLst>
          </p:cNvPr>
          <p:cNvSpPr/>
          <p:nvPr/>
        </p:nvSpPr>
        <p:spPr>
          <a:xfrm>
            <a:off x="2132083" y="418438"/>
            <a:ext cx="3887717" cy="39638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ONFERENCJI</a:t>
            </a:r>
          </a:p>
        </p:txBody>
      </p:sp>
    </p:spTree>
    <p:extLst>
      <p:ext uri="{BB962C8B-B14F-4D97-AF65-F5344CB8AC3E}">
        <p14:creationId xmlns:p14="http://schemas.microsoft.com/office/powerpoint/2010/main" val="312111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365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41FDA400-B586-4152-ACC2-34B65CFF49EA}"/>
              </a:ext>
            </a:extLst>
          </p:cNvPr>
          <p:cNvSpPr/>
          <p:nvPr/>
        </p:nvSpPr>
        <p:spPr>
          <a:xfrm>
            <a:off x="2383293" y="467667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Zdawalność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458E2E90-7BD2-015E-DF51-79BB1F92AB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8446" y="1323974"/>
          <a:ext cx="3931509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C89C9C64-BBED-E535-A308-08EAA8F173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61721" y="1323975"/>
          <a:ext cx="3931509" cy="45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77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C35A5CAB-416E-4C6F-859E-C80F4147B3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45198" y="1277799"/>
          <a:ext cx="7285567" cy="392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43B4E7AC-1E32-439D-994B-69221A3C3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35" y="920365"/>
            <a:ext cx="1556722" cy="714869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809639D-DE7B-4294-98F6-BC38B15B2672}"/>
              </a:ext>
            </a:extLst>
          </p:cNvPr>
          <p:cNvSpPr/>
          <p:nvPr/>
        </p:nvSpPr>
        <p:spPr>
          <a:xfrm>
            <a:off x="2383293" y="467667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</a:t>
            </a:r>
          </a:p>
        </p:txBody>
      </p:sp>
    </p:spTree>
    <p:extLst>
      <p:ext uri="{BB962C8B-B14F-4D97-AF65-F5344CB8AC3E}">
        <p14:creationId xmlns:p14="http://schemas.microsoft.com/office/powerpoint/2010/main" val="178015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68D32B6B-A5B9-44BA-92DD-EBB7B91A88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45214" y="1117600"/>
          <a:ext cx="6457949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7E36F796-44C5-48FC-98B2-C6A3C8C16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35" y="920365"/>
            <a:ext cx="1556722" cy="7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3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341182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D254C74-9D65-4BB3-B2CE-79162B8BE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899315"/>
              </p:ext>
            </p:extLst>
          </p:nvPr>
        </p:nvGraphicFramePr>
        <p:xfrm>
          <a:off x="2896346" y="1077932"/>
          <a:ext cx="7831068" cy="271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B7B03DF-4079-4F71-A5D1-0134F7B791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96346" y="3919489"/>
          <a:ext cx="7873959" cy="265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A1E9F51-7A2F-4C20-89CD-20A46393A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634" y="1057629"/>
            <a:ext cx="786452" cy="4633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62B50BF-367D-4C2C-B90C-2BB227787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730" y="3917867"/>
            <a:ext cx="780356" cy="493819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D3F3974-7007-4328-B647-BDE5F7683807}"/>
              </a:ext>
            </a:extLst>
          </p:cNvPr>
          <p:cNvSpPr/>
          <p:nvPr/>
        </p:nvSpPr>
        <p:spPr>
          <a:xfrm>
            <a:off x="2262713" y="538246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</a:t>
            </a:r>
          </a:p>
        </p:txBody>
      </p:sp>
    </p:spTree>
    <p:extLst>
      <p:ext uri="{BB962C8B-B14F-4D97-AF65-F5344CB8AC3E}">
        <p14:creationId xmlns:p14="http://schemas.microsoft.com/office/powerpoint/2010/main" val="245324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44498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89D7D261-0D99-4EB5-84B4-096C8F0318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52764" y="269836"/>
          <a:ext cx="7214718" cy="290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E775F4C3-D04D-4961-8253-AE97E364E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78" y="373193"/>
            <a:ext cx="786452" cy="463336"/>
          </a:xfrm>
          <a:prstGeom prst="rect">
            <a:avLst/>
          </a:prstGeom>
        </p:spPr>
      </p:pic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DB6A72C-4FD5-452B-99F3-25478AB804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52764" y="3610534"/>
          <a:ext cx="7214718" cy="290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55A2F582-7425-41A3-B328-DA5917ABA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374" y="3696803"/>
            <a:ext cx="78035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5BD9CF2-83E0-4523-82D9-7EA7851494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4824" y="1520965"/>
          <a:ext cx="6937376" cy="413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D3C7D29C-9214-4ECE-A8D6-0313052B1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80" y="1137082"/>
            <a:ext cx="1556722" cy="767765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9BD3833-5292-45F4-B1A7-710DF49F80FC}"/>
              </a:ext>
            </a:extLst>
          </p:cNvPr>
          <p:cNvSpPr/>
          <p:nvPr/>
        </p:nvSpPr>
        <p:spPr>
          <a:xfrm>
            <a:off x="2262713" y="538246"/>
            <a:ext cx="2470062" cy="285959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</a:t>
            </a:r>
          </a:p>
        </p:txBody>
      </p:sp>
    </p:spTree>
    <p:extLst>
      <p:ext uri="{BB962C8B-B14F-4D97-AF65-F5344CB8AC3E}">
        <p14:creationId xmlns:p14="http://schemas.microsoft.com/office/powerpoint/2010/main" val="2763923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365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7703E7FD-5CD5-4BB3-8996-8565FBDDAA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66022" y="1389404"/>
          <a:ext cx="65246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6C628FC2-F20C-4DBB-86C7-859D4FF70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80" y="1137082"/>
            <a:ext cx="1556722" cy="7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158CFCCC-4D92-472B-8BDA-1A120F33EF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26188" y="1259827"/>
          <a:ext cx="7351312" cy="40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E0080F8-60C5-4D0F-98FC-641C5A8172AA}"/>
              </a:ext>
            </a:extLst>
          </p:cNvPr>
          <p:cNvSpPr/>
          <p:nvPr/>
        </p:nvSpPr>
        <p:spPr>
          <a:xfrm>
            <a:off x="2383292" y="451327"/>
            <a:ext cx="3887717" cy="259768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Zdawalność w powiatach</a:t>
            </a:r>
          </a:p>
        </p:txBody>
      </p:sp>
    </p:spTree>
    <p:extLst>
      <p:ext uri="{BB962C8B-B14F-4D97-AF65-F5344CB8AC3E}">
        <p14:creationId xmlns:p14="http://schemas.microsoft.com/office/powerpoint/2010/main" val="82366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6315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E0080F8-60C5-4D0F-98FC-641C5A8172AA}"/>
              </a:ext>
            </a:extLst>
          </p:cNvPr>
          <p:cNvSpPr/>
          <p:nvPr/>
        </p:nvSpPr>
        <p:spPr>
          <a:xfrm>
            <a:off x="2383292" y="451327"/>
            <a:ext cx="3887717" cy="259768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Zdawalność w powiatach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68C1819-61AD-EFEF-84E2-734C7403B218}"/>
              </a:ext>
            </a:extLst>
          </p:cNvPr>
          <p:cNvSpPr txBox="1">
            <a:spLocks/>
          </p:cNvSpPr>
          <p:nvPr/>
        </p:nvSpPr>
        <p:spPr>
          <a:xfrm>
            <a:off x="2369373" y="1028772"/>
            <a:ext cx="2027196" cy="75715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kraj – 78,2%</a:t>
            </a:r>
          </a:p>
          <a:p>
            <a:r>
              <a:rPr lang="pl-PL" sz="16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województwo – 75,8% 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1E491FB-AF57-7C54-D1D0-AE36A6DADE59}"/>
              </a:ext>
            </a:extLst>
          </p:cNvPr>
          <p:cNvGrpSpPr>
            <a:grpSpLocks noChangeAspect="1"/>
          </p:cNvGrpSpPr>
          <p:nvPr/>
        </p:nvGrpSpPr>
        <p:grpSpPr bwMode="auto">
          <a:xfrm rot="480000">
            <a:off x="3959321" y="52143"/>
            <a:ext cx="8458677" cy="6754661"/>
            <a:chOff x="670" y="162"/>
            <a:chExt cx="4959" cy="396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9956058-009D-2AAA-F335-EE2A4440F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62"/>
              <a:ext cx="3672" cy="3960"/>
            </a:xfrm>
            <a:custGeom>
              <a:avLst/>
              <a:gdLst>
                <a:gd name="T0" fmla="*/ 43 w 612"/>
                <a:gd name="T1" fmla="*/ 219 h 660"/>
                <a:gd name="T2" fmla="*/ 51 w 612"/>
                <a:gd name="T3" fmla="*/ 272 h 660"/>
                <a:gd name="T4" fmla="*/ 53 w 612"/>
                <a:gd name="T5" fmla="*/ 302 h 660"/>
                <a:gd name="T6" fmla="*/ 55 w 612"/>
                <a:gd name="T7" fmla="*/ 330 h 660"/>
                <a:gd name="T8" fmla="*/ 63 w 612"/>
                <a:gd name="T9" fmla="*/ 364 h 660"/>
                <a:gd name="T10" fmla="*/ 71 w 612"/>
                <a:gd name="T11" fmla="*/ 404 h 660"/>
                <a:gd name="T12" fmla="*/ 76 w 612"/>
                <a:gd name="T13" fmla="*/ 432 h 660"/>
                <a:gd name="T14" fmla="*/ 61 w 612"/>
                <a:gd name="T15" fmla="*/ 473 h 660"/>
                <a:gd name="T16" fmla="*/ 28 w 612"/>
                <a:gd name="T17" fmla="*/ 523 h 660"/>
                <a:gd name="T18" fmla="*/ 1 w 612"/>
                <a:gd name="T19" fmla="*/ 572 h 660"/>
                <a:gd name="T20" fmla="*/ 38 w 612"/>
                <a:gd name="T21" fmla="*/ 605 h 660"/>
                <a:gd name="T22" fmla="*/ 72 w 612"/>
                <a:gd name="T23" fmla="*/ 645 h 660"/>
                <a:gd name="T24" fmla="*/ 99 w 612"/>
                <a:gd name="T25" fmla="*/ 645 h 660"/>
                <a:gd name="T26" fmla="*/ 118 w 612"/>
                <a:gd name="T27" fmla="*/ 646 h 660"/>
                <a:gd name="T28" fmla="*/ 138 w 612"/>
                <a:gd name="T29" fmla="*/ 631 h 660"/>
                <a:gd name="T30" fmla="*/ 145 w 612"/>
                <a:gd name="T31" fmla="*/ 604 h 660"/>
                <a:gd name="T32" fmla="*/ 161 w 612"/>
                <a:gd name="T33" fmla="*/ 578 h 660"/>
                <a:gd name="T34" fmla="*/ 169 w 612"/>
                <a:gd name="T35" fmla="*/ 564 h 660"/>
                <a:gd name="T36" fmla="*/ 186 w 612"/>
                <a:gd name="T37" fmla="*/ 577 h 660"/>
                <a:gd name="T38" fmla="*/ 208 w 612"/>
                <a:gd name="T39" fmla="*/ 579 h 660"/>
                <a:gd name="T40" fmla="*/ 242 w 612"/>
                <a:gd name="T41" fmla="*/ 564 h 660"/>
                <a:gd name="T42" fmla="*/ 248 w 612"/>
                <a:gd name="T43" fmla="*/ 544 h 660"/>
                <a:gd name="T44" fmla="*/ 274 w 612"/>
                <a:gd name="T45" fmla="*/ 534 h 660"/>
                <a:gd name="T46" fmla="*/ 310 w 612"/>
                <a:gd name="T47" fmla="*/ 531 h 660"/>
                <a:gd name="T48" fmla="*/ 336 w 612"/>
                <a:gd name="T49" fmla="*/ 532 h 660"/>
                <a:gd name="T50" fmla="*/ 349 w 612"/>
                <a:gd name="T51" fmla="*/ 524 h 660"/>
                <a:gd name="T52" fmla="*/ 357 w 612"/>
                <a:gd name="T53" fmla="*/ 510 h 660"/>
                <a:gd name="T54" fmla="*/ 374 w 612"/>
                <a:gd name="T55" fmla="*/ 497 h 660"/>
                <a:gd name="T56" fmla="*/ 399 w 612"/>
                <a:gd name="T57" fmla="*/ 492 h 660"/>
                <a:gd name="T58" fmla="*/ 397 w 612"/>
                <a:gd name="T59" fmla="*/ 512 h 660"/>
                <a:gd name="T60" fmla="*/ 416 w 612"/>
                <a:gd name="T61" fmla="*/ 527 h 660"/>
                <a:gd name="T62" fmla="*/ 460 w 612"/>
                <a:gd name="T63" fmla="*/ 516 h 660"/>
                <a:gd name="T64" fmla="*/ 481 w 612"/>
                <a:gd name="T65" fmla="*/ 506 h 660"/>
                <a:gd name="T66" fmla="*/ 481 w 612"/>
                <a:gd name="T67" fmla="*/ 486 h 660"/>
                <a:gd name="T68" fmla="*/ 495 w 612"/>
                <a:gd name="T69" fmla="*/ 473 h 660"/>
                <a:gd name="T70" fmla="*/ 514 w 612"/>
                <a:gd name="T71" fmla="*/ 460 h 660"/>
                <a:gd name="T72" fmla="*/ 534 w 612"/>
                <a:gd name="T73" fmla="*/ 460 h 660"/>
                <a:gd name="T74" fmla="*/ 534 w 612"/>
                <a:gd name="T75" fmla="*/ 444 h 660"/>
                <a:gd name="T76" fmla="*/ 541 w 612"/>
                <a:gd name="T77" fmla="*/ 426 h 660"/>
                <a:gd name="T78" fmla="*/ 508 w 612"/>
                <a:gd name="T79" fmla="*/ 410 h 660"/>
                <a:gd name="T80" fmla="*/ 508 w 612"/>
                <a:gd name="T81" fmla="*/ 379 h 660"/>
                <a:gd name="T82" fmla="*/ 552 w 612"/>
                <a:gd name="T83" fmla="*/ 371 h 660"/>
                <a:gd name="T84" fmla="*/ 564 w 612"/>
                <a:gd name="T85" fmla="*/ 343 h 660"/>
                <a:gd name="T86" fmla="*/ 585 w 612"/>
                <a:gd name="T87" fmla="*/ 331 h 660"/>
                <a:gd name="T88" fmla="*/ 593 w 612"/>
                <a:gd name="T89" fmla="*/ 300 h 660"/>
                <a:gd name="T90" fmla="*/ 603 w 612"/>
                <a:gd name="T91" fmla="*/ 271 h 660"/>
                <a:gd name="T92" fmla="*/ 589 w 612"/>
                <a:gd name="T93" fmla="*/ 256 h 660"/>
                <a:gd name="T94" fmla="*/ 610 w 612"/>
                <a:gd name="T95" fmla="*/ 240 h 660"/>
                <a:gd name="T96" fmla="*/ 593 w 612"/>
                <a:gd name="T97" fmla="*/ 214 h 660"/>
                <a:gd name="T98" fmla="*/ 576 w 612"/>
                <a:gd name="T99" fmla="*/ 203 h 660"/>
                <a:gd name="T100" fmla="*/ 580 w 612"/>
                <a:gd name="T101" fmla="*/ 173 h 660"/>
                <a:gd name="T102" fmla="*/ 568 w 612"/>
                <a:gd name="T103" fmla="*/ 140 h 660"/>
                <a:gd name="T104" fmla="*/ 565 w 612"/>
                <a:gd name="T105" fmla="*/ 116 h 660"/>
                <a:gd name="T106" fmla="*/ 591 w 612"/>
                <a:gd name="T107" fmla="*/ 91 h 660"/>
                <a:gd name="T108" fmla="*/ 587 w 612"/>
                <a:gd name="T109" fmla="*/ 47 h 660"/>
                <a:gd name="T110" fmla="*/ 573 w 612"/>
                <a:gd name="T111" fmla="*/ 12 h 660"/>
                <a:gd name="T112" fmla="*/ 526 w 612"/>
                <a:gd name="T113" fmla="*/ 10 h 660"/>
                <a:gd name="T114" fmla="*/ 484 w 612"/>
                <a:gd name="T115" fmla="*/ 59 h 660"/>
                <a:gd name="T116" fmla="*/ 413 w 612"/>
                <a:gd name="T117" fmla="*/ 105 h 660"/>
                <a:gd name="T118" fmla="*/ 331 w 612"/>
                <a:gd name="T119" fmla="*/ 123 h 660"/>
                <a:gd name="T120" fmla="*/ 233 w 612"/>
                <a:gd name="T121" fmla="*/ 147 h 660"/>
                <a:gd name="T122" fmla="*/ 130 w 612"/>
                <a:gd name="T123" fmla="*/ 181 h 660"/>
                <a:gd name="T124" fmla="*/ 72 w 612"/>
                <a:gd name="T125" fmla="*/ 20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2" h="660">
                  <a:moveTo>
                    <a:pt x="46" y="199"/>
                  </a:moveTo>
                  <a:lnTo>
                    <a:pt x="45" y="201"/>
                  </a:lnTo>
                  <a:lnTo>
                    <a:pt x="44" y="203"/>
                  </a:lnTo>
                  <a:lnTo>
                    <a:pt x="43" y="203"/>
                  </a:lnTo>
                  <a:lnTo>
                    <a:pt x="41" y="203"/>
                  </a:lnTo>
                  <a:lnTo>
                    <a:pt x="39" y="203"/>
                  </a:lnTo>
                  <a:lnTo>
                    <a:pt x="41" y="205"/>
                  </a:lnTo>
                  <a:lnTo>
                    <a:pt x="43" y="208"/>
                  </a:lnTo>
                  <a:lnTo>
                    <a:pt x="44" y="211"/>
                  </a:lnTo>
                  <a:lnTo>
                    <a:pt x="43" y="215"/>
                  </a:lnTo>
                  <a:lnTo>
                    <a:pt x="43" y="219"/>
                  </a:lnTo>
                  <a:lnTo>
                    <a:pt x="45" y="223"/>
                  </a:lnTo>
                  <a:lnTo>
                    <a:pt x="47" y="231"/>
                  </a:lnTo>
                  <a:lnTo>
                    <a:pt x="55" y="254"/>
                  </a:lnTo>
                  <a:lnTo>
                    <a:pt x="54" y="255"/>
                  </a:lnTo>
                  <a:lnTo>
                    <a:pt x="53" y="257"/>
                  </a:lnTo>
                  <a:lnTo>
                    <a:pt x="52" y="258"/>
                  </a:lnTo>
                  <a:lnTo>
                    <a:pt x="50" y="260"/>
                  </a:lnTo>
                  <a:lnTo>
                    <a:pt x="51" y="262"/>
                  </a:lnTo>
                  <a:lnTo>
                    <a:pt x="51" y="265"/>
                  </a:lnTo>
                  <a:lnTo>
                    <a:pt x="51" y="269"/>
                  </a:lnTo>
                  <a:lnTo>
                    <a:pt x="51" y="272"/>
                  </a:lnTo>
                  <a:lnTo>
                    <a:pt x="50" y="277"/>
                  </a:lnTo>
                  <a:lnTo>
                    <a:pt x="50" y="279"/>
                  </a:lnTo>
                  <a:lnTo>
                    <a:pt x="51" y="281"/>
                  </a:lnTo>
                  <a:lnTo>
                    <a:pt x="53" y="284"/>
                  </a:lnTo>
                  <a:lnTo>
                    <a:pt x="53" y="285"/>
                  </a:lnTo>
                  <a:lnTo>
                    <a:pt x="53" y="287"/>
                  </a:lnTo>
                  <a:lnTo>
                    <a:pt x="52" y="288"/>
                  </a:lnTo>
                  <a:lnTo>
                    <a:pt x="50" y="290"/>
                  </a:lnTo>
                  <a:lnTo>
                    <a:pt x="53" y="294"/>
                  </a:lnTo>
                  <a:lnTo>
                    <a:pt x="53" y="299"/>
                  </a:lnTo>
                  <a:lnTo>
                    <a:pt x="53" y="302"/>
                  </a:lnTo>
                  <a:lnTo>
                    <a:pt x="54" y="304"/>
                  </a:lnTo>
                  <a:lnTo>
                    <a:pt x="56" y="306"/>
                  </a:lnTo>
                  <a:lnTo>
                    <a:pt x="57" y="307"/>
                  </a:lnTo>
                  <a:lnTo>
                    <a:pt x="58" y="309"/>
                  </a:lnTo>
                  <a:lnTo>
                    <a:pt x="58" y="312"/>
                  </a:lnTo>
                  <a:lnTo>
                    <a:pt x="58" y="317"/>
                  </a:lnTo>
                  <a:lnTo>
                    <a:pt x="57" y="322"/>
                  </a:lnTo>
                  <a:lnTo>
                    <a:pt x="57" y="326"/>
                  </a:lnTo>
                  <a:lnTo>
                    <a:pt x="56" y="327"/>
                  </a:lnTo>
                  <a:lnTo>
                    <a:pt x="55" y="328"/>
                  </a:lnTo>
                  <a:lnTo>
                    <a:pt x="55" y="330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6" y="336"/>
                  </a:lnTo>
                  <a:lnTo>
                    <a:pt x="57" y="338"/>
                  </a:lnTo>
                  <a:lnTo>
                    <a:pt x="57" y="339"/>
                  </a:lnTo>
                  <a:lnTo>
                    <a:pt x="57" y="343"/>
                  </a:lnTo>
                  <a:lnTo>
                    <a:pt x="58" y="346"/>
                  </a:lnTo>
                  <a:lnTo>
                    <a:pt x="58" y="348"/>
                  </a:lnTo>
                  <a:lnTo>
                    <a:pt x="60" y="349"/>
                  </a:lnTo>
                  <a:lnTo>
                    <a:pt x="63" y="351"/>
                  </a:lnTo>
                  <a:lnTo>
                    <a:pt x="63" y="364"/>
                  </a:lnTo>
                  <a:lnTo>
                    <a:pt x="66" y="365"/>
                  </a:lnTo>
                  <a:lnTo>
                    <a:pt x="67" y="366"/>
                  </a:lnTo>
                  <a:lnTo>
                    <a:pt x="67" y="370"/>
                  </a:lnTo>
                  <a:lnTo>
                    <a:pt x="65" y="375"/>
                  </a:lnTo>
                  <a:lnTo>
                    <a:pt x="66" y="380"/>
                  </a:lnTo>
                  <a:lnTo>
                    <a:pt x="67" y="385"/>
                  </a:lnTo>
                  <a:lnTo>
                    <a:pt x="69" y="390"/>
                  </a:lnTo>
                  <a:lnTo>
                    <a:pt x="69" y="394"/>
                  </a:lnTo>
                  <a:lnTo>
                    <a:pt x="69" y="398"/>
                  </a:lnTo>
                  <a:lnTo>
                    <a:pt x="68" y="401"/>
                  </a:lnTo>
                  <a:lnTo>
                    <a:pt x="71" y="404"/>
                  </a:lnTo>
                  <a:lnTo>
                    <a:pt x="71" y="406"/>
                  </a:lnTo>
                  <a:lnTo>
                    <a:pt x="71" y="410"/>
                  </a:lnTo>
                  <a:lnTo>
                    <a:pt x="72" y="413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23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3" y="428"/>
                  </a:lnTo>
                  <a:lnTo>
                    <a:pt x="75" y="430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4" y="440"/>
                  </a:lnTo>
                  <a:lnTo>
                    <a:pt x="71" y="443"/>
                  </a:lnTo>
                  <a:lnTo>
                    <a:pt x="69" y="446"/>
                  </a:lnTo>
                  <a:lnTo>
                    <a:pt x="68" y="449"/>
                  </a:lnTo>
                  <a:lnTo>
                    <a:pt x="66" y="452"/>
                  </a:lnTo>
                  <a:lnTo>
                    <a:pt x="62" y="453"/>
                  </a:lnTo>
                  <a:lnTo>
                    <a:pt x="60" y="457"/>
                  </a:lnTo>
                  <a:lnTo>
                    <a:pt x="59" y="463"/>
                  </a:lnTo>
                  <a:lnTo>
                    <a:pt x="60" y="469"/>
                  </a:lnTo>
                  <a:lnTo>
                    <a:pt x="61" y="473"/>
                  </a:lnTo>
                  <a:lnTo>
                    <a:pt x="61" y="478"/>
                  </a:lnTo>
                  <a:lnTo>
                    <a:pt x="60" y="484"/>
                  </a:lnTo>
                  <a:lnTo>
                    <a:pt x="59" y="487"/>
                  </a:lnTo>
                  <a:lnTo>
                    <a:pt x="58" y="490"/>
                  </a:lnTo>
                  <a:lnTo>
                    <a:pt x="56" y="496"/>
                  </a:lnTo>
                  <a:lnTo>
                    <a:pt x="54" y="501"/>
                  </a:lnTo>
                  <a:lnTo>
                    <a:pt x="50" y="505"/>
                  </a:lnTo>
                  <a:lnTo>
                    <a:pt x="47" y="510"/>
                  </a:lnTo>
                  <a:lnTo>
                    <a:pt x="38" y="516"/>
                  </a:lnTo>
                  <a:lnTo>
                    <a:pt x="32" y="521"/>
                  </a:lnTo>
                  <a:lnTo>
                    <a:pt x="28" y="523"/>
                  </a:lnTo>
                  <a:lnTo>
                    <a:pt x="22" y="525"/>
                  </a:lnTo>
                  <a:lnTo>
                    <a:pt x="14" y="528"/>
                  </a:lnTo>
                  <a:lnTo>
                    <a:pt x="10" y="530"/>
                  </a:lnTo>
                  <a:lnTo>
                    <a:pt x="6" y="536"/>
                  </a:lnTo>
                  <a:lnTo>
                    <a:pt x="5" y="540"/>
                  </a:lnTo>
                  <a:lnTo>
                    <a:pt x="7" y="547"/>
                  </a:lnTo>
                  <a:lnTo>
                    <a:pt x="8" y="554"/>
                  </a:lnTo>
                  <a:lnTo>
                    <a:pt x="9" y="559"/>
                  </a:lnTo>
                  <a:lnTo>
                    <a:pt x="7" y="564"/>
                  </a:lnTo>
                  <a:lnTo>
                    <a:pt x="3" y="569"/>
                  </a:lnTo>
                  <a:lnTo>
                    <a:pt x="1" y="572"/>
                  </a:lnTo>
                  <a:lnTo>
                    <a:pt x="0" y="575"/>
                  </a:lnTo>
                  <a:lnTo>
                    <a:pt x="1" y="578"/>
                  </a:lnTo>
                  <a:lnTo>
                    <a:pt x="3" y="581"/>
                  </a:lnTo>
                  <a:lnTo>
                    <a:pt x="7" y="582"/>
                  </a:lnTo>
                  <a:lnTo>
                    <a:pt x="12" y="582"/>
                  </a:lnTo>
                  <a:lnTo>
                    <a:pt x="16" y="584"/>
                  </a:lnTo>
                  <a:lnTo>
                    <a:pt x="20" y="586"/>
                  </a:lnTo>
                  <a:lnTo>
                    <a:pt x="23" y="590"/>
                  </a:lnTo>
                  <a:lnTo>
                    <a:pt x="27" y="596"/>
                  </a:lnTo>
                  <a:lnTo>
                    <a:pt x="32" y="601"/>
                  </a:lnTo>
                  <a:lnTo>
                    <a:pt x="38" y="605"/>
                  </a:lnTo>
                  <a:lnTo>
                    <a:pt x="45" y="610"/>
                  </a:lnTo>
                  <a:lnTo>
                    <a:pt x="48" y="615"/>
                  </a:lnTo>
                  <a:lnTo>
                    <a:pt x="54" y="622"/>
                  </a:lnTo>
                  <a:lnTo>
                    <a:pt x="58" y="627"/>
                  </a:lnTo>
                  <a:lnTo>
                    <a:pt x="61" y="633"/>
                  </a:lnTo>
                  <a:lnTo>
                    <a:pt x="62" y="635"/>
                  </a:lnTo>
                  <a:lnTo>
                    <a:pt x="65" y="636"/>
                  </a:lnTo>
                  <a:lnTo>
                    <a:pt x="66" y="637"/>
                  </a:lnTo>
                  <a:lnTo>
                    <a:pt x="67" y="639"/>
                  </a:lnTo>
                  <a:lnTo>
                    <a:pt x="68" y="642"/>
                  </a:lnTo>
                  <a:lnTo>
                    <a:pt x="72" y="645"/>
                  </a:lnTo>
                  <a:lnTo>
                    <a:pt x="76" y="649"/>
                  </a:lnTo>
                  <a:lnTo>
                    <a:pt x="79" y="651"/>
                  </a:lnTo>
                  <a:lnTo>
                    <a:pt x="84" y="655"/>
                  </a:lnTo>
                  <a:lnTo>
                    <a:pt x="88" y="658"/>
                  </a:lnTo>
                  <a:lnTo>
                    <a:pt x="91" y="660"/>
                  </a:lnTo>
                  <a:lnTo>
                    <a:pt x="93" y="660"/>
                  </a:lnTo>
                  <a:lnTo>
                    <a:pt x="94" y="656"/>
                  </a:lnTo>
                  <a:lnTo>
                    <a:pt x="94" y="651"/>
                  </a:lnTo>
                  <a:cubicBezTo>
                    <a:pt x="94" y="651"/>
                    <a:pt x="96" y="650"/>
                    <a:pt x="96" y="649"/>
                  </a:cubicBezTo>
                  <a:cubicBezTo>
                    <a:pt x="96" y="648"/>
                    <a:pt x="97" y="646"/>
                    <a:pt x="97" y="646"/>
                  </a:cubicBezTo>
                  <a:lnTo>
                    <a:pt x="99" y="645"/>
                  </a:lnTo>
                  <a:cubicBezTo>
                    <a:pt x="99" y="645"/>
                    <a:pt x="99" y="644"/>
                    <a:pt x="100" y="643"/>
                  </a:cubicBezTo>
                  <a:cubicBezTo>
                    <a:pt x="101" y="642"/>
                    <a:pt x="101" y="642"/>
                    <a:pt x="103" y="641"/>
                  </a:cubicBezTo>
                  <a:cubicBezTo>
                    <a:pt x="105" y="639"/>
                    <a:pt x="106" y="639"/>
                    <a:pt x="106" y="639"/>
                  </a:cubicBezTo>
                  <a:lnTo>
                    <a:pt x="108" y="638"/>
                  </a:lnTo>
                  <a:lnTo>
                    <a:pt x="111" y="637"/>
                  </a:lnTo>
                  <a:lnTo>
                    <a:pt x="112" y="637"/>
                  </a:lnTo>
                  <a:lnTo>
                    <a:pt x="114" y="638"/>
                  </a:lnTo>
                  <a:lnTo>
                    <a:pt x="114" y="641"/>
                  </a:lnTo>
                  <a:lnTo>
                    <a:pt x="115" y="643"/>
                  </a:lnTo>
                  <a:lnTo>
                    <a:pt x="117" y="645"/>
                  </a:lnTo>
                  <a:cubicBezTo>
                    <a:pt x="117" y="645"/>
                    <a:pt x="117" y="646"/>
                    <a:pt x="118" y="646"/>
                  </a:cubicBezTo>
                  <a:cubicBezTo>
                    <a:pt x="119" y="646"/>
                    <a:pt x="124" y="646"/>
                    <a:pt x="124" y="646"/>
                  </a:cubicBezTo>
                  <a:cubicBezTo>
                    <a:pt x="124" y="646"/>
                    <a:pt x="124" y="645"/>
                    <a:pt x="126" y="645"/>
                  </a:cubicBezTo>
                  <a:cubicBezTo>
                    <a:pt x="128" y="645"/>
                    <a:pt x="128" y="645"/>
                    <a:pt x="129" y="644"/>
                  </a:cubicBezTo>
                  <a:cubicBezTo>
                    <a:pt x="130" y="644"/>
                    <a:pt x="132" y="643"/>
                    <a:pt x="132" y="643"/>
                  </a:cubicBezTo>
                  <a:cubicBezTo>
                    <a:pt x="132" y="643"/>
                    <a:pt x="133" y="642"/>
                    <a:pt x="133" y="641"/>
                  </a:cubicBezTo>
                  <a:cubicBezTo>
                    <a:pt x="133" y="640"/>
                    <a:pt x="133" y="639"/>
                    <a:pt x="133" y="639"/>
                  </a:cubicBezTo>
                  <a:cubicBezTo>
                    <a:pt x="133" y="639"/>
                    <a:pt x="133" y="639"/>
                    <a:pt x="133" y="638"/>
                  </a:cubicBezTo>
                  <a:cubicBezTo>
                    <a:pt x="133" y="637"/>
                    <a:pt x="133" y="636"/>
                    <a:pt x="133" y="636"/>
                  </a:cubicBezTo>
                  <a:cubicBezTo>
                    <a:pt x="133" y="636"/>
                    <a:pt x="133" y="635"/>
                    <a:pt x="134" y="634"/>
                  </a:cubicBezTo>
                  <a:cubicBezTo>
                    <a:pt x="135" y="633"/>
                    <a:pt x="134" y="634"/>
                    <a:pt x="136" y="633"/>
                  </a:cubicBezTo>
                  <a:cubicBezTo>
                    <a:pt x="137" y="632"/>
                    <a:pt x="137" y="632"/>
                    <a:pt x="138" y="631"/>
                  </a:cubicBezTo>
                  <a:cubicBezTo>
                    <a:pt x="139" y="631"/>
                    <a:pt x="140" y="630"/>
                    <a:pt x="140" y="630"/>
                  </a:cubicBezTo>
                  <a:lnTo>
                    <a:pt x="142" y="629"/>
                  </a:lnTo>
                  <a:lnTo>
                    <a:pt x="142" y="625"/>
                  </a:lnTo>
                  <a:lnTo>
                    <a:pt x="143" y="623"/>
                  </a:lnTo>
                  <a:cubicBezTo>
                    <a:pt x="143" y="623"/>
                    <a:pt x="142" y="622"/>
                    <a:pt x="143" y="621"/>
                  </a:cubicBezTo>
                  <a:cubicBezTo>
                    <a:pt x="144" y="620"/>
                    <a:pt x="144" y="620"/>
                    <a:pt x="144" y="619"/>
                  </a:cubicBezTo>
                  <a:cubicBezTo>
                    <a:pt x="144" y="618"/>
                    <a:pt x="144" y="616"/>
                    <a:pt x="144" y="616"/>
                  </a:cubicBezTo>
                  <a:lnTo>
                    <a:pt x="144" y="613"/>
                  </a:lnTo>
                  <a:lnTo>
                    <a:pt x="144" y="609"/>
                  </a:lnTo>
                  <a:lnTo>
                    <a:pt x="144" y="607"/>
                  </a:lnTo>
                  <a:lnTo>
                    <a:pt x="145" y="604"/>
                  </a:lnTo>
                  <a:lnTo>
                    <a:pt x="147" y="601"/>
                  </a:lnTo>
                  <a:lnTo>
                    <a:pt x="150" y="601"/>
                  </a:lnTo>
                  <a:lnTo>
                    <a:pt x="154" y="599"/>
                  </a:lnTo>
                  <a:lnTo>
                    <a:pt x="156" y="597"/>
                  </a:lnTo>
                  <a:lnTo>
                    <a:pt x="159" y="593"/>
                  </a:lnTo>
                  <a:cubicBezTo>
                    <a:pt x="159" y="593"/>
                    <a:pt x="160" y="590"/>
                    <a:pt x="160" y="589"/>
                  </a:cubicBezTo>
                  <a:cubicBezTo>
                    <a:pt x="160" y="588"/>
                    <a:pt x="160" y="587"/>
                    <a:pt x="160" y="587"/>
                  </a:cubicBezTo>
                  <a:lnTo>
                    <a:pt x="158" y="584"/>
                  </a:lnTo>
                  <a:lnTo>
                    <a:pt x="159" y="582"/>
                  </a:lnTo>
                  <a:lnTo>
                    <a:pt x="159" y="580"/>
                  </a:lnTo>
                  <a:lnTo>
                    <a:pt x="161" y="578"/>
                  </a:lnTo>
                  <a:lnTo>
                    <a:pt x="161" y="577"/>
                  </a:lnTo>
                  <a:lnTo>
                    <a:pt x="166" y="577"/>
                  </a:lnTo>
                  <a:lnTo>
                    <a:pt x="170" y="577"/>
                  </a:lnTo>
                  <a:lnTo>
                    <a:pt x="170" y="576"/>
                  </a:lnTo>
                  <a:lnTo>
                    <a:pt x="171" y="574"/>
                  </a:lnTo>
                  <a:cubicBezTo>
                    <a:pt x="170" y="573"/>
                    <a:pt x="170" y="572"/>
                    <a:pt x="169" y="572"/>
                  </a:cubicBezTo>
                  <a:cubicBezTo>
                    <a:pt x="168" y="571"/>
                    <a:pt x="167" y="571"/>
                    <a:pt x="167" y="571"/>
                  </a:cubicBezTo>
                  <a:lnTo>
                    <a:pt x="167" y="570"/>
                  </a:lnTo>
                  <a:lnTo>
                    <a:pt x="167" y="568"/>
                  </a:lnTo>
                  <a:lnTo>
                    <a:pt x="168" y="566"/>
                  </a:lnTo>
                  <a:lnTo>
                    <a:pt x="169" y="564"/>
                  </a:lnTo>
                  <a:lnTo>
                    <a:pt x="170" y="562"/>
                  </a:lnTo>
                  <a:lnTo>
                    <a:pt x="172" y="563"/>
                  </a:lnTo>
                  <a:lnTo>
                    <a:pt x="174" y="565"/>
                  </a:lnTo>
                  <a:lnTo>
                    <a:pt x="176" y="568"/>
                  </a:lnTo>
                  <a:lnTo>
                    <a:pt x="178" y="569"/>
                  </a:lnTo>
                  <a:lnTo>
                    <a:pt x="180" y="570"/>
                  </a:lnTo>
                  <a:lnTo>
                    <a:pt x="182" y="571"/>
                  </a:lnTo>
                  <a:lnTo>
                    <a:pt x="183" y="572"/>
                  </a:lnTo>
                  <a:lnTo>
                    <a:pt x="184" y="574"/>
                  </a:lnTo>
                  <a:lnTo>
                    <a:pt x="185" y="577"/>
                  </a:lnTo>
                  <a:lnTo>
                    <a:pt x="186" y="577"/>
                  </a:lnTo>
                  <a:lnTo>
                    <a:pt x="188" y="575"/>
                  </a:lnTo>
                  <a:cubicBezTo>
                    <a:pt x="188" y="575"/>
                    <a:pt x="188" y="575"/>
                    <a:pt x="189" y="574"/>
                  </a:cubicBezTo>
                  <a:cubicBezTo>
                    <a:pt x="190" y="574"/>
                    <a:pt x="192" y="573"/>
                    <a:pt x="192" y="573"/>
                  </a:cubicBezTo>
                  <a:cubicBezTo>
                    <a:pt x="192" y="573"/>
                    <a:pt x="192" y="572"/>
                    <a:pt x="193" y="573"/>
                  </a:cubicBezTo>
                  <a:cubicBezTo>
                    <a:pt x="194" y="573"/>
                    <a:pt x="195" y="573"/>
                    <a:pt x="195" y="573"/>
                  </a:cubicBezTo>
                  <a:lnTo>
                    <a:pt x="197" y="576"/>
                  </a:lnTo>
                  <a:lnTo>
                    <a:pt x="198" y="577"/>
                  </a:lnTo>
                  <a:lnTo>
                    <a:pt x="198" y="579"/>
                  </a:lnTo>
                  <a:cubicBezTo>
                    <a:pt x="198" y="579"/>
                    <a:pt x="199" y="580"/>
                    <a:pt x="200" y="580"/>
                  </a:cubicBezTo>
                  <a:cubicBezTo>
                    <a:pt x="201" y="580"/>
                    <a:pt x="202" y="580"/>
                    <a:pt x="202" y="580"/>
                  </a:cubicBezTo>
                  <a:lnTo>
                    <a:pt x="208" y="579"/>
                  </a:lnTo>
                  <a:lnTo>
                    <a:pt x="211" y="577"/>
                  </a:lnTo>
                  <a:lnTo>
                    <a:pt x="216" y="577"/>
                  </a:lnTo>
                  <a:cubicBezTo>
                    <a:pt x="216" y="577"/>
                    <a:pt x="217" y="576"/>
                    <a:pt x="218" y="575"/>
                  </a:cubicBezTo>
                  <a:cubicBezTo>
                    <a:pt x="219" y="575"/>
                    <a:pt x="221" y="575"/>
                    <a:pt x="222" y="574"/>
                  </a:cubicBezTo>
                  <a:cubicBezTo>
                    <a:pt x="223" y="573"/>
                    <a:pt x="225" y="573"/>
                    <a:pt x="225" y="573"/>
                  </a:cubicBezTo>
                  <a:cubicBezTo>
                    <a:pt x="225" y="573"/>
                    <a:pt x="225" y="572"/>
                    <a:pt x="227" y="572"/>
                  </a:cubicBezTo>
                  <a:cubicBezTo>
                    <a:pt x="228" y="571"/>
                    <a:pt x="229" y="570"/>
                    <a:pt x="230" y="570"/>
                  </a:cubicBezTo>
                  <a:cubicBezTo>
                    <a:pt x="231" y="570"/>
                    <a:pt x="230" y="570"/>
                    <a:pt x="232" y="569"/>
                  </a:cubicBezTo>
                  <a:cubicBezTo>
                    <a:pt x="234" y="568"/>
                    <a:pt x="236" y="567"/>
                    <a:pt x="236" y="567"/>
                  </a:cubicBezTo>
                  <a:cubicBezTo>
                    <a:pt x="236" y="567"/>
                    <a:pt x="237" y="566"/>
                    <a:pt x="238" y="566"/>
                  </a:cubicBezTo>
                  <a:cubicBezTo>
                    <a:pt x="239" y="566"/>
                    <a:pt x="242" y="564"/>
                    <a:pt x="242" y="564"/>
                  </a:cubicBezTo>
                  <a:cubicBezTo>
                    <a:pt x="242" y="564"/>
                    <a:pt x="243" y="564"/>
                    <a:pt x="244" y="563"/>
                  </a:cubicBezTo>
                  <a:cubicBezTo>
                    <a:pt x="246" y="562"/>
                    <a:pt x="247" y="562"/>
                    <a:pt x="247" y="562"/>
                  </a:cubicBezTo>
                  <a:cubicBezTo>
                    <a:pt x="247" y="562"/>
                    <a:pt x="247" y="561"/>
                    <a:pt x="249" y="560"/>
                  </a:cubicBezTo>
                  <a:cubicBezTo>
                    <a:pt x="251" y="560"/>
                    <a:pt x="252" y="559"/>
                    <a:pt x="252" y="559"/>
                  </a:cubicBezTo>
                  <a:lnTo>
                    <a:pt x="253" y="558"/>
                  </a:lnTo>
                  <a:lnTo>
                    <a:pt x="253" y="556"/>
                  </a:lnTo>
                  <a:lnTo>
                    <a:pt x="252" y="552"/>
                  </a:lnTo>
                  <a:lnTo>
                    <a:pt x="251" y="548"/>
                  </a:lnTo>
                  <a:lnTo>
                    <a:pt x="251" y="546"/>
                  </a:lnTo>
                  <a:lnTo>
                    <a:pt x="250" y="545"/>
                  </a:lnTo>
                  <a:lnTo>
                    <a:pt x="248" y="544"/>
                  </a:lnTo>
                  <a:lnTo>
                    <a:pt x="248" y="543"/>
                  </a:lnTo>
                  <a:lnTo>
                    <a:pt x="249" y="540"/>
                  </a:lnTo>
                  <a:lnTo>
                    <a:pt x="253" y="541"/>
                  </a:lnTo>
                  <a:lnTo>
                    <a:pt x="256" y="542"/>
                  </a:lnTo>
                  <a:lnTo>
                    <a:pt x="258" y="543"/>
                  </a:lnTo>
                  <a:lnTo>
                    <a:pt x="261" y="544"/>
                  </a:lnTo>
                  <a:lnTo>
                    <a:pt x="264" y="545"/>
                  </a:lnTo>
                  <a:lnTo>
                    <a:pt x="266" y="541"/>
                  </a:lnTo>
                  <a:lnTo>
                    <a:pt x="267" y="538"/>
                  </a:lnTo>
                  <a:lnTo>
                    <a:pt x="269" y="537"/>
                  </a:lnTo>
                  <a:lnTo>
                    <a:pt x="274" y="534"/>
                  </a:lnTo>
                  <a:lnTo>
                    <a:pt x="279" y="532"/>
                  </a:lnTo>
                  <a:cubicBezTo>
                    <a:pt x="279" y="532"/>
                    <a:pt x="280" y="530"/>
                    <a:pt x="281" y="530"/>
                  </a:cubicBezTo>
                  <a:cubicBezTo>
                    <a:pt x="282" y="530"/>
                    <a:pt x="287" y="528"/>
                    <a:pt x="287" y="528"/>
                  </a:cubicBezTo>
                  <a:lnTo>
                    <a:pt x="293" y="526"/>
                  </a:lnTo>
                  <a:lnTo>
                    <a:pt x="297" y="525"/>
                  </a:lnTo>
                  <a:lnTo>
                    <a:pt x="302" y="524"/>
                  </a:lnTo>
                  <a:lnTo>
                    <a:pt x="304" y="524"/>
                  </a:lnTo>
                  <a:lnTo>
                    <a:pt x="305" y="525"/>
                  </a:lnTo>
                  <a:lnTo>
                    <a:pt x="306" y="528"/>
                  </a:lnTo>
                  <a:lnTo>
                    <a:pt x="307" y="530"/>
                  </a:lnTo>
                  <a:lnTo>
                    <a:pt x="310" y="531"/>
                  </a:lnTo>
                  <a:lnTo>
                    <a:pt x="311" y="532"/>
                  </a:lnTo>
                  <a:lnTo>
                    <a:pt x="312" y="536"/>
                  </a:lnTo>
                  <a:lnTo>
                    <a:pt x="314" y="537"/>
                  </a:lnTo>
                  <a:lnTo>
                    <a:pt x="317" y="538"/>
                  </a:lnTo>
                  <a:lnTo>
                    <a:pt x="320" y="538"/>
                  </a:lnTo>
                  <a:lnTo>
                    <a:pt x="322" y="539"/>
                  </a:lnTo>
                  <a:lnTo>
                    <a:pt x="324" y="540"/>
                  </a:lnTo>
                  <a:lnTo>
                    <a:pt x="328" y="536"/>
                  </a:lnTo>
                  <a:lnTo>
                    <a:pt x="331" y="534"/>
                  </a:lnTo>
                  <a:lnTo>
                    <a:pt x="333" y="533"/>
                  </a:lnTo>
                  <a:lnTo>
                    <a:pt x="336" y="532"/>
                  </a:lnTo>
                  <a:lnTo>
                    <a:pt x="337" y="533"/>
                  </a:lnTo>
                  <a:lnTo>
                    <a:pt x="339" y="534"/>
                  </a:lnTo>
                  <a:lnTo>
                    <a:pt x="341" y="536"/>
                  </a:lnTo>
                  <a:lnTo>
                    <a:pt x="342" y="536"/>
                  </a:lnTo>
                  <a:lnTo>
                    <a:pt x="346" y="534"/>
                  </a:lnTo>
                  <a:lnTo>
                    <a:pt x="349" y="532"/>
                  </a:lnTo>
                  <a:lnTo>
                    <a:pt x="349" y="531"/>
                  </a:lnTo>
                  <a:lnTo>
                    <a:pt x="351" y="529"/>
                  </a:lnTo>
                  <a:lnTo>
                    <a:pt x="350" y="528"/>
                  </a:lnTo>
                  <a:lnTo>
                    <a:pt x="349" y="526"/>
                  </a:lnTo>
                  <a:lnTo>
                    <a:pt x="349" y="524"/>
                  </a:lnTo>
                  <a:lnTo>
                    <a:pt x="349" y="522"/>
                  </a:lnTo>
                  <a:lnTo>
                    <a:pt x="350" y="521"/>
                  </a:lnTo>
                  <a:lnTo>
                    <a:pt x="353" y="521"/>
                  </a:lnTo>
                  <a:lnTo>
                    <a:pt x="354" y="520"/>
                  </a:lnTo>
                  <a:lnTo>
                    <a:pt x="356" y="518"/>
                  </a:lnTo>
                  <a:lnTo>
                    <a:pt x="356" y="516"/>
                  </a:lnTo>
                  <a:lnTo>
                    <a:pt x="355" y="514"/>
                  </a:lnTo>
                  <a:cubicBezTo>
                    <a:pt x="355" y="514"/>
                    <a:pt x="354" y="514"/>
                    <a:pt x="354" y="513"/>
                  </a:cubicBezTo>
                  <a:cubicBezTo>
                    <a:pt x="354" y="512"/>
                    <a:pt x="354" y="510"/>
                    <a:pt x="354" y="510"/>
                  </a:cubicBezTo>
                  <a:lnTo>
                    <a:pt x="355" y="509"/>
                  </a:lnTo>
                  <a:lnTo>
                    <a:pt x="357" y="510"/>
                  </a:lnTo>
                  <a:lnTo>
                    <a:pt x="360" y="510"/>
                  </a:lnTo>
                  <a:lnTo>
                    <a:pt x="362" y="509"/>
                  </a:lnTo>
                  <a:lnTo>
                    <a:pt x="364" y="508"/>
                  </a:lnTo>
                  <a:lnTo>
                    <a:pt x="365" y="506"/>
                  </a:lnTo>
                  <a:lnTo>
                    <a:pt x="365" y="504"/>
                  </a:lnTo>
                  <a:lnTo>
                    <a:pt x="363" y="502"/>
                  </a:lnTo>
                  <a:lnTo>
                    <a:pt x="366" y="501"/>
                  </a:lnTo>
                  <a:lnTo>
                    <a:pt x="368" y="501"/>
                  </a:lnTo>
                  <a:lnTo>
                    <a:pt x="372" y="499"/>
                  </a:lnTo>
                  <a:cubicBezTo>
                    <a:pt x="372" y="499"/>
                    <a:pt x="371" y="499"/>
                    <a:pt x="372" y="498"/>
                  </a:cubicBezTo>
                  <a:cubicBezTo>
                    <a:pt x="373" y="498"/>
                    <a:pt x="374" y="497"/>
                    <a:pt x="374" y="497"/>
                  </a:cubicBezTo>
                  <a:lnTo>
                    <a:pt x="375" y="495"/>
                  </a:lnTo>
                  <a:lnTo>
                    <a:pt x="374" y="494"/>
                  </a:lnTo>
                  <a:lnTo>
                    <a:pt x="374" y="491"/>
                  </a:lnTo>
                  <a:cubicBezTo>
                    <a:pt x="374" y="489"/>
                    <a:pt x="374" y="489"/>
                    <a:pt x="374" y="489"/>
                  </a:cubicBezTo>
                  <a:lnTo>
                    <a:pt x="376" y="489"/>
                  </a:lnTo>
                  <a:lnTo>
                    <a:pt x="380" y="489"/>
                  </a:lnTo>
                  <a:lnTo>
                    <a:pt x="382" y="489"/>
                  </a:lnTo>
                  <a:lnTo>
                    <a:pt x="385" y="489"/>
                  </a:lnTo>
                  <a:lnTo>
                    <a:pt x="388" y="489"/>
                  </a:lnTo>
                  <a:lnTo>
                    <a:pt x="392" y="490"/>
                  </a:lnTo>
                  <a:lnTo>
                    <a:pt x="399" y="492"/>
                  </a:lnTo>
                  <a:lnTo>
                    <a:pt x="400" y="494"/>
                  </a:lnTo>
                  <a:lnTo>
                    <a:pt x="401" y="498"/>
                  </a:lnTo>
                  <a:lnTo>
                    <a:pt x="402" y="499"/>
                  </a:lnTo>
                  <a:lnTo>
                    <a:pt x="404" y="500"/>
                  </a:lnTo>
                  <a:lnTo>
                    <a:pt x="404" y="503"/>
                  </a:lnTo>
                  <a:lnTo>
                    <a:pt x="403" y="505"/>
                  </a:lnTo>
                  <a:lnTo>
                    <a:pt x="402" y="506"/>
                  </a:lnTo>
                  <a:lnTo>
                    <a:pt x="401" y="507"/>
                  </a:lnTo>
                  <a:lnTo>
                    <a:pt x="399" y="509"/>
                  </a:lnTo>
                  <a:lnTo>
                    <a:pt x="397" y="510"/>
                  </a:lnTo>
                  <a:lnTo>
                    <a:pt x="397" y="512"/>
                  </a:lnTo>
                  <a:lnTo>
                    <a:pt x="396" y="515"/>
                  </a:lnTo>
                  <a:lnTo>
                    <a:pt x="396" y="516"/>
                  </a:lnTo>
                  <a:lnTo>
                    <a:pt x="397" y="518"/>
                  </a:lnTo>
                  <a:lnTo>
                    <a:pt x="398" y="520"/>
                  </a:lnTo>
                  <a:lnTo>
                    <a:pt x="400" y="522"/>
                  </a:lnTo>
                  <a:lnTo>
                    <a:pt x="403" y="522"/>
                  </a:lnTo>
                  <a:lnTo>
                    <a:pt x="406" y="522"/>
                  </a:lnTo>
                  <a:lnTo>
                    <a:pt x="408" y="522"/>
                  </a:lnTo>
                  <a:lnTo>
                    <a:pt x="410" y="524"/>
                  </a:lnTo>
                  <a:lnTo>
                    <a:pt x="413" y="526"/>
                  </a:lnTo>
                  <a:lnTo>
                    <a:pt x="416" y="527"/>
                  </a:lnTo>
                  <a:lnTo>
                    <a:pt x="420" y="529"/>
                  </a:lnTo>
                  <a:lnTo>
                    <a:pt x="425" y="530"/>
                  </a:lnTo>
                  <a:lnTo>
                    <a:pt x="427" y="531"/>
                  </a:lnTo>
                  <a:lnTo>
                    <a:pt x="430" y="529"/>
                  </a:lnTo>
                  <a:lnTo>
                    <a:pt x="435" y="527"/>
                  </a:lnTo>
                  <a:lnTo>
                    <a:pt x="439" y="525"/>
                  </a:lnTo>
                  <a:lnTo>
                    <a:pt x="444" y="522"/>
                  </a:lnTo>
                  <a:lnTo>
                    <a:pt x="448" y="520"/>
                  </a:lnTo>
                  <a:lnTo>
                    <a:pt x="453" y="519"/>
                  </a:lnTo>
                  <a:lnTo>
                    <a:pt x="456" y="517"/>
                  </a:lnTo>
                  <a:lnTo>
                    <a:pt x="460" y="516"/>
                  </a:lnTo>
                  <a:lnTo>
                    <a:pt x="462" y="518"/>
                  </a:lnTo>
                  <a:lnTo>
                    <a:pt x="463" y="520"/>
                  </a:lnTo>
                  <a:lnTo>
                    <a:pt x="465" y="520"/>
                  </a:lnTo>
                  <a:lnTo>
                    <a:pt x="468" y="520"/>
                  </a:lnTo>
                  <a:lnTo>
                    <a:pt x="469" y="519"/>
                  </a:lnTo>
                  <a:lnTo>
                    <a:pt x="471" y="517"/>
                  </a:lnTo>
                  <a:lnTo>
                    <a:pt x="471" y="515"/>
                  </a:lnTo>
                  <a:lnTo>
                    <a:pt x="474" y="512"/>
                  </a:lnTo>
                  <a:lnTo>
                    <a:pt x="476" y="510"/>
                  </a:lnTo>
                  <a:lnTo>
                    <a:pt x="479" y="508"/>
                  </a:lnTo>
                  <a:lnTo>
                    <a:pt x="481" y="506"/>
                  </a:lnTo>
                  <a:lnTo>
                    <a:pt x="481" y="504"/>
                  </a:lnTo>
                  <a:lnTo>
                    <a:pt x="482" y="501"/>
                  </a:lnTo>
                  <a:lnTo>
                    <a:pt x="482" y="500"/>
                  </a:lnTo>
                  <a:lnTo>
                    <a:pt x="480" y="497"/>
                  </a:lnTo>
                  <a:lnTo>
                    <a:pt x="478" y="495"/>
                  </a:lnTo>
                  <a:lnTo>
                    <a:pt x="480" y="494"/>
                  </a:lnTo>
                  <a:lnTo>
                    <a:pt x="480" y="492"/>
                  </a:lnTo>
                  <a:lnTo>
                    <a:pt x="481" y="490"/>
                  </a:lnTo>
                  <a:lnTo>
                    <a:pt x="481" y="489"/>
                  </a:lnTo>
                  <a:lnTo>
                    <a:pt x="479" y="487"/>
                  </a:lnTo>
                  <a:lnTo>
                    <a:pt x="481" y="486"/>
                  </a:lnTo>
                  <a:lnTo>
                    <a:pt x="482" y="485"/>
                  </a:lnTo>
                  <a:lnTo>
                    <a:pt x="484" y="484"/>
                  </a:lnTo>
                  <a:lnTo>
                    <a:pt x="485" y="484"/>
                  </a:lnTo>
                  <a:lnTo>
                    <a:pt x="486" y="481"/>
                  </a:lnTo>
                  <a:lnTo>
                    <a:pt x="486" y="479"/>
                  </a:lnTo>
                  <a:lnTo>
                    <a:pt x="486" y="477"/>
                  </a:lnTo>
                  <a:cubicBezTo>
                    <a:pt x="486" y="477"/>
                    <a:pt x="485" y="476"/>
                    <a:pt x="486" y="475"/>
                  </a:cubicBezTo>
                  <a:cubicBezTo>
                    <a:pt x="486" y="474"/>
                    <a:pt x="486" y="473"/>
                    <a:pt x="486" y="473"/>
                  </a:cubicBezTo>
                  <a:cubicBezTo>
                    <a:pt x="486" y="473"/>
                    <a:pt x="487" y="472"/>
                    <a:pt x="488" y="472"/>
                  </a:cubicBezTo>
                  <a:cubicBezTo>
                    <a:pt x="489" y="472"/>
                    <a:pt x="491" y="473"/>
                    <a:pt x="491" y="473"/>
                  </a:cubicBezTo>
                  <a:lnTo>
                    <a:pt x="495" y="473"/>
                  </a:lnTo>
                  <a:lnTo>
                    <a:pt x="497" y="473"/>
                  </a:lnTo>
                  <a:lnTo>
                    <a:pt x="499" y="470"/>
                  </a:lnTo>
                  <a:lnTo>
                    <a:pt x="503" y="470"/>
                  </a:lnTo>
                  <a:cubicBezTo>
                    <a:pt x="503" y="470"/>
                    <a:pt x="504" y="470"/>
                    <a:pt x="505" y="470"/>
                  </a:cubicBezTo>
                  <a:cubicBezTo>
                    <a:pt x="506" y="470"/>
                    <a:pt x="509" y="470"/>
                    <a:pt x="509" y="470"/>
                  </a:cubicBezTo>
                  <a:lnTo>
                    <a:pt x="511" y="470"/>
                  </a:lnTo>
                  <a:lnTo>
                    <a:pt x="512" y="469"/>
                  </a:lnTo>
                  <a:lnTo>
                    <a:pt x="512" y="467"/>
                  </a:lnTo>
                  <a:lnTo>
                    <a:pt x="513" y="464"/>
                  </a:lnTo>
                  <a:lnTo>
                    <a:pt x="513" y="462"/>
                  </a:lnTo>
                  <a:lnTo>
                    <a:pt x="514" y="460"/>
                  </a:lnTo>
                  <a:lnTo>
                    <a:pt x="515" y="457"/>
                  </a:lnTo>
                  <a:lnTo>
                    <a:pt x="516" y="457"/>
                  </a:lnTo>
                  <a:lnTo>
                    <a:pt x="517" y="457"/>
                  </a:lnTo>
                  <a:lnTo>
                    <a:pt x="519" y="456"/>
                  </a:lnTo>
                  <a:lnTo>
                    <a:pt x="521" y="456"/>
                  </a:lnTo>
                  <a:cubicBezTo>
                    <a:pt x="522" y="455"/>
                    <a:pt x="524" y="455"/>
                    <a:pt x="524" y="455"/>
                  </a:cubicBezTo>
                  <a:lnTo>
                    <a:pt x="526" y="456"/>
                  </a:lnTo>
                  <a:lnTo>
                    <a:pt x="529" y="458"/>
                  </a:lnTo>
                  <a:lnTo>
                    <a:pt x="530" y="460"/>
                  </a:lnTo>
                  <a:lnTo>
                    <a:pt x="532" y="460"/>
                  </a:lnTo>
                  <a:lnTo>
                    <a:pt x="534" y="460"/>
                  </a:lnTo>
                  <a:lnTo>
                    <a:pt x="536" y="459"/>
                  </a:lnTo>
                  <a:cubicBezTo>
                    <a:pt x="536" y="459"/>
                    <a:pt x="536" y="459"/>
                    <a:pt x="536" y="458"/>
                  </a:cubicBezTo>
                  <a:cubicBezTo>
                    <a:pt x="536" y="457"/>
                    <a:pt x="537" y="457"/>
                    <a:pt x="536" y="456"/>
                  </a:cubicBezTo>
                  <a:cubicBezTo>
                    <a:pt x="535" y="454"/>
                    <a:pt x="535" y="453"/>
                    <a:pt x="534" y="453"/>
                  </a:cubicBezTo>
                  <a:cubicBezTo>
                    <a:pt x="533" y="453"/>
                    <a:pt x="532" y="453"/>
                    <a:pt x="532" y="453"/>
                  </a:cubicBezTo>
                  <a:lnTo>
                    <a:pt x="532" y="451"/>
                  </a:lnTo>
                  <a:lnTo>
                    <a:pt x="533" y="449"/>
                  </a:lnTo>
                  <a:cubicBezTo>
                    <a:pt x="533" y="449"/>
                    <a:pt x="534" y="449"/>
                    <a:pt x="534" y="448"/>
                  </a:cubicBezTo>
                  <a:cubicBezTo>
                    <a:pt x="534" y="447"/>
                    <a:pt x="534" y="447"/>
                    <a:pt x="534" y="447"/>
                  </a:cubicBezTo>
                  <a:lnTo>
                    <a:pt x="534" y="446"/>
                  </a:lnTo>
                  <a:lnTo>
                    <a:pt x="534" y="444"/>
                  </a:lnTo>
                  <a:cubicBezTo>
                    <a:pt x="534" y="444"/>
                    <a:pt x="533" y="443"/>
                    <a:pt x="535" y="443"/>
                  </a:cubicBezTo>
                  <a:cubicBezTo>
                    <a:pt x="536" y="442"/>
                    <a:pt x="538" y="442"/>
                    <a:pt x="538" y="442"/>
                  </a:cubicBezTo>
                  <a:lnTo>
                    <a:pt x="540" y="440"/>
                  </a:lnTo>
                  <a:lnTo>
                    <a:pt x="544" y="439"/>
                  </a:lnTo>
                  <a:lnTo>
                    <a:pt x="545" y="437"/>
                  </a:lnTo>
                  <a:cubicBezTo>
                    <a:pt x="545" y="437"/>
                    <a:pt x="547" y="436"/>
                    <a:pt x="548" y="436"/>
                  </a:cubicBezTo>
                  <a:cubicBezTo>
                    <a:pt x="549" y="436"/>
                    <a:pt x="551" y="435"/>
                    <a:pt x="551" y="435"/>
                  </a:cubicBezTo>
                  <a:lnTo>
                    <a:pt x="551" y="434"/>
                  </a:lnTo>
                  <a:lnTo>
                    <a:pt x="549" y="431"/>
                  </a:lnTo>
                  <a:lnTo>
                    <a:pt x="547" y="428"/>
                  </a:lnTo>
                  <a:lnTo>
                    <a:pt x="541" y="426"/>
                  </a:lnTo>
                  <a:lnTo>
                    <a:pt x="536" y="422"/>
                  </a:lnTo>
                  <a:lnTo>
                    <a:pt x="533" y="421"/>
                  </a:lnTo>
                  <a:lnTo>
                    <a:pt x="530" y="420"/>
                  </a:lnTo>
                  <a:lnTo>
                    <a:pt x="529" y="419"/>
                  </a:lnTo>
                  <a:lnTo>
                    <a:pt x="527" y="417"/>
                  </a:lnTo>
                  <a:lnTo>
                    <a:pt x="525" y="416"/>
                  </a:lnTo>
                  <a:lnTo>
                    <a:pt x="520" y="417"/>
                  </a:lnTo>
                  <a:lnTo>
                    <a:pt x="519" y="417"/>
                  </a:lnTo>
                  <a:lnTo>
                    <a:pt x="517" y="415"/>
                  </a:lnTo>
                  <a:lnTo>
                    <a:pt x="513" y="412"/>
                  </a:lnTo>
                  <a:lnTo>
                    <a:pt x="508" y="410"/>
                  </a:lnTo>
                  <a:lnTo>
                    <a:pt x="504" y="410"/>
                  </a:lnTo>
                  <a:lnTo>
                    <a:pt x="503" y="406"/>
                  </a:lnTo>
                  <a:lnTo>
                    <a:pt x="502" y="400"/>
                  </a:lnTo>
                  <a:lnTo>
                    <a:pt x="501" y="394"/>
                  </a:lnTo>
                  <a:lnTo>
                    <a:pt x="501" y="390"/>
                  </a:lnTo>
                  <a:lnTo>
                    <a:pt x="497" y="387"/>
                  </a:lnTo>
                  <a:lnTo>
                    <a:pt x="498" y="384"/>
                  </a:lnTo>
                  <a:lnTo>
                    <a:pt x="499" y="382"/>
                  </a:lnTo>
                  <a:lnTo>
                    <a:pt x="501" y="379"/>
                  </a:lnTo>
                  <a:lnTo>
                    <a:pt x="504" y="377"/>
                  </a:lnTo>
                  <a:lnTo>
                    <a:pt x="508" y="379"/>
                  </a:lnTo>
                  <a:lnTo>
                    <a:pt x="510" y="381"/>
                  </a:lnTo>
                  <a:cubicBezTo>
                    <a:pt x="510" y="381"/>
                    <a:pt x="510" y="381"/>
                    <a:pt x="512" y="381"/>
                  </a:cubicBezTo>
                  <a:cubicBezTo>
                    <a:pt x="514" y="381"/>
                    <a:pt x="515" y="381"/>
                    <a:pt x="516" y="381"/>
                  </a:cubicBezTo>
                  <a:cubicBezTo>
                    <a:pt x="517" y="381"/>
                    <a:pt x="522" y="380"/>
                    <a:pt x="522" y="380"/>
                  </a:cubicBezTo>
                  <a:lnTo>
                    <a:pt x="527" y="379"/>
                  </a:lnTo>
                  <a:lnTo>
                    <a:pt x="531" y="378"/>
                  </a:lnTo>
                  <a:lnTo>
                    <a:pt x="538" y="379"/>
                  </a:lnTo>
                  <a:lnTo>
                    <a:pt x="543" y="379"/>
                  </a:lnTo>
                  <a:lnTo>
                    <a:pt x="546" y="377"/>
                  </a:lnTo>
                  <a:lnTo>
                    <a:pt x="548" y="374"/>
                  </a:lnTo>
                  <a:lnTo>
                    <a:pt x="552" y="371"/>
                  </a:lnTo>
                  <a:lnTo>
                    <a:pt x="554" y="368"/>
                  </a:lnTo>
                  <a:lnTo>
                    <a:pt x="559" y="368"/>
                  </a:lnTo>
                  <a:lnTo>
                    <a:pt x="560" y="366"/>
                  </a:lnTo>
                  <a:lnTo>
                    <a:pt x="560" y="363"/>
                  </a:lnTo>
                  <a:lnTo>
                    <a:pt x="559" y="361"/>
                  </a:lnTo>
                  <a:lnTo>
                    <a:pt x="560" y="359"/>
                  </a:lnTo>
                  <a:lnTo>
                    <a:pt x="561" y="355"/>
                  </a:lnTo>
                  <a:lnTo>
                    <a:pt x="562" y="352"/>
                  </a:lnTo>
                  <a:lnTo>
                    <a:pt x="564" y="350"/>
                  </a:lnTo>
                  <a:lnTo>
                    <a:pt x="564" y="347"/>
                  </a:lnTo>
                  <a:lnTo>
                    <a:pt x="564" y="343"/>
                  </a:lnTo>
                  <a:lnTo>
                    <a:pt x="565" y="340"/>
                  </a:lnTo>
                  <a:lnTo>
                    <a:pt x="567" y="339"/>
                  </a:lnTo>
                  <a:lnTo>
                    <a:pt x="568" y="336"/>
                  </a:lnTo>
                  <a:cubicBezTo>
                    <a:pt x="568" y="336"/>
                    <a:pt x="570" y="335"/>
                    <a:pt x="571" y="334"/>
                  </a:cubicBezTo>
                  <a:cubicBezTo>
                    <a:pt x="573" y="333"/>
                    <a:pt x="576" y="333"/>
                    <a:pt x="576" y="333"/>
                  </a:cubicBezTo>
                  <a:lnTo>
                    <a:pt x="577" y="332"/>
                  </a:lnTo>
                  <a:lnTo>
                    <a:pt x="580" y="330"/>
                  </a:lnTo>
                  <a:lnTo>
                    <a:pt x="582" y="328"/>
                  </a:lnTo>
                  <a:lnTo>
                    <a:pt x="582" y="331"/>
                  </a:lnTo>
                  <a:lnTo>
                    <a:pt x="583" y="332"/>
                  </a:lnTo>
                  <a:lnTo>
                    <a:pt x="585" y="331"/>
                  </a:lnTo>
                  <a:cubicBezTo>
                    <a:pt x="585" y="331"/>
                    <a:pt x="585" y="330"/>
                    <a:pt x="587" y="330"/>
                  </a:cubicBezTo>
                  <a:cubicBezTo>
                    <a:pt x="588" y="329"/>
                    <a:pt x="589" y="328"/>
                    <a:pt x="589" y="328"/>
                  </a:cubicBezTo>
                  <a:cubicBezTo>
                    <a:pt x="589" y="328"/>
                    <a:pt x="589" y="327"/>
                    <a:pt x="591" y="326"/>
                  </a:cubicBezTo>
                  <a:cubicBezTo>
                    <a:pt x="592" y="326"/>
                    <a:pt x="593" y="326"/>
                    <a:pt x="593" y="326"/>
                  </a:cubicBezTo>
                  <a:lnTo>
                    <a:pt x="593" y="324"/>
                  </a:lnTo>
                  <a:cubicBezTo>
                    <a:pt x="593" y="324"/>
                    <a:pt x="591" y="324"/>
                    <a:pt x="592" y="323"/>
                  </a:cubicBezTo>
                  <a:cubicBezTo>
                    <a:pt x="594" y="322"/>
                    <a:pt x="594" y="323"/>
                    <a:pt x="595" y="322"/>
                  </a:cubicBezTo>
                  <a:cubicBezTo>
                    <a:pt x="595" y="320"/>
                    <a:pt x="596" y="315"/>
                    <a:pt x="596" y="315"/>
                  </a:cubicBezTo>
                  <a:lnTo>
                    <a:pt x="595" y="311"/>
                  </a:lnTo>
                  <a:lnTo>
                    <a:pt x="594" y="305"/>
                  </a:lnTo>
                  <a:lnTo>
                    <a:pt x="593" y="300"/>
                  </a:lnTo>
                  <a:lnTo>
                    <a:pt x="591" y="296"/>
                  </a:lnTo>
                  <a:lnTo>
                    <a:pt x="591" y="292"/>
                  </a:lnTo>
                  <a:lnTo>
                    <a:pt x="589" y="289"/>
                  </a:lnTo>
                  <a:lnTo>
                    <a:pt x="588" y="287"/>
                  </a:lnTo>
                  <a:lnTo>
                    <a:pt x="590" y="284"/>
                  </a:lnTo>
                  <a:lnTo>
                    <a:pt x="594" y="282"/>
                  </a:lnTo>
                  <a:lnTo>
                    <a:pt x="597" y="280"/>
                  </a:lnTo>
                  <a:lnTo>
                    <a:pt x="599" y="278"/>
                  </a:lnTo>
                  <a:lnTo>
                    <a:pt x="602" y="276"/>
                  </a:lnTo>
                  <a:lnTo>
                    <a:pt x="602" y="274"/>
                  </a:lnTo>
                  <a:lnTo>
                    <a:pt x="603" y="271"/>
                  </a:lnTo>
                  <a:lnTo>
                    <a:pt x="603" y="269"/>
                  </a:lnTo>
                  <a:lnTo>
                    <a:pt x="604" y="268"/>
                  </a:lnTo>
                  <a:lnTo>
                    <a:pt x="600" y="268"/>
                  </a:lnTo>
                  <a:lnTo>
                    <a:pt x="598" y="268"/>
                  </a:lnTo>
                  <a:lnTo>
                    <a:pt x="597" y="267"/>
                  </a:lnTo>
                  <a:cubicBezTo>
                    <a:pt x="597" y="267"/>
                    <a:pt x="596" y="267"/>
                    <a:pt x="596" y="266"/>
                  </a:cubicBezTo>
                  <a:cubicBezTo>
                    <a:pt x="596" y="265"/>
                    <a:pt x="596" y="263"/>
                    <a:pt x="596" y="263"/>
                  </a:cubicBezTo>
                  <a:lnTo>
                    <a:pt x="596" y="261"/>
                  </a:lnTo>
                  <a:cubicBezTo>
                    <a:pt x="596" y="261"/>
                    <a:pt x="596" y="261"/>
                    <a:pt x="595" y="260"/>
                  </a:cubicBezTo>
                  <a:cubicBezTo>
                    <a:pt x="593" y="258"/>
                    <a:pt x="593" y="258"/>
                    <a:pt x="592" y="258"/>
                  </a:cubicBezTo>
                  <a:cubicBezTo>
                    <a:pt x="591" y="257"/>
                    <a:pt x="590" y="257"/>
                    <a:pt x="589" y="256"/>
                  </a:cubicBezTo>
                  <a:cubicBezTo>
                    <a:pt x="589" y="255"/>
                    <a:pt x="588" y="255"/>
                    <a:pt x="587" y="254"/>
                  </a:cubicBezTo>
                  <a:cubicBezTo>
                    <a:pt x="587" y="253"/>
                    <a:pt x="587" y="254"/>
                    <a:pt x="587" y="252"/>
                  </a:cubicBezTo>
                  <a:cubicBezTo>
                    <a:pt x="587" y="250"/>
                    <a:pt x="587" y="249"/>
                    <a:pt x="587" y="249"/>
                  </a:cubicBezTo>
                  <a:cubicBezTo>
                    <a:pt x="587" y="249"/>
                    <a:pt x="588" y="248"/>
                    <a:pt x="590" y="247"/>
                  </a:cubicBezTo>
                  <a:cubicBezTo>
                    <a:pt x="591" y="245"/>
                    <a:pt x="591" y="245"/>
                    <a:pt x="592" y="244"/>
                  </a:cubicBezTo>
                  <a:cubicBezTo>
                    <a:pt x="593" y="244"/>
                    <a:pt x="592" y="244"/>
                    <a:pt x="594" y="244"/>
                  </a:cubicBezTo>
                  <a:cubicBezTo>
                    <a:pt x="596" y="244"/>
                    <a:pt x="596" y="244"/>
                    <a:pt x="598" y="244"/>
                  </a:cubicBezTo>
                  <a:cubicBezTo>
                    <a:pt x="599" y="244"/>
                    <a:pt x="600" y="244"/>
                    <a:pt x="602" y="243"/>
                  </a:cubicBezTo>
                  <a:cubicBezTo>
                    <a:pt x="604" y="242"/>
                    <a:pt x="605" y="242"/>
                    <a:pt x="606" y="242"/>
                  </a:cubicBezTo>
                  <a:cubicBezTo>
                    <a:pt x="608" y="242"/>
                    <a:pt x="607" y="242"/>
                    <a:pt x="608" y="241"/>
                  </a:cubicBezTo>
                  <a:cubicBezTo>
                    <a:pt x="610" y="241"/>
                    <a:pt x="608" y="242"/>
                    <a:pt x="610" y="240"/>
                  </a:cubicBezTo>
                  <a:cubicBezTo>
                    <a:pt x="611" y="238"/>
                    <a:pt x="611" y="239"/>
                    <a:pt x="612" y="237"/>
                  </a:cubicBezTo>
                  <a:cubicBezTo>
                    <a:pt x="612" y="236"/>
                    <a:pt x="612" y="235"/>
                    <a:pt x="612" y="234"/>
                  </a:cubicBezTo>
                  <a:cubicBezTo>
                    <a:pt x="612" y="232"/>
                    <a:pt x="612" y="231"/>
                    <a:pt x="612" y="231"/>
                  </a:cubicBezTo>
                  <a:lnTo>
                    <a:pt x="611" y="227"/>
                  </a:lnTo>
                  <a:lnTo>
                    <a:pt x="610" y="225"/>
                  </a:lnTo>
                  <a:cubicBezTo>
                    <a:pt x="610" y="225"/>
                    <a:pt x="610" y="224"/>
                    <a:pt x="609" y="223"/>
                  </a:cubicBezTo>
                  <a:cubicBezTo>
                    <a:pt x="607" y="223"/>
                    <a:pt x="604" y="222"/>
                    <a:pt x="604" y="222"/>
                  </a:cubicBezTo>
                  <a:lnTo>
                    <a:pt x="600" y="220"/>
                  </a:lnTo>
                  <a:cubicBezTo>
                    <a:pt x="600" y="220"/>
                    <a:pt x="599" y="219"/>
                    <a:pt x="598" y="218"/>
                  </a:cubicBezTo>
                  <a:cubicBezTo>
                    <a:pt x="597" y="217"/>
                    <a:pt x="595" y="216"/>
                    <a:pt x="595" y="216"/>
                  </a:cubicBezTo>
                  <a:cubicBezTo>
                    <a:pt x="595" y="216"/>
                    <a:pt x="594" y="216"/>
                    <a:pt x="593" y="214"/>
                  </a:cubicBezTo>
                  <a:cubicBezTo>
                    <a:pt x="593" y="213"/>
                    <a:pt x="589" y="209"/>
                    <a:pt x="589" y="209"/>
                  </a:cubicBezTo>
                  <a:cubicBezTo>
                    <a:pt x="589" y="209"/>
                    <a:pt x="589" y="208"/>
                    <a:pt x="589" y="206"/>
                  </a:cubicBezTo>
                  <a:cubicBezTo>
                    <a:pt x="590" y="205"/>
                    <a:pt x="590" y="201"/>
                    <a:pt x="590" y="201"/>
                  </a:cubicBezTo>
                  <a:lnTo>
                    <a:pt x="589" y="198"/>
                  </a:lnTo>
                  <a:lnTo>
                    <a:pt x="585" y="196"/>
                  </a:lnTo>
                  <a:lnTo>
                    <a:pt x="584" y="203"/>
                  </a:lnTo>
                  <a:lnTo>
                    <a:pt x="583" y="206"/>
                  </a:lnTo>
                  <a:lnTo>
                    <a:pt x="581" y="208"/>
                  </a:lnTo>
                  <a:lnTo>
                    <a:pt x="579" y="208"/>
                  </a:lnTo>
                  <a:lnTo>
                    <a:pt x="577" y="206"/>
                  </a:lnTo>
                  <a:cubicBezTo>
                    <a:pt x="577" y="206"/>
                    <a:pt x="577" y="205"/>
                    <a:pt x="576" y="203"/>
                  </a:cubicBezTo>
                  <a:cubicBezTo>
                    <a:pt x="576" y="201"/>
                    <a:pt x="575" y="201"/>
                    <a:pt x="575" y="200"/>
                  </a:cubicBezTo>
                  <a:cubicBezTo>
                    <a:pt x="574" y="199"/>
                    <a:pt x="573" y="195"/>
                    <a:pt x="573" y="195"/>
                  </a:cubicBezTo>
                  <a:lnTo>
                    <a:pt x="573" y="193"/>
                  </a:lnTo>
                  <a:lnTo>
                    <a:pt x="574" y="190"/>
                  </a:lnTo>
                  <a:lnTo>
                    <a:pt x="576" y="187"/>
                  </a:lnTo>
                  <a:lnTo>
                    <a:pt x="574" y="185"/>
                  </a:lnTo>
                  <a:cubicBezTo>
                    <a:pt x="574" y="185"/>
                    <a:pt x="573" y="183"/>
                    <a:pt x="575" y="183"/>
                  </a:cubicBezTo>
                  <a:cubicBezTo>
                    <a:pt x="577" y="183"/>
                    <a:pt x="577" y="182"/>
                    <a:pt x="577" y="182"/>
                  </a:cubicBezTo>
                  <a:cubicBezTo>
                    <a:pt x="577" y="182"/>
                    <a:pt x="578" y="181"/>
                    <a:pt x="579" y="180"/>
                  </a:cubicBezTo>
                  <a:cubicBezTo>
                    <a:pt x="580" y="179"/>
                    <a:pt x="580" y="179"/>
                    <a:pt x="580" y="178"/>
                  </a:cubicBezTo>
                  <a:cubicBezTo>
                    <a:pt x="580" y="177"/>
                    <a:pt x="581" y="174"/>
                    <a:pt x="580" y="173"/>
                  </a:cubicBezTo>
                  <a:cubicBezTo>
                    <a:pt x="579" y="172"/>
                    <a:pt x="578" y="173"/>
                    <a:pt x="578" y="172"/>
                  </a:cubicBezTo>
                  <a:cubicBezTo>
                    <a:pt x="578" y="170"/>
                    <a:pt x="577" y="170"/>
                    <a:pt x="577" y="168"/>
                  </a:cubicBezTo>
                  <a:cubicBezTo>
                    <a:pt x="577" y="167"/>
                    <a:pt x="578" y="168"/>
                    <a:pt x="577" y="166"/>
                  </a:cubicBezTo>
                  <a:cubicBezTo>
                    <a:pt x="577" y="164"/>
                    <a:pt x="578" y="165"/>
                    <a:pt x="576" y="163"/>
                  </a:cubicBezTo>
                  <a:cubicBezTo>
                    <a:pt x="575" y="161"/>
                    <a:pt x="574" y="159"/>
                    <a:pt x="574" y="159"/>
                  </a:cubicBezTo>
                  <a:lnTo>
                    <a:pt x="573" y="157"/>
                  </a:lnTo>
                  <a:lnTo>
                    <a:pt x="572" y="155"/>
                  </a:lnTo>
                  <a:lnTo>
                    <a:pt x="572" y="152"/>
                  </a:lnTo>
                  <a:lnTo>
                    <a:pt x="569" y="145"/>
                  </a:lnTo>
                  <a:lnTo>
                    <a:pt x="568" y="142"/>
                  </a:lnTo>
                  <a:cubicBezTo>
                    <a:pt x="568" y="142"/>
                    <a:pt x="569" y="141"/>
                    <a:pt x="568" y="140"/>
                  </a:cubicBezTo>
                  <a:cubicBezTo>
                    <a:pt x="567" y="139"/>
                    <a:pt x="567" y="139"/>
                    <a:pt x="566" y="138"/>
                  </a:cubicBezTo>
                  <a:cubicBezTo>
                    <a:pt x="566" y="137"/>
                    <a:pt x="566" y="138"/>
                    <a:pt x="566" y="137"/>
                  </a:cubicBezTo>
                  <a:cubicBezTo>
                    <a:pt x="566" y="135"/>
                    <a:pt x="565" y="134"/>
                    <a:pt x="565" y="134"/>
                  </a:cubicBezTo>
                  <a:lnTo>
                    <a:pt x="565" y="131"/>
                  </a:lnTo>
                  <a:lnTo>
                    <a:pt x="565" y="130"/>
                  </a:lnTo>
                  <a:lnTo>
                    <a:pt x="564" y="127"/>
                  </a:lnTo>
                  <a:lnTo>
                    <a:pt x="563" y="125"/>
                  </a:lnTo>
                  <a:cubicBezTo>
                    <a:pt x="563" y="125"/>
                    <a:pt x="562" y="124"/>
                    <a:pt x="562" y="123"/>
                  </a:cubicBezTo>
                  <a:cubicBezTo>
                    <a:pt x="562" y="122"/>
                    <a:pt x="562" y="121"/>
                    <a:pt x="563" y="120"/>
                  </a:cubicBezTo>
                  <a:cubicBezTo>
                    <a:pt x="563" y="119"/>
                    <a:pt x="564" y="119"/>
                    <a:pt x="564" y="118"/>
                  </a:cubicBezTo>
                  <a:cubicBezTo>
                    <a:pt x="565" y="117"/>
                    <a:pt x="565" y="117"/>
                    <a:pt x="565" y="116"/>
                  </a:cubicBezTo>
                  <a:cubicBezTo>
                    <a:pt x="565" y="115"/>
                    <a:pt x="565" y="113"/>
                    <a:pt x="565" y="113"/>
                  </a:cubicBezTo>
                  <a:lnTo>
                    <a:pt x="565" y="110"/>
                  </a:lnTo>
                  <a:lnTo>
                    <a:pt x="569" y="108"/>
                  </a:lnTo>
                  <a:lnTo>
                    <a:pt x="571" y="106"/>
                  </a:lnTo>
                  <a:cubicBezTo>
                    <a:pt x="571" y="106"/>
                    <a:pt x="575" y="107"/>
                    <a:pt x="576" y="107"/>
                  </a:cubicBezTo>
                  <a:cubicBezTo>
                    <a:pt x="578" y="107"/>
                    <a:pt x="580" y="106"/>
                    <a:pt x="580" y="106"/>
                  </a:cubicBezTo>
                  <a:lnTo>
                    <a:pt x="583" y="105"/>
                  </a:lnTo>
                  <a:lnTo>
                    <a:pt x="587" y="102"/>
                  </a:lnTo>
                  <a:lnTo>
                    <a:pt x="590" y="100"/>
                  </a:lnTo>
                  <a:lnTo>
                    <a:pt x="593" y="97"/>
                  </a:lnTo>
                  <a:lnTo>
                    <a:pt x="591" y="91"/>
                  </a:lnTo>
                  <a:lnTo>
                    <a:pt x="589" y="83"/>
                  </a:lnTo>
                  <a:lnTo>
                    <a:pt x="580" y="80"/>
                  </a:lnTo>
                  <a:lnTo>
                    <a:pt x="586" y="71"/>
                  </a:lnTo>
                  <a:lnTo>
                    <a:pt x="583" y="67"/>
                  </a:lnTo>
                  <a:lnTo>
                    <a:pt x="582" y="64"/>
                  </a:lnTo>
                  <a:cubicBezTo>
                    <a:pt x="582" y="64"/>
                    <a:pt x="581" y="62"/>
                    <a:pt x="583" y="62"/>
                  </a:cubicBezTo>
                  <a:cubicBezTo>
                    <a:pt x="584" y="62"/>
                    <a:pt x="587" y="62"/>
                    <a:pt x="587" y="62"/>
                  </a:cubicBezTo>
                  <a:lnTo>
                    <a:pt x="590" y="61"/>
                  </a:lnTo>
                  <a:cubicBezTo>
                    <a:pt x="590" y="61"/>
                    <a:pt x="589" y="58"/>
                    <a:pt x="589" y="57"/>
                  </a:cubicBezTo>
                  <a:cubicBezTo>
                    <a:pt x="589" y="56"/>
                    <a:pt x="588" y="51"/>
                    <a:pt x="588" y="51"/>
                  </a:cubicBezTo>
                  <a:lnTo>
                    <a:pt x="587" y="47"/>
                  </a:lnTo>
                  <a:lnTo>
                    <a:pt x="587" y="44"/>
                  </a:lnTo>
                  <a:lnTo>
                    <a:pt x="589" y="41"/>
                  </a:lnTo>
                  <a:lnTo>
                    <a:pt x="590" y="38"/>
                  </a:lnTo>
                  <a:lnTo>
                    <a:pt x="588" y="36"/>
                  </a:lnTo>
                  <a:lnTo>
                    <a:pt x="587" y="33"/>
                  </a:lnTo>
                  <a:lnTo>
                    <a:pt x="588" y="29"/>
                  </a:lnTo>
                  <a:lnTo>
                    <a:pt x="585" y="26"/>
                  </a:lnTo>
                  <a:lnTo>
                    <a:pt x="581" y="23"/>
                  </a:lnTo>
                  <a:lnTo>
                    <a:pt x="577" y="24"/>
                  </a:lnTo>
                  <a:cubicBezTo>
                    <a:pt x="577" y="24"/>
                    <a:pt x="575" y="23"/>
                    <a:pt x="575" y="22"/>
                  </a:cubicBezTo>
                  <a:cubicBezTo>
                    <a:pt x="575" y="21"/>
                    <a:pt x="573" y="12"/>
                    <a:pt x="573" y="12"/>
                  </a:cubicBezTo>
                  <a:cubicBezTo>
                    <a:pt x="573" y="12"/>
                    <a:pt x="571" y="6"/>
                    <a:pt x="571" y="5"/>
                  </a:cubicBezTo>
                  <a:cubicBezTo>
                    <a:pt x="571" y="4"/>
                    <a:pt x="571" y="3"/>
                    <a:pt x="571" y="1"/>
                  </a:cubicBezTo>
                  <a:lnTo>
                    <a:pt x="570" y="1"/>
                  </a:lnTo>
                  <a:lnTo>
                    <a:pt x="563" y="1"/>
                  </a:lnTo>
                  <a:lnTo>
                    <a:pt x="558" y="0"/>
                  </a:lnTo>
                  <a:lnTo>
                    <a:pt x="554" y="2"/>
                  </a:lnTo>
                  <a:lnTo>
                    <a:pt x="549" y="3"/>
                  </a:lnTo>
                  <a:lnTo>
                    <a:pt x="538" y="5"/>
                  </a:lnTo>
                  <a:lnTo>
                    <a:pt x="534" y="8"/>
                  </a:lnTo>
                  <a:lnTo>
                    <a:pt x="529" y="9"/>
                  </a:lnTo>
                  <a:lnTo>
                    <a:pt x="526" y="10"/>
                  </a:lnTo>
                  <a:lnTo>
                    <a:pt x="524" y="12"/>
                  </a:lnTo>
                  <a:lnTo>
                    <a:pt x="521" y="14"/>
                  </a:lnTo>
                  <a:lnTo>
                    <a:pt x="515" y="19"/>
                  </a:lnTo>
                  <a:lnTo>
                    <a:pt x="511" y="23"/>
                  </a:lnTo>
                  <a:lnTo>
                    <a:pt x="506" y="30"/>
                  </a:lnTo>
                  <a:lnTo>
                    <a:pt x="502" y="37"/>
                  </a:lnTo>
                  <a:lnTo>
                    <a:pt x="499" y="41"/>
                  </a:lnTo>
                  <a:lnTo>
                    <a:pt x="494" y="45"/>
                  </a:lnTo>
                  <a:lnTo>
                    <a:pt x="492" y="48"/>
                  </a:lnTo>
                  <a:lnTo>
                    <a:pt x="488" y="53"/>
                  </a:lnTo>
                  <a:lnTo>
                    <a:pt x="484" y="59"/>
                  </a:lnTo>
                  <a:lnTo>
                    <a:pt x="480" y="65"/>
                  </a:lnTo>
                  <a:lnTo>
                    <a:pt x="472" y="73"/>
                  </a:lnTo>
                  <a:lnTo>
                    <a:pt x="467" y="77"/>
                  </a:lnTo>
                  <a:lnTo>
                    <a:pt x="462" y="81"/>
                  </a:lnTo>
                  <a:lnTo>
                    <a:pt x="457" y="87"/>
                  </a:lnTo>
                  <a:lnTo>
                    <a:pt x="452" y="91"/>
                  </a:lnTo>
                  <a:lnTo>
                    <a:pt x="446" y="94"/>
                  </a:lnTo>
                  <a:lnTo>
                    <a:pt x="440" y="97"/>
                  </a:lnTo>
                  <a:lnTo>
                    <a:pt x="431" y="100"/>
                  </a:lnTo>
                  <a:lnTo>
                    <a:pt x="426" y="102"/>
                  </a:lnTo>
                  <a:lnTo>
                    <a:pt x="413" y="105"/>
                  </a:lnTo>
                  <a:lnTo>
                    <a:pt x="403" y="106"/>
                  </a:lnTo>
                  <a:lnTo>
                    <a:pt x="394" y="107"/>
                  </a:lnTo>
                  <a:lnTo>
                    <a:pt x="390" y="107"/>
                  </a:lnTo>
                  <a:lnTo>
                    <a:pt x="381" y="109"/>
                  </a:lnTo>
                  <a:lnTo>
                    <a:pt x="377" y="110"/>
                  </a:lnTo>
                  <a:lnTo>
                    <a:pt x="369" y="114"/>
                  </a:lnTo>
                  <a:lnTo>
                    <a:pt x="363" y="116"/>
                  </a:lnTo>
                  <a:lnTo>
                    <a:pt x="357" y="118"/>
                  </a:lnTo>
                  <a:lnTo>
                    <a:pt x="349" y="120"/>
                  </a:lnTo>
                  <a:lnTo>
                    <a:pt x="340" y="122"/>
                  </a:lnTo>
                  <a:lnTo>
                    <a:pt x="331" y="123"/>
                  </a:lnTo>
                  <a:lnTo>
                    <a:pt x="324" y="124"/>
                  </a:lnTo>
                  <a:lnTo>
                    <a:pt x="320" y="127"/>
                  </a:lnTo>
                  <a:lnTo>
                    <a:pt x="313" y="129"/>
                  </a:lnTo>
                  <a:cubicBezTo>
                    <a:pt x="313" y="129"/>
                    <a:pt x="305" y="130"/>
                    <a:pt x="304" y="130"/>
                  </a:cubicBezTo>
                  <a:cubicBezTo>
                    <a:pt x="303" y="130"/>
                    <a:pt x="300" y="130"/>
                    <a:pt x="300" y="130"/>
                  </a:cubicBezTo>
                  <a:lnTo>
                    <a:pt x="290" y="132"/>
                  </a:lnTo>
                  <a:cubicBezTo>
                    <a:pt x="290" y="132"/>
                    <a:pt x="283" y="133"/>
                    <a:pt x="281" y="133"/>
                  </a:cubicBezTo>
                  <a:cubicBezTo>
                    <a:pt x="280" y="133"/>
                    <a:pt x="270" y="136"/>
                    <a:pt x="270" y="136"/>
                  </a:cubicBezTo>
                  <a:lnTo>
                    <a:pt x="259" y="140"/>
                  </a:lnTo>
                  <a:lnTo>
                    <a:pt x="242" y="144"/>
                  </a:lnTo>
                  <a:lnTo>
                    <a:pt x="233" y="147"/>
                  </a:lnTo>
                  <a:lnTo>
                    <a:pt x="225" y="149"/>
                  </a:lnTo>
                  <a:lnTo>
                    <a:pt x="215" y="152"/>
                  </a:lnTo>
                  <a:lnTo>
                    <a:pt x="207" y="156"/>
                  </a:lnTo>
                  <a:lnTo>
                    <a:pt x="190" y="162"/>
                  </a:lnTo>
                  <a:lnTo>
                    <a:pt x="181" y="164"/>
                  </a:lnTo>
                  <a:lnTo>
                    <a:pt x="168" y="168"/>
                  </a:lnTo>
                  <a:lnTo>
                    <a:pt x="153" y="173"/>
                  </a:lnTo>
                  <a:lnTo>
                    <a:pt x="147" y="175"/>
                  </a:lnTo>
                  <a:lnTo>
                    <a:pt x="144" y="176"/>
                  </a:lnTo>
                  <a:lnTo>
                    <a:pt x="138" y="179"/>
                  </a:lnTo>
                  <a:lnTo>
                    <a:pt x="130" y="181"/>
                  </a:lnTo>
                  <a:lnTo>
                    <a:pt x="121" y="183"/>
                  </a:lnTo>
                  <a:lnTo>
                    <a:pt x="114" y="186"/>
                  </a:lnTo>
                  <a:lnTo>
                    <a:pt x="107" y="188"/>
                  </a:lnTo>
                  <a:lnTo>
                    <a:pt x="102" y="190"/>
                  </a:lnTo>
                  <a:lnTo>
                    <a:pt x="99" y="194"/>
                  </a:lnTo>
                  <a:lnTo>
                    <a:pt x="94" y="199"/>
                  </a:lnTo>
                  <a:lnTo>
                    <a:pt x="89" y="201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79" y="205"/>
                  </a:lnTo>
                  <a:lnTo>
                    <a:pt x="72" y="207"/>
                  </a:lnTo>
                  <a:lnTo>
                    <a:pt x="64" y="204"/>
                  </a:lnTo>
                  <a:lnTo>
                    <a:pt x="53" y="201"/>
                  </a:lnTo>
                  <a:lnTo>
                    <a:pt x="46" y="199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9BD80C-8521-23E0-0351-54483694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2556"/>
              <a:ext cx="1014" cy="1434"/>
            </a:xfrm>
            <a:custGeom>
              <a:avLst/>
              <a:gdLst>
                <a:gd name="T0" fmla="*/ 58 w 169"/>
                <a:gd name="T1" fmla="*/ 229 h 239"/>
                <a:gd name="T2" fmla="*/ 48 w 169"/>
                <a:gd name="T3" fmla="*/ 217 h 239"/>
                <a:gd name="T4" fmla="*/ 37 w 169"/>
                <a:gd name="T5" fmla="*/ 205 h 239"/>
                <a:gd name="T6" fmla="*/ 25 w 169"/>
                <a:gd name="T7" fmla="*/ 194 h 239"/>
                <a:gd name="T8" fmla="*/ 19 w 169"/>
                <a:gd name="T9" fmla="*/ 187 h 239"/>
                <a:gd name="T10" fmla="*/ 12 w 169"/>
                <a:gd name="T11" fmla="*/ 183 h 239"/>
                <a:gd name="T12" fmla="*/ 0 w 169"/>
                <a:gd name="T13" fmla="*/ 176 h 239"/>
                <a:gd name="T14" fmla="*/ 7 w 169"/>
                <a:gd name="T15" fmla="*/ 165 h 239"/>
                <a:gd name="T16" fmla="*/ 6 w 169"/>
                <a:gd name="T17" fmla="*/ 146 h 239"/>
                <a:gd name="T18" fmla="*/ 14 w 169"/>
                <a:gd name="T19" fmla="*/ 129 h 239"/>
                <a:gd name="T20" fmla="*/ 28 w 169"/>
                <a:gd name="T21" fmla="*/ 124 h 239"/>
                <a:gd name="T22" fmla="*/ 42 w 169"/>
                <a:gd name="T23" fmla="*/ 114 h 239"/>
                <a:gd name="T24" fmla="*/ 52 w 169"/>
                <a:gd name="T25" fmla="*/ 104 h 239"/>
                <a:gd name="T26" fmla="*/ 58 w 169"/>
                <a:gd name="T27" fmla="*/ 90 h 239"/>
                <a:gd name="T28" fmla="*/ 60 w 169"/>
                <a:gd name="T29" fmla="*/ 76 h 239"/>
                <a:gd name="T30" fmla="*/ 60 w 169"/>
                <a:gd name="T31" fmla="*/ 58 h 239"/>
                <a:gd name="T32" fmla="*/ 69 w 169"/>
                <a:gd name="T33" fmla="*/ 47 h 239"/>
                <a:gd name="T34" fmla="*/ 76 w 169"/>
                <a:gd name="T35" fmla="*/ 33 h 239"/>
                <a:gd name="T36" fmla="*/ 88 w 169"/>
                <a:gd name="T37" fmla="*/ 13 h 239"/>
                <a:gd name="T38" fmla="*/ 98 w 169"/>
                <a:gd name="T39" fmla="*/ 1 h 239"/>
                <a:gd name="T40" fmla="*/ 100 w 169"/>
                <a:gd name="T41" fmla="*/ 4 h 239"/>
                <a:gd name="T42" fmla="*/ 105 w 169"/>
                <a:gd name="T43" fmla="*/ 8 h 239"/>
                <a:gd name="T44" fmla="*/ 117 w 169"/>
                <a:gd name="T45" fmla="*/ 0 h 239"/>
                <a:gd name="T46" fmla="*/ 127 w 169"/>
                <a:gd name="T47" fmla="*/ 2 h 239"/>
                <a:gd name="T48" fmla="*/ 133 w 169"/>
                <a:gd name="T49" fmla="*/ 6 h 239"/>
                <a:gd name="T50" fmla="*/ 139 w 169"/>
                <a:gd name="T51" fmla="*/ 9 h 239"/>
                <a:gd name="T52" fmla="*/ 145 w 169"/>
                <a:gd name="T53" fmla="*/ 14 h 239"/>
                <a:gd name="T54" fmla="*/ 153 w 169"/>
                <a:gd name="T55" fmla="*/ 19 h 239"/>
                <a:gd name="T56" fmla="*/ 163 w 169"/>
                <a:gd name="T57" fmla="*/ 22 h 239"/>
                <a:gd name="T58" fmla="*/ 168 w 169"/>
                <a:gd name="T59" fmla="*/ 30 h 239"/>
                <a:gd name="T60" fmla="*/ 164 w 169"/>
                <a:gd name="T61" fmla="*/ 45 h 239"/>
                <a:gd name="T62" fmla="*/ 151 w 169"/>
                <a:gd name="T63" fmla="*/ 45 h 239"/>
                <a:gd name="T64" fmla="*/ 139 w 169"/>
                <a:gd name="T65" fmla="*/ 36 h 239"/>
                <a:gd name="T66" fmla="*/ 133 w 169"/>
                <a:gd name="T67" fmla="*/ 45 h 239"/>
                <a:gd name="T68" fmla="*/ 136 w 169"/>
                <a:gd name="T69" fmla="*/ 57 h 239"/>
                <a:gd name="T70" fmla="*/ 129 w 169"/>
                <a:gd name="T71" fmla="*/ 61 h 239"/>
                <a:gd name="T72" fmla="*/ 128 w 169"/>
                <a:gd name="T73" fmla="*/ 74 h 239"/>
                <a:gd name="T74" fmla="*/ 135 w 169"/>
                <a:gd name="T75" fmla="*/ 80 h 239"/>
                <a:gd name="T76" fmla="*/ 137 w 169"/>
                <a:gd name="T77" fmla="*/ 97 h 239"/>
                <a:gd name="T78" fmla="*/ 142 w 169"/>
                <a:gd name="T79" fmla="*/ 107 h 239"/>
                <a:gd name="T80" fmla="*/ 134 w 169"/>
                <a:gd name="T81" fmla="*/ 120 h 239"/>
                <a:gd name="T82" fmla="*/ 131 w 169"/>
                <a:gd name="T83" fmla="*/ 128 h 239"/>
                <a:gd name="T84" fmla="*/ 137 w 169"/>
                <a:gd name="T85" fmla="*/ 144 h 239"/>
                <a:gd name="T86" fmla="*/ 140 w 169"/>
                <a:gd name="T87" fmla="*/ 151 h 239"/>
                <a:gd name="T88" fmla="*/ 133 w 169"/>
                <a:gd name="T89" fmla="*/ 149 h 239"/>
                <a:gd name="T90" fmla="*/ 125 w 169"/>
                <a:gd name="T91" fmla="*/ 161 h 239"/>
                <a:gd name="T92" fmla="*/ 121 w 169"/>
                <a:gd name="T93" fmla="*/ 166 h 239"/>
                <a:gd name="T94" fmla="*/ 116 w 169"/>
                <a:gd name="T95" fmla="*/ 174 h 239"/>
                <a:gd name="T96" fmla="*/ 121 w 169"/>
                <a:gd name="T97" fmla="*/ 179 h 239"/>
                <a:gd name="T98" fmla="*/ 115 w 169"/>
                <a:gd name="T99" fmla="*/ 184 h 239"/>
                <a:gd name="T100" fmla="*/ 108 w 169"/>
                <a:gd name="T101" fmla="*/ 192 h 239"/>
                <a:gd name="T102" fmla="*/ 109 w 169"/>
                <a:gd name="T103" fmla="*/ 203 h 239"/>
                <a:gd name="T104" fmla="*/ 102 w 169"/>
                <a:gd name="T105" fmla="*/ 208 h 239"/>
                <a:gd name="T106" fmla="*/ 94 w 169"/>
                <a:gd name="T107" fmla="*/ 212 h 239"/>
                <a:gd name="T108" fmla="*/ 83 w 169"/>
                <a:gd name="T109" fmla="*/ 220 h 239"/>
                <a:gd name="T110" fmla="*/ 73 w 169"/>
                <a:gd name="T111" fmla="*/ 231 h 239"/>
                <a:gd name="T112" fmla="*/ 64 w 169"/>
                <a:gd name="T113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239">
                  <a:moveTo>
                    <a:pt x="64" y="238"/>
                  </a:moveTo>
                  <a:lnTo>
                    <a:pt x="62" y="236"/>
                  </a:lnTo>
                  <a:lnTo>
                    <a:pt x="60" y="233"/>
                  </a:lnTo>
                  <a:lnTo>
                    <a:pt x="58" y="229"/>
                  </a:lnTo>
                  <a:lnTo>
                    <a:pt x="55" y="225"/>
                  </a:lnTo>
                  <a:lnTo>
                    <a:pt x="53" y="222"/>
                  </a:lnTo>
                  <a:lnTo>
                    <a:pt x="51" y="220"/>
                  </a:lnTo>
                  <a:lnTo>
                    <a:pt x="48" y="217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1" y="208"/>
                  </a:lnTo>
                  <a:lnTo>
                    <a:pt x="37" y="205"/>
                  </a:lnTo>
                  <a:lnTo>
                    <a:pt x="33" y="202"/>
                  </a:lnTo>
                  <a:lnTo>
                    <a:pt x="29" y="200"/>
                  </a:lnTo>
                  <a:lnTo>
                    <a:pt x="27" y="197"/>
                  </a:lnTo>
                  <a:lnTo>
                    <a:pt x="25" y="194"/>
                  </a:lnTo>
                  <a:lnTo>
                    <a:pt x="23" y="192"/>
                  </a:lnTo>
                  <a:lnTo>
                    <a:pt x="21" y="189"/>
                  </a:lnTo>
                  <a:lnTo>
                    <a:pt x="20" y="187"/>
                  </a:lnTo>
                  <a:lnTo>
                    <a:pt x="19" y="187"/>
                  </a:lnTo>
                  <a:lnTo>
                    <a:pt x="17" y="185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2" y="183"/>
                  </a:lnTo>
                  <a:lnTo>
                    <a:pt x="7" y="183"/>
                  </a:lnTo>
                  <a:lnTo>
                    <a:pt x="3" y="182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1" y="173"/>
                  </a:lnTo>
                  <a:lnTo>
                    <a:pt x="3" y="170"/>
                  </a:lnTo>
                  <a:lnTo>
                    <a:pt x="5" y="167"/>
                  </a:lnTo>
                  <a:lnTo>
                    <a:pt x="7" y="165"/>
                  </a:lnTo>
                  <a:lnTo>
                    <a:pt x="8" y="160"/>
                  </a:lnTo>
                  <a:lnTo>
                    <a:pt x="8" y="155"/>
                  </a:lnTo>
                  <a:lnTo>
                    <a:pt x="7" y="152"/>
                  </a:lnTo>
                  <a:lnTo>
                    <a:pt x="6" y="146"/>
                  </a:lnTo>
                  <a:lnTo>
                    <a:pt x="4" y="141"/>
                  </a:lnTo>
                  <a:lnTo>
                    <a:pt x="6" y="137"/>
                  </a:lnTo>
                  <a:lnTo>
                    <a:pt x="10" y="131"/>
                  </a:lnTo>
                  <a:lnTo>
                    <a:pt x="14" y="129"/>
                  </a:lnTo>
                  <a:lnTo>
                    <a:pt x="20" y="127"/>
                  </a:lnTo>
                  <a:lnTo>
                    <a:pt x="23" y="126"/>
                  </a:lnTo>
                  <a:lnTo>
                    <a:pt x="27" y="124"/>
                  </a:lnTo>
                  <a:lnTo>
                    <a:pt x="28" y="124"/>
                  </a:lnTo>
                  <a:lnTo>
                    <a:pt x="30" y="123"/>
                  </a:lnTo>
                  <a:lnTo>
                    <a:pt x="34" y="120"/>
                  </a:lnTo>
                  <a:lnTo>
                    <a:pt x="38" y="117"/>
                  </a:lnTo>
                  <a:lnTo>
                    <a:pt x="42" y="114"/>
                  </a:lnTo>
                  <a:lnTo>
                    <a:pt x="45" y="112"/>
                  </a:lnTo>
                  <a:lnTo>
                    <a:pt x="46" y="111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6" y="97"/>
                  </a:lnTo>
                  <a:lnTo>
                    <a:pt x="57" y="93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5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59" y="65"/>
                  </a:lnTo>
                  <a:lnTo>
                    <a:pt x="60" y="58"/>
                  </a:lnTo>
                  <a:lnTo>
                    <a:pt x="62" y="54"/>
                  </a:lnTo>
                  <a:lnTo>
                    <a:pt x="66" y="53"/>
                  </a:lnTo>
                  <a:lnTo>
                    <a:pt x="68" y="50"/>
                  </a:lnTo>
                  <a:lnTo>
                    <a:pt x="69" y="47"/>
                  </a:lnTo>
                  <a:lnTo>
                    <a:pt x="71" y="44"/>
                  </a:lnTo>
                  <a:lnTo>
                    <a:pt x="74" y="41"/>
                  </a:lnTo>
                  <a:lnTo>
                    <a:pt x="76" y="36"/>
                  </a:lnTo>
                  <a:lnTo>
                    <a:pt x="76" y="33"/>
                  </a:lnTo>
                  <a:lnTo>
                    <a:pt x="75" y="32"/>
                  </a:lnTo>
                  <a:lnTo>
                    <a:pt x="83" y="28"/>
                  </a:lnTo>
                  <a:lnTo>
                    <a:pt x="86" y="20"/>
                  </a:lnTo>
                  <a:lnTo>
                    <a:pt x="88" y="13"/>
                  </a:lnTo>
                  <a:lnTo>
                    <a:pt x="89" y="12"/>
                  </a:lnTo>
                  <a:lnTo>
                    <a:pt x="92" y="9"/>
                  </a:lnTo>
                  <a:lnTo>
                    <a:pt x="95" y="7"/>
                  </a:lnTo>
                  <a:lnTo>
                    <a:pt x="98" y="1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1" y="1"/>
                  </a:lnTo>
                  <a:lnTo>
                    <a:pt x="100" y="4"/>
                  </a:lnTo>
                  <a:lnTo>
                    <a:pt x="98" y="8"/>
                  </a:lnTo>
                  <a:lnTo>
                    <a:pt x="103" y="10"/>
                  </a:lnTo>
                  <a:lnTo>
                    <a:pt x="105" y="10"/>
                  </a:lnTo>
                  <a:lnTo>
                    <a:pt x="105" y="8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5" y="1"/>
                  </a:lnTo>
                  <a:lnTo>
                    <a:pt x="127" y="2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2" y="3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5"/>
                  </a:lnTo>
                  <a:lnTo>
                    <a:pt x="139" y="6"/>
                  </a:lnTo>
                  <a:lnTo>
                    <a:pt x="139" y="9"/>
                  </a:lnTo>
                  <a:lnTo>
                    <a:pt x="139" y="11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5" y="14"/>
                  </a:lnTo>
                  <a:lnTo>
                    <a:pt x="145" y="16"/>
                  </a:lnTo>
                  <a:lnTo>
                    <a:pt x="147" y="19"/>
                  </a:lnTo>
                  <a:lnTo>
                    <a:pt x="150" y="19"/>
                  </a:lnTo>
                  <a:lnTo>
                    <a:pt x="153" y="19"/>
                  </a:lnTo>
                  <a:lnTo>
                    <a:pt x="154" y="17"/>
                  </a:lnTo>
                  <a:lnTo>
                    <a:pt x="155" y="17"/>
                  </a:lnTo>
                  <a:lnTo>
                    <a:pt x="157" y="21"/>
                  </a:lnTo>
                  <a:lnTo>
                    <a:pt x="163" y="22"/>
                  </a:lnTo>
                  <a:lnTo>
                    <a:pt x="168" y="22"/>
                  </a:lnTo>
                  <a:lnTo>
                    <a:pt x="169" y="24"/>
                  </a:lnTo>
                  <a:lnTo>
                    <a:pt x="169" y="27"/>
                  </a:lnTo>
                  <a:lnTo>
                    <a:pt x="168" y="30"/>
                  </a:lnTo>
                  <a:lnTo>
                    <a:pt x="167" y="35"/>
                  </a:lnTo>
                  <a:lnTo>
                    <a:pt x="164" y="41"/>
                  </a:lnTo>
                  <a:lnTo>
                    <a:pt x="164" y="44"/>
                  </a:lnTo>
                  <a:lnTo>
                    <a:pt x="164" y="45"/>
                  </a:lnTo>
                  <a:lnTo>
                    <a:pt x="158" y="48"/>
                  </a:lnTo>
                  <a:lnTo>
                    <a:pt x="152" y="49"/>
                  </a:lnTo>
                  <a:lnTo>
                    <a:pt x="150" y="49"/>
                  </a:lnTo>
                  <a:lnTo>
                    <a:pt x="151" y="45"/>
                  </a:lnTo>
                  <a:lnTo>
                    <a:pt x="148" y="42"/>
                  </a:lnTo>
                  <a:lnTo>
                    <a:pt x="144" y="40"/>
                  </a:lnTo>
                  <a:lnTo>
                    <a:pt x="142" y="38"/>
                  </a:lnTo>
                  <a:lnTo>
                    <a:pt x="139" y="36"/>
                  </a:lnTo>
                  <a:lnTo>
                    <a:pt x="137" y="37"/>
                  </a:lnTo>
                  <a:lnTo>
                    <a:pt x="137" y="41"/>
                  </a:lnTo>
                  <a:lnTo>
                    <a:pt x="136" y="44"/>
                  </a:lnTo>
                  <a:lnTo>
                    <a:pt x="133" y="45"/>
                  </a:lnTo>
                  <a:lnTo>
                    <a:pt x="131" y="47"/>
                  </a:lnTo>
                  <a:lnTo>
                    <a:pt x="131" y="50"/>
                  </a:lnTo>
                  <a:lnTo>
                    <a:pt x="135" y="54"/>
                  </a:lnTo>
                  <a:lnTo>
                    <a:pt x="136" y="57"/>
                  </a:lnTo>
                  <a:lnTo>
                    <a:pt x="136" y="59"/>
                  </a:lnTo>
                  <a:lnTo>
                    <a:pt x="132" y="58"/>
                  </a:lnTo>
                  <a:lnTo>
                    <a:pt x="132" y="60"/>
                  </a:lnTo>
                  <a:lnTo>
                    <a:pt x="129" y="61"/>
                  </a:lnTo>
                  <a:lnTo>
                    <a:pt x="129" y="64"/>
                  </a:lnTo>
                  <a:lnTo>
                    <a:pt x="130" y="68"/>
                  </a:lnTo>
                  <a:lnTo>
                    <a:pt x="128" y="71"/>
                  </a:lnTo>
                  <a:lnTo>
                    <a:pt x="128" y="74"/>
                  </a:lnTo>
                  <a:lnTo>
                    <a:pt x="131" y="75"/>
                  </a:lnTo>
                  <a:lnTo>
                    <a:pt x="137" y="76"/>
                  </a:lnTo>
                  <a:lnTo>
                    <a:pt x="138" y="79"/>
                  </a:lnTo>
                  <a:lnTo>
                    <a:pt x="135" y="80"/>
                  </a:lnTo>
                  <a:lnTo>
                    <a:pt x="135" y="83"/>
                  </a:lnTo>
                  <a:lnTo>
                    <a:pt x="139" y="83"/>
                  </a:lnTo>
                  <a:lnTo>
                    <a:pt x="139" y="93"/>
                  </a:lnTo>
                  <a:lnTo>
                    <a:pt x="137" y="97"/>
                  </a:lnTo>
                  <a:lnTo>
                    <a:pt x="134" y="100"/>
                  </a:lnTo>
                  <a:lnTo>
                    <a:pt x="135" y="104"/>
                  </a:lnTo>
                  <a:lnTo>
                    <a:pt x="141" y="104"/>
                  </a:lnTo>
                  <a:lnTo>
                    <a:pt x="142" y="107"/>
                  </a:lnTo>
                  <a:lnTo>
                    <a:pt x="142" y="110"/>
                  </a:lnTo>
                  <a:lnTo>
                    <a:pt x="138" y="114"/>
                  </a:lnTo>
                  <a:lnTo>
                    <a:pt x="135" y="116"/>
                  </a:lnTo>
                  <a:lnTo>
                    <a:pt x="134" y="120"/>
                  </a:lnTo>
                  <a:lnTo>
                    <a:pt x="131" y="121"/>
                  </a:lnTo>
                  <a:lnTo>
                    <a:pt x="128" y="123"/>
                  </a:lnTo>
                  <a:lnTo>
                    <a:pt x="129" y="126"/>
                  </a:lnTo>
                  <a:lnTo>
                    <a:pt x="131" y="128"/>
                  </a:lnTo>
                  <a:lnTo>
                    <a:pt x="130" y="135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7" y="144"/>
                  </a:lnTo>
                  <a:lnTo>
                    <a:pt x="138" y="145"/>
                  </a:lnTo>
                  <a:lnTo>
                    <a:pt x="141" y="145"/>
                  </a:lnTo>
                  <a:lnTo>
                    <a:pt x="142" y="148"/>
                  </a:lnTo>
                  <a:lnTo>
                    <a:pt x="140" y="151"/>
                  </a:lnTo>
                  <a:lnTo>
                    <a:pt x="139" y="154"/>
                  </a:lnTo>
                  <a:lnTo>
                    <a:pt x="137" y="153"/>
                  </a:lnTo>
                  <a:lnTo>
                    <a:pt x="135" y="151"/>
                  </a:lnTo>
                  <a:lnTo>
                    <a:pt x="133" y="149"/>
                  </a:lnTo>
                  <a:lnTo>
                    <a:pt x="129" y="149"/>
                  </a:lnTo>
                  <a:lnTo>
                    <a:pt x="129" y="158"/>
                  </a:lnTo>
                  <a:lnTo>
                    <a:pt x="128" y="160"/>
                  </a:lnTo>
                  <a:lnTo>
                    <a:pt x="125" y="161"/>
                  </a:lnTo>
                  <a:lnTo>
                    <a:pt x="122" y="162"/>
                  </a:lnTo>
                  <a:lnTo>
                    <a:pt x="121" y="161"/>
                  </a:lnTo>
                  <a:lnTo>
                    <a:pt x="121" y="164"/>
                  </a:lnTo>
                  <a:lnTo>
                    <a:pt x="121" y="166"/>
                  </a:lnTo>
                  <a:lnTo>
                    <a:pt x="121" y="168"/>
                  </a:lnTo>
                  <a:lnTo>
                    <a:pt x="120" y="170"/>
                  </a:lnTo>
                  <a:lnTo>
                    <a:pt x="118" y="172"/>
                  </a:lnTo>
                  <a:lnTo>
                    <a:pt x="116" y="174"/>
                  </a:lnTo>
                  <a:lnTo>
                    <a:pt x="117" y="176"/>
                  </a:lnTo>
                  <a:lnTo>
                    <a:pt x="116" y="179"/>
                  </a:lnTo>
                  <a:lnTo>
                    <a:pt x="118" y="179"/>
                  </a:lnTo>
                  <a:lnTo>
                    <a:pt x="121" y="179"/>
                  </a:lnTo>
                  <a:lnTo>
                    <a:pt x="123" y="180"/>
                  </a:lnTo>
                  <a:lnTo>
                    <a:pt x="121" y="183"/>
                  </a:lnTo>
                  <a:lnTo>
                    <a:pt x="118" y="183"/>
                  </a:lnTo>
                  <a:lnTo>
                    <a:pt x="115" y="184"/>
                  </a:lnTo>
                  <a:lnTo>
                    <a:pt x="114" y="186"/>
                  </a:lnTo>
                  <a:lnTo>
                    <a:pt x="114" y="188"/>
                  </a:lnTo>
                  <a:lnTo>
                    <a:pt x="111" y="190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09" y="198"/>
                  </a:lnTo>
                  <a:lnTo>
                    <a:pt x="109" y="200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5" y="206"/>
                  </a:lnTo>
                  <a:lnTo>
                    <a:pt x="104" y="207"/>
                  </a:lnTo>
                  <a:lnTo>
                    <a:pt x="102" y="208"/>
                  </a:lnTo>
                  <a:lnTo>
                    <a:pt x="99" y="207"/>
                  </a:lnTo>
                  <a:lnTo>
                    <a:pt x="97" y="209"/>
                  </a:lnTo>
                  <a:lnTo>
                    <a:pt x="96" y="210"/>
                  </a:lnTo>
                  <a:lnTo>
                    <a:pt x="94" y="212"/>
                  </a:lnTo>
                  <a:lnTo>
                    <a:pt x="91" y="212"/>
                  </a:lnTo>
                  <a:lnTo>
                    <a:pt x="90" y="215"/>
                  </a:lnTo>
                  <a:lnTo>
                    <a:pt x="87" y="218"/>
                  </a:lnTo>
                  <a:lnTo>
                    <a:pt x="83" y="220"/>
                  </a:lnTo>
                  <a:lnTo>
                    <a:pt x="79" y="220"/>
                  </a:lnTo>
                  <a:lnTo>
                    <a:pt x="80" y="225"/>
                  </a:lnTo>
                  <a:lnTo>
                    <a:pt x="77" y="227"/>
                  </a:lnTo>
                  <a:lnTo>
                    <a:pt x="73" y="231"/>
                  </a:lnTo>
                  <a:lnTo>
                    <a:pt x="70" y="235"/>
                  </a:lnTo>
                  <a:lnTo>
                    <a:pt x="68" y="237"/>
                  </a:lnTo>
                  <a:lnTo>
                    <a:pt x="66" y="239"/>
                  </a:lnTo>
                  <a:lnTo>
                    <a:pt x="64" y="238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B534B33-B053-189B-E600-DC08B463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954"/>
              <a:ext cx="786" cy="918"/>
            </a:xfrm>
            <a:custGeom>
              <a:avLst/>
              <a:gdLst>
                <a:gd name="T0" fmla="*/ 109 w 131"/>
                <a:gd name="T1" fmla="*/ 3 h 153"/>
                <a:gd name="T2" fmla="*/ 101 w 131"/>
                <a:gd name="T3" fmla="*/ 13 h 153"/>
                <a:gd name="T4" fmla="*/ 104 w 131"/>
                <a:gd name="T5" fmla="*/ 18 h 153"/>
                <a:gd name="T6" fmla="*/ 101 w 131"/>
                <a:gd name="T7" fmla="*/ 26 h 153"/>
                <a:gd name="T8" fmla="*/ 101 w 131"/>
                <a:gd name="T9" fmla="*/ 31 h 153"/>
                <a:gd name="T10" fmla="*/ 108 w 131"/>
                <a:gd name="T11" fmla="*/ 27 h 153"/>
                <a:gd name="T12" fmla="*/ 117 w 131"/>
                <a:gd name="T13" fmla="*/ 29 h 153"/>
                <a:gd name="T14" fmla="*/ 119 w 131"/>
                <a:gd name="T15" fmla="*/ 39 h 153"/>
                <a:gd name="T16" fmla="*/ 115 w 131"/>
                <a:gd name="T17" fmla="*/ 43 h 153"/>
                <a:gd name="T18" fmla="*/ 113 w 131"/>
                <a:gd name="T19" fmla="*/ 50 h 153"/>
                <a:gd name="T20" fmla="*/ 112 w 131"/>
                <a:gd name="T21" fmla="*/ 61 h 153"/>
                <a:gd name="T22" fmla="*/ 117 w 131"/>
                <a:gd name="T23" fmla="*/ 72 h 153"/>
                <a:gd name="T24" fmla="*/ 120 w 131"/>
                <a:gd name="T25" fmla="*/ 77 h 153"/>
                <a:gd name="T26" fmla="*/ 118 w 131"/>
                <a:gd name="T27" fmla="*/ 81 h 153"/>
                <a:gd name="T28" fmla="*/ 113 w 131"/>
                <a:gd name="T29" fmla="*/ 82 h 153"/>
                <a:gd name="T30" fmla="*/ 117 w 131"/>
                <a:gd name="T31" fmla="*/ 89 h 153"/>
                <a:gd name="T32" fmla="*/ 123 w 131"/>
                <a:gd name="T33" fmla="*/ 93 h 153"/>
                <a:gd name="T34" fmla="*/ 122 w 131"/>
                <a:gd name="T35" fmla="*/ 97 h 153"/>
                <a:gd name="T36" fmla="*/ 117 w 131"/>
                <a:gd name="T37" fmla="*/ 101 h 153"/>
                <a:gd name="T38" fmla="*/ 114 w 131"/>
                <a:gd name="T39" fmla="*/ 107 h 153"/>
                <a:gd name="T40" fmla="*/ 107 w 131"/>
                <a:gd name="T41" fmla="*/ 104 h 153"/>
                <a:gd name="T42" fmla="*/ 103 w 131"/>
                <a:gd name="T43" fmla="*/ 106 h 153"/>
                <a:gd name="T44" fmla="*/ 94 w 131"/>
                <a:gd name="T45" fmla="*/ 110 h 153"/>
                <a:gd name="T46" fmla="*/ 94 w 131"/>
                <a:gd name="T47" fmla="*/ 115 h 153"/>
                <a:gd name="T48" fmla="*/ 90 w 131"/>
                <a:gd name="T49" fmla="*/ 118 h 153"/>
                <a:gd name="T50" fmla="*/ 96 w 131"/>
                <a:gd name="T51" fmla="*/ 123 h 153"/>
                <a:gd name="T52" fmla="*/ 94 w 131"/>
                <a:gd name="T53" fmla="*/ 136 h 153"/>
                <a:gd name="T54" fmla="*/ 89 w 131"/>
                <a:gd name="T55" fmla="*/ 141 h 153"/>
                <a:gd name="T56" fmla="*/ 84 w 131"/>
                <a:gd name="T57" fmla="*/ 145 h 153"/>
                <a:gd name="T58" fmla="*/ 75 w 131"/>
                <a:gd name="T59" fmla="*/ 149 h 153"/>
                <a:gd name="T60" fmla="*/ 73 w 131"/>
                <a:gd name="T61" fmla="*/ 153 h 153"/>
                <a:gd name="T62" fmla="*/ 68 w 131"/>
                <a:gd name="T63" fmla="*/ 151 h 153"/>
                <a:gd name="T64" fmla="*/ 63 w 131"/>
                <a:gd name="T65" fmla="*/ 142 h 153"/>
                <a:gd name="T66" fmla="*/ 53 w 131"/>
                <a:gd name="T67" fmla="*/ 133 h 153"/>
                <a:gd name="T68" fmla="*/ 41 w 131"/>
                <a:gd name="T69" fmla="*/ 127 h 153"/>
                <a:gd name="T70" fmla="*/ 40 w 131"/>
                <a:gd name="T71" fmla="*/ 122 h 153"/>
                <a:gd name="T72" fmla="*/ 40 w 131"/>
                <a:gd name="T73" fmla="*/ 116 h 153"/>
                <a:gd name="T74" fmla="*/ 30 w 131"/>
                <a:gd name="T75" fmla="*/ 116 h 153"/>
                <a:gd name="T76" fmla="*/ 29 w 131"/>
                <a:gd name="T77" fmla="*/ 109 h 153"/>
                <a:gd name="T78" fmla="*/ 31 w 131"/>
                <a:gd name="T79" fmla="*/ 101 h 153"/>
                <a:gd name="T80" fmla="*/ 34 w 131"/>
                <a:gd name="T81" fmla="*/ 91 h 153"/>
                <a:gd name="T82" fmla="*/ 29 w 131"/>
                <a:gd name="T83" fmla="*/ 84 h 153"/>
                <a:gd name="T84" fmla="*/ 31 w 131"/>
                <a:gd name="T85" fmla="*/ 79 h 153"/>
                <a:gd name="T86" fmla="*/ 25 w 131"/>
                <a:gd name="T87" fmla="*/ 54 h 153"/>
                <a:gd name="T88" fmla="*/ 18 w 131"/>
                <a:gd name="T89" fmla="*/ 52 h 153"/>
                <a:gd name="T90" fmla="*/ 17 w 131"/>
                <a:gd name="T91" fmla="*/ 40 h 153"/>
                <a:gd name="T92" fmla="*/ 6 w 131"/>
                <a:gd name="T93" fmla="*/ 40 h 153"/>
                <a:gd name="T94" fmla="*/ 0 w 131"/>
                <a:gd name="T95" fmla="*/ 33 h 153"/>
                <a:gd name="T96" fmla="*/ 10 w 131"/>
                <a:gd name="T97" fmla="*/ 30 h 153"/>
                <a:gd name="T98" fmla="*/ 35 w 131"/>
                <a:gd name="T99" fmla="*/ 20 h 153"/>
                <a:gd name="T100" fmla="*/ 53 w 131"/>
                <a:gd name="T101" fmla="*/ 15 h 153"/>
                <a:gd name="T102" fmla="*/ 79 w 131"/>
                <a:gd name="T103" fmla="*/ 8 h 153"/>
                <a:gd name="T104" fmla="*/ 101 w 131"/>
                <a:gd name="T10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53">
                  <a:moveTo>
                    <a:pt x="109" y="0"/>
                  </a:moveTo>
                  <a:lnTo>
                    <a:pt x="109" y="3"/>
                  </a:lnTo>
                  <a:lnTo>
                    <a:pt x="104" y="10"/>
                  </a:lnTo>
                  <a:lnTo>
                    <a:pt x="101" y="13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1" y="26"/>
                  </a:lnTo>
                  <a:lnTo>
                    <a:pt x="100" y="29"/>
                  </a:lnTo>
                  <a:lnTo>
                    <a:pt x="101" y="31"/>
                  </a:lnTo>
                  <a:lnTo>
                    <a:pt x="104" y="29"/>
                  </a:lnTo>
                  <a:lnTo>
                    <a:pt x="108" y="27"/>
                  </a:lnTo>
                  <a:lnTo>
                    <a:pt x="112" y="27"/>
                  </a:lnTo>
                  <a:lnTo>
                    <a:pt x="117" y="29"/>
                  </a:lnTo>
                  <a:lnTo>
                    <a:pt x="119" y="33"/>
                  </a:lnTo>
                  <a:lnTo>
                    <a:pt x="119" y="39"/>
                  </a:lnTo>
                  <a:lnTo>
                    <a:pt x="117" y="40"/>
                  </a:lnTo>
                  <a:lnTo>
                    <a:pt x="115" y="43"/>
                  </a:lnTo>
                  <a:lnTo>
                    <a:pt x="114" y="45"/>
                  </a:lnTo>
                  <a:lnTo>
                    <a:pt x="113" y="50"/>
                  </a:lnTo>
                  <a:lnTo>
                    <a:pt x="111" y="52"/>
                  </a:lnTo>
                  <a:lnTo>
                    <a:pt x="112" y="61"/>
                  </a:lnTo>
                  <a:lnTo>
                    <a:pt x="114" y="68"/>
                  </a:lnTo>
                  <a:lnTo>
                    <a:pt x="117" y="72"/>
                  </a:lnTo>
                  <a:lnTo>
                    <a:pt x="120" y="74"/>
                  </a:lnTo>
                  <a:lnTo>
                    <a:pt x="120" y="77"/>
                  </a:lnTo>
                  <a:lnTo>
                    <a:pt x="118" y="78"/>
                  </a:lnTo>
                  <a:lnTo>
                    <a:pt x="118" y="81"/>
                  </a:lnTo>
                  <a:lnTo>
                    <a:pt x="116" y="82"/>
                  </a:lnTo>
                  <a:lnTo>
                    <a:pt x="113" y="82"/>
                  </a:lnTo>
                  <a:lnTo>
                    <a:pt x="113" y="86"/>
                  </a:lnTo>
                  <a:lnTo>
                    <a:pt x="117" y="89"/>
                  </a:lnTo>
                  <a:lnTo>
                    <a:pt x="123" y="89"/>
                  </a:lnTo>
                  <a:lnTo>
                    <a:pt x="123" y="93"/>
                  </a:lnTo>
                  <a:lnTo>
                    <a:pt x="131" y="96"/>
                  </a:lnTo>
                  <a:lnTo>
                    <a:pt x="122" y="97"/>
                  </a:lnTo>
                  <a:lnTo>
                    <a:pt x="117" y="98"/>
                  </a:lnTo>
                  <a:lnTo>
                    <a:pt x="117" y="101"/>
                  </a:lnTo>
                  <a:lnTo>
                    <a:pt x="118" y="104"/>
                  </a:lnTo>
                  <a:lnTo>
                    <a:pt x="114" y="107"/>
                  </a:lnTo>
                  <a:lnTo>
                    <a:pt x="110" y="108"/>
                  </a:lnTo>
                  <a:lnTo>
                    <a:pt x="107" y="104"/>
                  </a:lnTo>
                  <a:lnTo>
                    <a:pt x="105" y="103"/>
                  </a:lnTo>
                  <a:lnTo>
                    <a:pt x="103" y="106"/>
                  </a:lnTo>
                  <a:lnTo>
                    <a:pt x="97" y="109"/>
                  </a:lnTo>
                  <a:lnTo>
                    <a:pt x="94" y="110"/>
                  </a:lnTo>
                  <a:lnTo>
                    <a:pt x="93" y="113"/>
                  </a:lnTo>
                  <a:lnTo>
                    <a:pt x="94" y="115"/>
                  </a:lnTo>
                  <a:lnTo>
                    <a:pt x="93" y="118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6" y="123"/>
                  </a:lnTo>
                  <a:lnTo>
                    <a:pt x="95" y="129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89" y="141"/>
                  </a:lnTo>
                  <a:lnTo>
                    <a:pt x="88" y="145"/>
                  </a:lnTo>
                  <a:lnTo>
                    <a:pt x="84" y="145"/>
                  </a:lnTo>
                  <a:lnTo>
                    <a:pt x="81" y="149"/>
                  </a:lnTo>
                  <a:lnTo>
                    <a:pt x="75" y="149"/>
                  </a:lnTo>
                  <a:lnTo>
                    <a:pt x="73" y="151"/>
                  </a:lnTo>
                  <a:lnTo>
                    <a:pt x="73" y="153"/>
                  </a:lnTo>
                  <a:lnTo>
                    <a:pt x="71" y="151"/>
                  </a:lnTo>
                  <a:lnTo>
                    <a:pt x="68" y="151"/>
                  </a:lnTo>
                  <a:lnTo>
                    <a:pt x="65" y="149"/>
                  </a:lnTo>
                  <a:lnTo>
                    <a:pt x="63" y="142"/>
                  </a:lnTo>
                  <a:lnTo>
                    <a:pt x="58" y="141"/>
                  </a:lnTo>
                  <a:lnTo>
                    <a:pt x="53" y="133"/>
                  </a:lnTo>
                  <a:lnTo>
                    <a:pt x="50" y="125"/>
                  </a:lnTo>
                  <a:lnTo>
                    <a:pt x="41" y="127"/>
                  </a:lnTo>
                  <a:lnTo>
                    <a:pt x="39" y="125"/>
                  </a:lnTo>
                  <a:lnTo>
                    <a:pt x="40" y="122"/>
                  </a:lnTo>
                  <a:lnTo>
                    <a:pt x="43" y="120"/>
                  </a:lnTo>
                  <a:lnTo>
                    <a:pt x="40" y="116"/>
                  </a:lnTo>
                  <a:lnTo>
                    <a:pt x="34" y="116"/>
                  </a:lnTo>
                  <a:lnTo>
                    <a:pt x="30" y="116"/>
                  </a:lnTo>
                  <a:lnTo>
                    <a:pt x="33" y="112"/>
                  </a:lnTo>
                  <a:lnTo>
                    <a:pt x="29" y="109"/>
                  </a:lnTo>
                  <a:lnTo>
                    <a:pt x="29" y="106"/>
                  </a:lnTo>
                  <a:lnTo>
                    <a:pt x="31" y="101"/>
                  </a:lnTo>
                  <a:lnTo>
                    <a:pt x="30" y="91"/>
                  </a:lnTo>
                  <a:lnTo>
                    <a:pt x="34" y="91"/>
                  </a:lnTo>
                  <a:lnTo>
                    <a:pt x="34" y="87"/>
                  </a:lnTo>
                  <a:lnTo>
                    <a:pt x="29" y="84"/>
                  </a:lnTo>
                  <a:lnTo>
                    <a:pt x="28" y="81"/>
                  </a:lnTo>
                  <a:lnTo>
                    <a:pt x="31" y="79"/>
                  </a:lnTo>
                  <a:lnTo>
                    <a:pt x="38" y="76"/>
                  </a:lnTo>
                  <a:lnTo>
                    <a:pt x="25" y="54"/>
                  </a:lnTo>
                  <a:lnTo>
                    <a:pt x="21" y="54"/>
                  </a:lnTo>
                  <a:lnTo>
                    <a:pt x="18" y="52"/>
                  </a:lnTo>
                  <a:lnTo>
                    <a:pt x="20" y="44"/>
                  </a:lnTo>
                  <a:lnTo>
                    <a:pt x="17" y="40"/>
                  </a:lnTo>
                  <a:lnTo>
                    <a:pt x="13" y="43"/>
                  </a:lnTo>
                  <a:lnTo>
                    <a:pt x="6" y="40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10" y="30"/>
                  </a:lnTo>
                  <a:lnTo>
                    <a:pt x="27" y="24"/>
                  </a:lnTo>
                  <a:lnTo>
                    <a:pt x="35" y="20"/>
                  </a:lnTo>
                  <a:lnTo>
                    <a:pt x="45" y="17"/>
                  </a:lnTo>
                  <a:lnTo>
                    <a:pt x="53" y="15"/>
                  </a:lnTo>
                  <a:lnTo>
                    <a:pt x="62" y="12"/>
                  </a:lnTo>
                  <a:lnTo>
                    <a:pt x="79" y="8"/>
                  </a:lnTo>
                  <a:lnTo>
                    <a:pt x="90" y="4"/>
                  </a:lnTo>
                  <a:cubicBezTo>
                    <a:pt x="90" y="4"/>
                    <a:pt x="100" y="1"/>
                    <a:pt x="101" y="1"/>
                  </a:cubicBezTo>
                  <a:cubicBezTo>
                    <a:pt x="102" y="1"/>
                    <a:pt x="107" y="0"/>
                    <a:pt x="109" y="0"/>
                  </a:cubicBez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55D65909-7933-64FA-E231-0C756D3C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1152"/>
              <a:ext cx="864" cy="588"/>
            </a:xfrm>
            <a:custGeom>
              <a:avLst/>
              <a:gdLst>
                <a:gd name="T0" fmla="*/ 102 w 144"/>
                <a:gd name="T1" fmla="*/ 1 h 98"/>
                <a:gd name="T2" fmla="*/ 114 w 144"/>
                <a:gd name="T3" fmla="*/ 10 h 98"/>
                <a:gd name="T4" fmla="*/ 121 w 144"/>
                <a:gd name="T5" fmla="*/ 11 h 98"/>
                <a:gd name="T6" fmla="*/ 122 w 144"/>
                <a:gd name="T7" fmla="*/ 21 h 98"/>
                <a:gd name="T8" fmla="*/ 139 w 144"/>
                <a:gd name="T9" fmla="*/ 43 h 98"/>
                <a:gd name="T10" fmla="*/ 129 w 144"/>
                <a:gd name="T11" fmla="*/ 48 h 98"/>
                <a:gd name="T12" fmla="*/ 135 w 144"/>
                <a:gd name="T13" fmla="*/ 54 h 98"/>
                <a:gd name="T14" fmla="*/ 131 w 144"/>
                <a:gd name="T15" fmla="*/ 58 h 98"/>
                <a:gd name="T16" fmla="*/ 130 w 144"/>
                <a:gd name="T17" fmla="*/ 73 h 98"/>
                <a:gd name="T18" fmla="*/ 134 w 144"/>
                <a:gd name="T19" fmla="*/ 79 h 98"/>
                <a:gd name="T20" fmla="*/ 135 w 144"/>
                <a:gd name="T21" fmla="*/ 83 h 98"/>
                <a:gd name="T22" fmla="*/ 144 w 144"/>
                <a:gd name="T23" fmla="*/ 87 h 98"/>
                <a:gd name="T24" fmla="*/ 140 w 144"/>
                <a:gd name="T25" fmla="*/ 93 h 98"/>
                <a:gd name="T26" fmla="*/ 120 w 144"/>
                <a:gd name="T27" fmla="*/ 97 h 98"/>
                <a:gd name="T28" fmla="*/ 111 w 144"/>
                <a:gd name="T29" fmla="*/ 97 h 98"/>
                <a:gd name="T30" fmla="*/ 105 w 144"/>
                <a:gd name="T31" fmla="*/ 89 h 98"/>
                <a:gd name="T32" fmla="*/ 94 w 144"/>
                <a:gd name="T33" fmla="*/ 82 h 98"/>
                <a:gd name="T34" fmla="*/ 90 w 144"/>
                <a:gd name="T35" fmla="*/ 87 h 98"/>
                <a:gd name="T36" fmla="*/ 83 w 144"/>
                <a:gd name="T37" fmla="*/ 88 h 98"/>
                <a:gd name="T38" fmla="*/ 76 w 144"/>
                <a:gd name="T39" fmla="*/ 85 h 98"/>
                <a:gd name="T40" fmla="*/ 68 w 144"/>
                <a:gd name="T41" fmla="*/ 82 h 98"/>
                <a:gd name="T42" fmla="*/ 63 w 144"/>
                <a:gd name="T43" fmla="*/ 88 h 98"/>
                <a:gd name="T44" fmla="*/ 61 w 144"/>
                <a:gd name="T45" fmla="*/ 92 h 98"/>
                <a:gd name="T46" fmla="*/ 39 w 144"/>
                <a:gd name="T47" fmla="*/ 94 h 98"/>
                <a:gd name="T48" fmla="*/ 1 w 144"/>
                <a:gd name="T49" fmla="*/ 40 h 98"/>
                <a:gd name="T50" fmla="*/ 7 w 144"/>
                <a:gd name="T51" fmla="*/ 38 h 98"/>
                <a:gd name="T52" fmla="*/ 10 w 144"/>
                <a:gd name="T53" fmla="*/ 36 h 98"/>
                <a:gd name="T54" fmla="*/ 20 w 144"/>
                <a:gd name="T55" fmla="*/ 29 h 98"/>
                <a:gd name="T56" fmla="*/ 28 w 144"/>
                <a:gd name="T57" fmla="*/ 23 h 98"/>
                <a:gd name="T58" fmla="*/ 42 w 144"/>
                <a:gd name="T59" fmla="*/ 18 h 98"/>
                <a:gd name="T60" fmla="*/ 59 w 144"/>
                <a:gd name="T61" fmla="*/ 14 h 98"/>
                <a:gd name="T62" fmla="*/ 68 w 144"/>
                <a:gd name="T63" fmla="*/ 10 h 98"/>
                <a:gd name="T64" fmla="*/ 89 w 144"/>
                <a:gd name="T65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98">
                  <a:moveTo>
                    <a:pt x="101" y="0"/>
                  </a:moveTo>
                  <a:lnTo>
                    <a:pt x="102" y="1"/>
                  </a:lnTo>
                  <a:lnTo>
                    <a:pt x="107" y="7"/>
                  </a:lnTo>
                  <a:lnTo>
                    <a:pt x="114" y="10"/>
                  </a:lnTo>
                  <a:lnTo>
                    <a:pt x="118" y="7"/>
                  </a:lnTo>
                  <a:lnTo>
                    <a:pt x="121" y="11"/>
                  </a:lnTo>
                  <a:lnTo>
                    <a:pt x="119" y="19"/>
                  </a:lnTo>
                  <a:lnTo>
                    <a:pt x="122" y="21"/>
                  </a:lnTo>
                  <a:lnTo>
                    <a:pt x="126" y="21"/>
                  </a:lnTo>
                  <a:lnTo>
                    <a:pt x="139" y="43"/>
                  </a:lnTo>
                  <a:lnTo>
                    <a:pt x="132" y="46"/>
                  </a:lnTo>
                  <a:lnTo>
                    <a:pt x="129" y="48"/>
                  </a:lnTo>
                  <a:lnTo>
                    <a:pt x="130" y="51"/>
                  </a:lnTo>
                  <a:lnTo>
                    <a:pt x="135" y="54"/>
                  </a:lnTo>
                  <a:lnTo>
                    <a:pt x="135" y="58"/>
                  </a:lnTo>
                  <a:lnTo>
                    <a:pt x="131" y="58"/>
                  </a:lnTo>
                  <a:lnTo>
                    <a:pt x="132" y="68"/>
                  </a:lnTo>
                  <a:lnTo>
                    <a:pt x="130" y="73"/>
                  </a:lnTo>
                  <a:lnTo>
                    <a:pt x="130" y="76"/>
                  </a:lnTo>
                  <a:lnTo>
                    <a:pt x="134" y="79"/>
                  </a:lnTo>
                  <a:lnTo>
                    <a:pt x="131" y="83"/>
                  </a:lnTo>
                  <a:lnTo>
                    <a:pt x="135" y="83"/>
                  </a:lnTo>
                  <a:lnTo>
                    <a:pt x="141" y="83"/>
                  </a:lnTo>
                  <a:lnTo>
                    <a:pt x="144" y="87"/>
                  </a:lnTo>
                  <a:lnTo>
                    <a:pt x="141" y="89"/>
                  </a:lnTo>
                  <a:lnTo>
                    <a:pt x="140" y="93"/>
                  </a:lnTo>
                  <a:lnTo>
                    <a:pt x="130" y="95"/>
                  </a:lnTo>
                  <a:lnTo>
                    <a:pt x="120" y="97"/>
                  </a:lnTo>
                  <a:lnTo>
                    <a:pt x="114" y="98"/>
                  </a:lnTo>
                  <a:lnTo>
                    <a:pt x="111" y="97"/>
                  </a:lnTo>
                  <a:lnTo>
                    <a:pt x="108" y="95"/>
                  </a:lnTo>
                  <a:lnTo>
                    <a:pt x="105" y="89"/>
                  </a:lnTo>
                  <a:lnTo>
                    <a:pt x="100" y="82"/>
                  </a:lnTo>
                  <a:lnTo>
                    <a:pt x="94" y="82"/>
                  </a:lnTo>
                  <a:lnTo>
                    <a:pt x="92" y="83"/>
                  </a:lnTo>
                  <a:lnTo>
                    <a:pt x="90" y="87"/>
                  </a:lnTo>
                  <a:lnTo>
                    <a:pt x="86" y="89"/>
                  </a:lnTo>
                  <a:lnTo>
                    <a:pt x="83" y="88"/>
                  </a:lnTo>
                  <a:lnTo>
                    <a:pt x="80" y="83"/>
                  </a:lnTo>
                  <a:lnTo>
                    <a:pt x="76" y="85"/>
                  </a:lnTo>
                  <a:lnTo>
                    <a:pt x="71" y="85"/>
                  </a:lnTo>
                  <a:lnTo>
                    <a:pt x="68" y="82"/>
                  </a:lnTo>
                  <a:lnTo>
                    <a:pt x="64" y="86"/>
                  </a:lnTo>
                  <a:lnTo>
                    <a:pt x="63" y="88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1" y="96"/>
                  </a:lnTo>
                  <a:lnTo>
                    <a:pt x="39" y="94"/>
                  </a:lnTo>
                  <a:lnTo>
                    <a:pt x="14" y="8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6"/>
                  </a:lnTo>
                  <a:lnTo>
                    <a:pt x="15" y="34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8" y="23"/>
                  </a:lnTo>
                  <a:lnTo>
                    <a:pt x="35" y="21"/>
                  </a:lnTo>
                  <a:lnTo>
                    <a:pt x="42" y="18"/>
                  </a:lnTo>
                  <a:lnTo>
                    <a:pt x="51" y="16"/>
                  </a:lnTo>
                  <a:lnTo>
                    <a:pt x="59" y="14"/>
                  </a:lnTo>
                  <a:lnTo>
                    <a:pt x="65" y="11"/>
                  </a:lnTo>
                  <a:lnTo>
                    <a:pt x="68" y="10"/>
                  </a:lnTo>
                  <a:lnTo>
                    <a:pt x="74" y="8"/>
                  </a:lnTo>
                  <a:lnTo>
                    <a:pt x="89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F3183FD-8025-A80A-51D5-FA72DEF4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2190"/>
              <a:ext cx="456" cy="480"/>
            </a:xfrm>
            <a:custGeom>
              <a:avLst/>
              <a:gdLst>
                <a:gd name="T0" fmla="*/ 68 w 76"/>
                <a:gd name="T1" fmla="*/ 44 h 80"/>
                <a:gd name="T2" fmla="*/ 72 w 76"/>
                <a:gd name="T3" fmla="*/ 47 h 80"/>
                <a:gd name="T4" fmla="*/ 71 w 76"/>
                <a:gd name="T5" fmla="*/ 52 h 80"/>
                <a:gd name="T6" fmla="*/ 76 w 76"/>
                <a:gd name="T7" fmla="*/ 55 h 80"/>
                <a:gd name="T8" fmla="*/ 71 w 76"/>
                <a:gd name="T9" fmla="*/ 61 h 80"/>
                <a:gd name="T10" fmla="*/ 70 w 76"/>
                <a:gd name="T11" fmla="*/ 68 h 80"/>
                <a:gd name="T12" fmla="*/ 73 w 76"/>
                <a:gd name="T13" fmla="*/ 72 h 80"/>
                <a:gd name="T14" fmla="*/ 76 w 76"/>
                <a:gd name="T15" fmla="*/ 78 h 80"/>
                <a:gd name="T16" fmla="*/ 72 w 76"/>
                <a:gd name="T17" fmla="*/ 80 h 80"/>
                <a:gd name="T18" fmla="*/ 67 w 76"/>
                <a:gd name="T19" fmla="*/ 77 h 80"/>
                <a:gd name="T20" fmla="*/ 64 w 76"/>
                <a:gd name="T21" fmla="*/ 74 h 80"/>
                <a:gd name="T22" fmla="*/ 60 w 76"/>
                <a:gd name="T23" fmla="*/ 72 h 80"/>
                <a:gd name="T24" fmla="*/ 60 w 76"/>
                <a:gd name="T25" fmla="*/ 67 h 80"/>
                <a:gd name="T26" fmla="*/ 56 w 76"/>
                <a:gd name="T27" fmla="*/ 67 h 80"/>
                <a:gd name="T28" fmla="*/ 54 w 76"/>
                <a:gd name="T29" fmla="*/ 64 h 80"/>
                <a:gd name="T30" fmla="*/ 48 w 76"/>
                <a:gd name="T31" fmla="*/ 63 h 80"/>
                <a:gd name="T32" fmla="*/ 41 w 76"/>
                <a:gd name="T33" fmla="*/ 61 h 80"/>
                <a:gd name="T34" fmla="*/ 38 w 76"/>
                <a:gd name="T35" fmla="*/ 64 h 80"/>
                <a:gd name="T36" fmla="*/ 35 w 76"/>
                <a:gd name="T37" fmla="*/ 69 h 80"/>
                <a:gd name="T38" fmla="*/ 27 w 76"/>
                <a:gd name="T39" fmla="*/ 69 h 80"/>
                <a:gd name="T40" fmla="*/ 24 w 76"/>
                <a:gd name="T41" fmla="*/ 71 h 80"/>
                <a:gd name="T42" fmla="*/ 22 w 76"/>
                <a:gd name="T43" fmla="*/ 65 h 80"/>
                <a:gd name="T44" fmla="*/ 21 w 76"/>
                <a:gd name="T45" fmla="*/ 61 h 80"/>
                <a:gd name="T46" fmla="*/ 26 w 76"/>
                <a:gd name="T47" fmla="*/ 55 h 80"/>
                <a:gd name="T48" fmla="*/ 19 w 76"/>
                <a:gd name="T49" fmla="*/ 52 h 80"/>
                <a:gd name="T50" fmla="*/ 4 w 76"/>
                <a:gd name="T51" fmla="*/ 51 h 80"/>
                <a:gd name="T52" fmla="*/ 5 w 76"/>
                <a:gd name="T53" fmla="*/ 42 h 80"/>
                <a:gd name="T54" fmla="*/ 3 w 76"/>
                <a:gd name="T55" fmla="*/ 32 h 80"/>
                <a:gd name="T56" fmla="*/ 0 w 76"/>
                <a:gd name="T57" fmla="*/ 29 h 80"/>
                <a:gd name="T58" fmla="*/ 3 w 76"/>
                <a:gd name="T59" fmla="*/ 25 h 80"/>
                <a:gd name="T60" fmla="*/ 2 w 76"/>
                <a:gd name="T61" fmla="*/ 20 h 80"/>
                <a:gd name="T62" fmla="*/ 0 w 76"/>
                <a:gd name="T63" fmla="*/ 13 h 80"/>
                <a:gd name="T64" fmla="*/ 7 w 76"/>
                <a:gd name="T65" fmla="*/ 15 h 80"/>
                <a:gd name="T66" fmla="*/ 15 w 76"/>
                <a:gd name="T67" fmla="*/ 15 h 80"/>
                <a:gd name="T68" fmla="*/ 24 w 76"/>
                <a:gd name="T69" fmla="*/ 12 h 80"/>
                <a:gd name="T70" fmla="*/ 28 w 76"/>
                <a:gd name="T71" fmla="*/ 12 h 80"/>
                <a:gd name="T72" fmla="*/ 28 w 76"/>
                <a:gd name="T73" fmla="*/ 6 h 80"/>
                <a:gd name="T74" fmla="*/ 25 w 76"/>
                <a:gd name="T75" fmla="*/ 0 h 80"/>
                <a:gd name="T76" fmla="*/ 32 w 76"/>
                <a:gd name="T77" fmla="*/ 0 h 80"/>
                <a:gd name="T78" fmla="*/ 38 w 76"/>
                <a:gd name="T79" fmla="*/ 1 h 80"/>
                <a:gd name="T80" fmla="*/ 41 w 76"/>
                <a:gd name="T81" fmla="*/ 3 h 80"/>
                <a:gd name="T82" fmla="*/ 46 w 76"/>
                <a:gd name="T83" fmla="*/ 3 h 80"/>
                <a:gd name="T84" fmla="*/ 50 w 76"/>
                <a:gd name="T85" fmla="*/ 2 h 80"/>
                <a:gd name="T86" fmla="*/ 56 w 76"/>
                <a:gd name="T87" fmla="*/ 8 h 80"/>
                <a:gd name="T88" fmla="*/ 61 w 76"/>
                <a:gd name="T89" fmla="*/ 15 h 80"/>
                <a:gd name="T90" fmla="*/ 60 w 76"/>
                <a:gd name="T91" fmla="*/ 26 h 80"/>
                <a:gd name="T92" fmla="*/ 61 w 76"/>
                <a:gd name="T93" fmla="*/ 38 h 80"/>
                <a:gd name="T94" fmla="*/ 58 w 76"/>
                <a:gd name="T95" fmla="*/ 44 h 80"/>
                <a:gd name="T96" fmla="*/ 67 w 76"/>
                <a:gd name="T9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80">
                  <a:moveTo>
                    <a:pt x="67" y="43"/>
                  </a:moveTo>
                  <a:lnTo>
                    <a:pt x="68" y="44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1" y="52"/>
                  </a:lnTo>
                  <a:lnTo>
                    <a:pt x="74" y="52"/>
                  </a:lnTo>
                  <a:lnTo>
                    <a:pt x="76" y="55"/>
                  </a:lnTo>
                  <a:lnTo>
                    <a:pt x="75" y="58"/>
                  </a:lnTo>
                  <a:lnTo>
                    <a:pt x="71" y="61"/>
                  </a:lnTo>
                  <a:lnTo>
                    <a:pt x="69" y="64"/>
                  </a:lnTo>
                  <a:lnTo>
                    <a:pt x="70" y="68"/>
                  </a:lnTo>
                  <a:lnTo>
                    <a:pt x="71" y="71"/>
                  </a:lnTo>
                  <a:lnTo>
                    <a:pt x="73" y="72"/>
                  </a:lnTo>
                  <a:lnTo>
                    <a:pt x="75" y="75"/>
                  </a:lnTo>
                  <a:lnTo>
                    <a:pt x="76" y="78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68" y="80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4" y="74"/>
                  </a:lnTo>
                  <a:lnTo>
                    <a:pt x="62" y="74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60" y="67"/>
                  </a:lnTo>
                  <a:lnTo>
                    <a:pt x="58" y="66"/>
                  </a:lnTo>
                  <a:lnTo>
                    <a:pt x="56" y="67"/>
                  </a:lnTo>
                  <a:lnTo>
                    <a:pt x="55" y="67"/>
                  </a:lnTo>
                  <a:lnTo>
                    <a:pt x="54" y="64"/>
                  </a:lnTo>
                  <a:cubicBezTo>
                    <a:pt x="54" y="62"/>
                    <a:pt x="52" y="61"/>
                    <a:pt x="52" y="61"/>
                  </a:cubicBezTo>
                  <a:lnTo>
                    <a:pt x="48" y="63"/>
                  </a:lnTo>
                  <a:lnTo>
                    <a:pt x="46" y="62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8" y="64"/>
                  </a:lnTo>
                  <a:lnTo>
                    <a:pt x="37" y="67"/>
                  </a:lnTo>
                  <a:lnTo>
                    <a:pt x="35" y="69"/>
                  </a:lnTo>
                  <a:lnTo>
                    <a:pt x="31" y="69"/>
                  </a:lnTo>
                  <a:lnTo>
                    <a:pt x="27" y="69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0" y="69"/>
                  </a:lnTo>
                  <a:lnTo>
                    <a:pt x="22" y="65"/>
                  </a:lnTo>
                  <a:lnTo>
                    <a:pt x="23" y="62"/>
                  </a:lnTo>
                  <a:lnTo>
                    <a:pt x="21" y="61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3" y="54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5" y="42"/>
                  </a:lnTo>
                  <a:lnTo>
                    <a:pt x="5" y="38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24" y="12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38" y="5"/>
                  </a:lnTo>
                  <a:cubicBezTo>
                    <a:pt x="38" y="5"/>
                    <a:pt x="40" y="5"/>
                    <a:pt x="41" y="3"/>
                  </a:cubicBezTo>
                  <a:lnTo>
                    <a:pt x="43" y="5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8"/>
                  </a:lnTo>
                  <a:lnTo>
                    <a:pt x="59" y="11"/>
                  </a:lnTo>
                  <a:lnTo>
                    <a:pt x="61" y="15"/>
                  </a:lnTo>
                  <a:lnTo>
                    <a:pt x="61" y="19"/>
                  </a:lnTo>
                  <a:lnTo>
                    <a:pt x="60" y="26"/>
                  </a:lnTo>
                  <a:lnTo>
                    <a:pt x="63" y="34"/>
                  </a:lnTo>
                  <a:lnTo>
                    <a:pt x="61" y="38"/>
                  </a:lnTo>
                  <a:lnTo>
                    <a:pt x="59" y="42"/>
                  </a:lnTo>
                  <a:lnTo>
                    <a:pt x="58" y="44"/>
                  </a:lnTo>
                  <a:lnTo>
                    <a:pt x="67" y="4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0070C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C99AAB5C-FF2E-64A3-2D35-F9FAE4529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846"/>
              <a:ext cx="642" cy="690"/>
            </a:xfrm>
            <a:custGeom>
              <a:avLst/>
              <a:gdLst>
                <a:gd name="T0" fmla="*/ 91 w 107"/>
                <a:gd name="T1" fmla="*/ 1 h 115"/>
                <a:gd name="T2" fmla="*/ 95 w 107"/>
                <a:gd name="T3" fmla="*/ 8 h 115"/>
                <a:gd name="T4" fmla="*/ 93 w 107"/>
                <a:gd name="T5" fmla="*/ 13 h 115"/>
                <a:gd name="T6" fmla="*/ 98 w 107"/>
                <a:gd name="T7" fmla="*/ 22 h 115"/>
                <a:gd name="T8" fmla="*/ 103 w 107"/>
                <a:gd name="T9" fmla="*/ 24 h 115"/>
                <a:gd name="T10" fmla="*/ 105 w 107"/>
                <a:gd name="T11" fmla="*/ 31 h 115"/>
                <a:gd name="T12" fmla="*/ 101 w 107"/>
                <a:gd name="T13" fmla="*/ 39 h 115"/>
                <a:gd name="T14" fmla="*/ 97 w 107"/>
                <a:gd name="T15" fmla="*/ 45 h 115"/>
                <a:gd name="T16" fmla="*/ 92 w 107"/>
                <a:gd name="T17" fmla="*/ 48 h 115"/>
                <a:gd name="T18" fmla="*/ 88 w 107"/>
                <a:gd name="T19" fmla="*/ 52 h 115"/>
                <a:gd name="T20" fmla="*/ 83 w 107"/>
                <a:gd name="T21" fmla="*/ 51 h 115"/>
                <a:gd name="T22" fmla="*/ 77 w 107"/>
                <a:gd name="T23" fmla="*/ 52 h 115"/>
                <a:gd name="T24" fmla="*/ 78 w 107"/>
                <a:gd name="T25" fmla="*/ 63 h 115"/>
                <a:gd name="T26" fmla="*/ 77 w 107"/>
                <a:gd name="T27" fmla="*/ 68 h 115"/>
                <a:gd name="T28" fmla="*/ 79 w 107"/>
                <a:gd name="T29" fmla="*/ 73 h 115"/>
                <a:gd name="T30" fmla="*/ 74 w 107"/>
                <a:gd name="T31" fmla="*/ 74 h 115"/>
                <a:gd name="T32" fmla="*/ 75 w 107"/>
                <a:gd name="T33" fmla="*/ 79 h 115"/>
                <a:gd name="T34" fmla="*/ 75 w 107"/>
                <a:gd name="T35" fmla="*/ 84 h 115"/>
                <a:gd name="T36" fmla="*/ 71 w 107"/>
                <a:gd name="T37" fmla="*/ 90 h 115"/>
                <a:gd name="T38" fmla="*/ 60 w 107"/>
                <a:gd name="T39" fmla="*/ 84 h 115"/>
                <a:gd name="T40" fmla="*/ 57 w 107"/>
                <a:gd name="T41" fmla="*/ 89 h 115"/>
                <a:gd name="T42" fmla="*/ 53 w 107"/>
                <a:gd name="T43" fmla="*/ 93 h 115"/>
                <a:gd name="T44" fmla="*/ 45 w 107"/>
                <a:gd name="T45" fmla="*/ 100 h 115"/>
                <a:gd name="T46" fmla="*/ 37 w 107"/>
                <a:gd name="T47" fmla="*/ 105 h 115"/>
                <a:gd name="T48" fmla="*/ 40 w 107"/>
                <a:gd name="T49" fmla="*/ 113 h 115"/>
                <a:gd name="T50" fmla="*/ 34 w 107"/>
                <a:gd name="T51" fmla="*/ 112 h 115"/>
                <a:gd name="T52" fmla="*/ 24 w 107"/>
                <a:gd name="T53" fmla="*/ 111 h 115"/>
                <a:gd name="T54" fmla="*/ 18 w 107"/>
                <a:gd name="T55" fmla="*/ 107 h 115"/>
                <a:gd name="T56" fmla="*/ 14 w 107"/>
                <a:gd name="T57" fmla="*/ 100 h 115"/>
                <a:gd name="T58" fmla="*/ 19 w 107"/>
                <a:gd name="T59" fmla="*/ 99 h 115"/>
                <a:gd name="T60" fmla="*/ 21 w 107"/>
                <a:gd name="T61" fmla="*/ 95 h 115"/>
                <a:gd name="T62" fmla="*/ 18 w 107"/>
                <a:gd name="T63" fmla="*/ 90 h 115"/>
                <a:gd name="T64" fmla="*/ 13 w 107"/>
                <a:gd name="T65" fmla="*/ 79 h 115"/>
                <a:gd name="T66" fmla="*/ 14 w 107"/>
                <a:gd name="T67" fmla="*/ 68 h 115"/>
                <a:gd name="T68" fmla="*/ 16 w 107"/>
                <a:gd name="T69" fmla="*/ 61 h 115"/>
                <a:gd name="T70" fmla="*/ 20 w 107"/>
                <a:gd name="T71" fmla="*/ 57 h 115"/>
                <a:gd name="T72" fmla="*/ 18 w 107"/>
                <a:gd name="T73" fmla="*/ 47 h 115"/>
                <a:gd name="T74" fmla="*/ 9 w 107"/>
                <a:gd name="T75" fmla="*/ 45 h 115"/>
                <a:gd name="T76" fmla="*/ 2 w 107"/>
                <a:gd name="T77" fmla="*/ 49 h 115"/>
                <a:gd name="T78" fmla="*/ 2 w 107"/>
                <a:gd name="T79" fmla="*/ 44 h 115"/>
                <a:gd name="T80" fmla="*/ 5 w 107"/>
                <a:gd name="T81" fmla="*/ 36 h 115"/>
                <a:gd name="T82" fmla="*/ 2 w 107"/>
                <a:gd name="T83" fmla="*/ 31 h 115"/>
                <a:gd name="T84" fmla="*/ 10 w 107"/>
                <a:gd name="T85" fmla="*/ 21 h 115"/>
                <a:gd name="T86" fmla="*/ 11 w 107"/>
                <a:gd name="T87" fmla="*/ 18 h 115"/>
                <a:gd name="T88" fmla="*/ 25 w 107"/>
                <a:gd name="T89" fmla="*/ 16 h 115"/>
                <a:gd name="T90" fmla="*/ 41 w 107"/>
                <a:gd name="T91" fmla="*/ 13 h 115"/>
                <a:gd name="T92" fmla="*/ 52 w 107"/>
                <a:gd name="T93" fmla="*/ 9 h 115"/>
                <a:gd name="T94" fmla="*/ 70 w 107"/>
                <a:gd name="T95" fmla="*/ 6 h 115"/>
                <a:gd name="T96" fmla="*/ 84 w 107"/>
                <a:gd name="T97" fmla="*/ 2 h 115"/>
                <a:gd name="T98" fmla="*/ 5 w 107"/>
                <a:gd name="T99" fmla="*/ 19 h 115"/>
                <a:gd name="T100" fmla="*/ 4 w 107"/>
                <a:gd name="T101" fmla="*/ 19 h 115"/>
                <a:gd name="T102" fmla="*/ 4 w 107"/>
                <a:gd name="T103" fmla="*/ 19 h 115"/>
                <a:gd name="T104" fmla="*/ 3 w 107"/>
                <a:gd name="T105" fmla="*/ 19 h 115"/>
                <a:gd name="T106" fmla="*/ 3 w 107"/>
                <a:gd name="T107" fmla="*/ 19 h 115"/>
                <a:gd name="T108" fmla="*/ 3 w 107"/>
                <a:gd name="T109" fmla="*/ 19 h 115"/>
                <a:gd name="T110" fmla="*/ 3 w 107"/>
                <a:gd name="T111" fmla="*/ 19 h 115"/>
                <a:gd name="T112" fmla="*/ 3 w 107"/>
                <a:gd name="T113" fmla="*/ 19 h 115"/>
                <a:gd name="T114" fmla="*/ 3 w 107"/>
                <a:gd name="T115" fmla="*/ 19 h 115"/>
                <a:gd name="T116" fmla="*/ 3 w 107"/>
                <a:gd name="T117" fmla="*/ 19 h 115"/>
                <a:gd name="T118" fmla="*/ 1 w 107"/>
                <a:gd name="T119" fmla="*/ 19 h 115"/>
                <a:gd name="T120" fmla="*/ 1 w 107"/>
                <a:gd name="T121" fmla="*/ 19 h 115"/>
                <a:gd name="T122" fmla="*/ 30 w 107"/>
                <a:gd name="T123" fmla="*/ 115 h 115"/>
                <a:gd name="T124" fmla="*/ 31 w 107"/>
                <a:gd name="T12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115">
                  <a:moveTo>
                    <a:pt x="89" y="0"/>
                  </a:moveTo>
                  <a:lnTo>
                    <a:pt x="91" y="1"/>
                  </a:lnTo>
                  <a:lnTo>
                    <a:pt x="92" y="6"/>
                  </a:lnTo>
                  <a:lnTo>
                    <a:pt x="95" y="8"/>
                  </a:lnTo>
                  <a:lnTo>
                    <a:pt x="93" y="10"/>
                  </a:lnTo>
                  <a:lnTo>
                    <a:pt x="93" y="13"/>
                  </a:lnTo>
                  <a:lnTo>
                    <a:pt x="95" y="18"/>
                  </a:lnTo>
                  <a:lnTo>
                    <a:pt x="98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7" y="27"/>
                  </a:lnTo>
                  <a:lnTo>
                    <a:pt x="105" y="31"/>
                  </a:lnTo>
                  <a:lnTo>
                    <a:pt x="104" y="35"/>
                  </a:lnTo>
                  <a:lnTo>
                    <a:pt x="101" y="39"/>
                  </a:lnTo>
                  <a:lnTo>
                    <a:pt x="98" y="41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2" y="48"/>
                  </a:lnTo>
                  <a:lnTo>
                    <a:pt x="89" y="48"/>
                  </a:lnTo>
                  <a:cubicBezTo>
                    <a:pt x="88" y="50"/>
                    <a:pt x="88" y="52"/>
                    <a:pt x="88" y="52"/>
                  </a:cubicBezTo>
                  <a:lnTo>
                    <a:pt x="85" y="52"/>
                  </a:lnTo>
                  <a:lnTo>
                    <a:pt x="83" y="51"/>
                  </a:lnTo>
                  <a:lnTo>
                    <a:pt x="78" y="50"/>
                  </a:lnTo>
                  <a:lnTo>
                    <a:pt x="77" y="52"/>
                  </a:lnTo>
                  <a:lnTo>
                    <a:pt x="78" y="58"/>
                  </a:lnTo>
                  <a:lnTo>
                    <a:pt x="78" y="63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80" y="71"/>
                  </a:lnTo>
                  <a:lnTo>
                    <a:pt x="79" y="73"/>
                  </a:lnTo>
                  <a:lnTo>
                    <a:pt x="76" y="73"/>
                  </a:lnTo>
                  <a:lnTo>
                    <a:pt x="74" y="74"/>
                  </a:lnTo>
                  <a:lnTo>
                    <a:pt x="74" y="77"/>
                  </a:lnTo>
                  <a:lnTo>
                    <a:pt x="75" y="79"/>
                  </a:lnTo>
                  <a:lnTo>
                    <a:pt x="75" y="81"/>
                  </a:lnTo>
                  <a:lnTo>
                    <a:pt x="75" y="84"/>
                  </a:lnTo>
                  <a:cubicBezTo>
                    <a:pt x="74" y="86"/>
                    <a:pt x="74" y="87"/>
                    <a:pt x="74" y="87"/>
                  </a:cubicBezTo>
                  <a:lnTo>
                    <a:pt x="71" y="90"/>
                  </a:lnTo>
                  <a:lnTo>
                    <a:pt x="65" y="87"/>
                  </a:lnTo>
                  <a:lnTo>
                    <a:pt x="60" y="84"/>
                  </a:lnTo>
                  <a:lnTo>
                    <a:pt x="57" y="85"/>
                  </a:lnTo>
                  <a:lnTo>
                    <a:pt x="57" y="89"/>
                  </a:lnTo>
                  <a:lnTo>
                    <a:pt x="56" y="92"/>
                  </a:lnTo>
                  <a:lnTo>
                    <a:pt x="53" y="93"/>
                  </a:lnTo>
                  <a:lnTo>
                    <a:pt x="50" y="94"/>
                  </a:lnTo>
                  <a:cubicBezTo>
                    <a:pt x="49" y="96"/>
                    <a:pt x="45" y="100"/>
                    <a:pt x="45" y="100"/>
                  </a:cubicBezTo>
                  <a:lnTo>
                    <a:pt x="41" y="102"/>
                  </a:lnTo>
                  <a:lnTo>
                    <a:pt x="37" y="105"/>
                  </a:lnTo>
                  <a:lnTo>
                    <a:pt x="39" y="109"/>
                  </a:lnTo>
                  <a:lnTo>
                    <a:pt x="40" y="113"/>
                  </a:lnTo>
                  <a:lnTo>
                    <a:pt x="37" y="113"/>
                  </a:lnTo>
                  <a:lnTo>
                    <a:pt x="34" y="112"/>
                  </a:lnTo>
                  <a:lnTo>
                    <a:pt x="32" y="114"/>
                  </a:lnTo>
                  <a:lnTo>
                    <a:pt x="24" y="111"/>
                  </a:lnTo>
                  <a:lnTo>
                    <a:pt x="24" y="107"/>
                  </a:lnTo>
                  <a:lnTo>
                    <a:pt x="18" y="107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19" y="99"/>
                  </a:lnTo>
                  <a:lnTo>
                    <a:pt x="19" y="96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18" y="90"/>
                  </a:lnTo>
                  <a:lnTo>
                    <a:pt x="15" y="86"/>
                  </a:lnTo>
                  <a:lnTo>
                    <a:pt x="13" y="79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8" y="58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18" y="47"/>
                  </a:lnTo>
                  <a:lnTo>
                    <a:pt x="13" y="45"/>
                  </a:lnTo>
                  <a:lnTo>
                    <a:pt x="9" y="45"/>
                  </a:lnTo>
                  <a:lnTo>
                    <a:pt x="5" y="47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2" y="44"/>
                  </a:lnTo>
                  <a:lnTo>
                    <a:pt x="5" y="40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10" y="21"/>
                  </a:lnTo>
                  <a:lnTo>
                    <a:pt x="10" y="18"/>
                  </a:lnTo>
                  <a:cubicBezTo>
                    <a:pt x="11" y="18"/>
                    <a:pt x="11" y="18"/>
                    <a:pt x="11" y="18"/>
                  </a:cubicBezTo>
                  <a:lnTo>
                    <a:pt x="21" y="16"/>
                  </a:lnTo>
                  <a:cubicBezTo>
                    <a:pt x="21" y="16"/>
                    <a:pt x="24" y="16"/>
                    <a:pt x="25" y="16"/>
                  </a:cubicBezTo>
                  <a:cubicBezTo>
                    <a:pt x="26" y="16"/>
                    <a:pt x="34" y="15"/>
                    <a:pt x="34" y="15"/>
                  </a:cubicBezTo>
                  <a:lnTo>
                    <a:pt x="41" y="13"/>
                  </a:lnTo>
                  <a:lnTo>
                    <a:pt x="45" y="10"/>
                  </a:lnTo>
                  <a:lnTo>
                    <a:pt x="52" y="9"/>
                  </a:lnTo>
                  <a:lnTo>
                    <a:pt x="61" y="8"/>
                  </a:lnTo>
                  <a:lnTo>
                    <a:pt x="70" y="6"/>
                  </a:lnTo>
                  <a:lnTo>
                    <a:pt x="78" y="4"/>
                  </a:lnTo>
                  <a:lnTo>
                    <a:pt x="84" y="2"/>
                  </a:lnTo>
                  <a:lnTo>
                    <a:pt x="89" y="0"/>
                  </a:ln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moveTo>
                    <a:pt x="1" y="19"/>
                  </a:moveTo>
                  <a:cubicBezTo>
                    <a:pt x="1" y="19"/>
                    <a:pt x="0" y="19"/>
                    <a:pt x="0" y="20"/>
                  </a:cubicBezTo>
                  <a:cubicBezTo>
                    <a:pt x="0" y="19"/>
                    <a:pt x="1" y="19"/>
                    <a:pt x="1" y="19"/>
                  </a:cubicBezTo>
                  <a:close/>
                  <a:moveTo>
                    <a:pt x="31" y="114"/>
                  </a:moveTo>
                  <a:lnTo>
                    <a:pt x="30" y="115"/>
                  </a:lnTo>
                  <a:lnTo>
                    <a:pt x="29" y="115"/>
                  </a:lnTo>
                  <a:lnTo>
                    <a:pt x="31" y="114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FC5E995-53D1-18D4-9D49-AE5E3F4A1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684"/>
              <a:ext cx="1278" cy="1026"/>
            </a:xfrm>
            <a:custGeom>
              <a:avLst/>
              <a:gdLst>
                <a:gd name="T0" fmla="*/ 105 w 213"/>
                <a:gd name="T1" fmla="*/ 0 h 171"/>
                <a:gd name="T2" fmla="*/ 126 w 213"/>
                <a:gd name="T3" fmla="*/ 7 h 171"/>
                <a:gd name="T4" fmla="*/ 130 w 213"/>
                <a:gd name="T5" fmla="*/ 14 h 171"/>
                <a:gd name="T6" fmla="*/ 132 w 213"/>
                <a:gd name="T7" fmla="*/ 27 h 171"/>
                <a:gd name="T8" fmla="*/ 147 w 213"/>
                <a:gd name="T9" fmla="*/ 24 h 171"/>
                <a:gd name="T10" fmla="*/ 156 w 213"/>
                <a:gd name="T11" fmla="*/ 36 h 171"/>
                <a:gd name="T12" fmla="*/ 171 w 213"/>
                <a:gd name="T13" fmla="*/ 32 h 171"/>
                <a:gd name="T14" fmla="*/ 183 w 213"/>
                <a:gd name="T15" fmla="*/ 33 h 171"/>
                <a:gd name="T16" fmla="*/ 192 w 213"/>
                <a:gd name="T17" fmla="*/ 23 h 171"/>
                <a:gd name="T18" fmla="*/ 197 w 213"/>
                <a:gd name="T19" fmla="*/ 23 h 171"/>
                <a:gd name="T20" fmla="*/ 197 w 213"/>
                <a:gd name="T21" fmla="*/ 26 h 171"/>
                <a:gd name="T22" fmla="*/ 197 w 213"/>
                <a:gd name="T23" fmla="*/ 26 h 171"/>
                <a:gd name="T24" fmla="*/ 197 w 213"/>
                <a:gd name="T25" fmla="*/ 26 h 171"/>
                <a:gd name="T26" fmla="*/ 197 w 213"/>
                <a:gd name="T27" fmla="*/ 26 h 171"/>
                <a:gd name="T28" fmla="*/ 197 w 213"/>
                <a:gd name="T29" fmla="*/ 27 h 171"/>
                <a:gd name="T30" fmla="*/ 197 w 213"/>
                <a:gd name="T31" fmla="*/ 27 h 171"/>
                <a:gd name="T32" fmla="*/ 197 w 213"/>
                <a:gd name="T33" fmla="*/ 27 h 171"/>
                <a:gd name="T34" fmla="*/ 197 w 213"/>
                <a:gd name="T35" fmla="*/ 27 h 171"/>
                <a:gd name="T36" fmla="*/ 197 w 213"/>
                <a:gd name="T37" fmla="*/ 27 h 171"/>
                <a:gd name="T38" fmla="*/ 197 w 213"/>
                <a:gd name="T39" fmla="*/ 27 h 171"/>
                <a:gd name="T40" fmla="*/ 197 w 213"/>
                <a:gd name="T41" fmla="*/ 28 h 171"/>
                <a:gd name="T42" fmla="*/ 197 w 213"/>
                <a:gd name="T43" fmla="*/ 28 h 171"/>
                <a:gd name="T44" fmla="*/ 197 w 213"/>
                <a:gd name="T45" fmla="*/ 28 h 171"/>
                <a:gd name="T46" fmla="*/ 197 w 213"/>
                <a:gd name="T47" fmla="*/ 28 h 171"/>
                <a:gd name="T48" fmla="*/ 197 w 213"/>
                <a:gd name="T49" fmla="*/ 28 h 171"/>
                <a:gd name="T50" fmla="*/ 197 w 213"/>
                <a:gd name="T51" fmla="*/ 29 h 171"/>
                <a:gd name="T52" fmla="*/ 196 w 213"/>
                <a:gd name="T53" fmla="*/ 31 h 171"/>
                <a:gd name="T54" fmla="*/ 195 w 213"/>
                <a:gd name="T55" fmla="*/ 39 h 171"/>
                <a:gd name="T56" fmla="*/ 197 w 213"/>
                <a:gd name="T57" fmla="*/ 47 h 171"/>
                <a:gd name="T58" fmla="*/ 200 w 213"/>
                <a:gd name="T59" fmla="*/ 55 h 171"/>
                <a:gd name="T60" fmla="*/ 206 w 213"/>
                <a:gd name="T61" fmla="*/ 73 h 171"/>
                <a:gd name="T62" fmla="*/ 209 w 213"/>
                <a:gd name="T63" fmla="*/ 81 h 171"/>
                <a:gd name="T64" fmla="*/ 212 w 213"/>
                <a:gd name="T65" fmla="*/ 91 h 171"/>
                <a:gd name="T66" fmla="*/ 208 w 213"/>
                <a:gd name="T67" fmla="*/ 100 h 171"/>
                <a:gd name="T68" fmla="*/ 207 w 213"/>
                <a:gd name="T69" fmla="*/ 113 h 171"/>
                <a:gd name="T70" fmla="*/ 211 w 213"/>
                <a:gd name="T71" fmla="*/ 123 h 171"/>
                <a:gd name="T72" fmla="*/ 190 w 213"/>
                <a:gd name="T73" fmla="*/ 126 h 171"/>
                <a:gd name="T74" fmla="*/ 189 w 213"/>
                <a:gd name="T75" fmla="*/ 144 h 171"/>
                <a:gd name="T76" fmla="*/ 181 w 213"/>
                <a:gd name="T77" fmla="*/ 151 h 171"/>
                <a:gd name="T78" fmla="*/ 172 w 213"/>
                <a:gd name="T79" fmla="*/ 162 h 171"/>
                <a:gd name="T80" fmla="*/ 163 w 213"/>
                <a:gd name="T81" fmla="*/ 169 h 171"/>
                <a:gd name="T82" fmla="*/ 147 w 213"/>
                <a:gd name="T83" fmla="*/ 162 h 171"/>
                <a:gd name="T84" fmla="*/ 137 w 213"/>
                <a:gd name="T85" fmla="*/ 161 h 171"/>
                <a:gd name="T86" fmla="*/ 133 w 213"/>
                <a:gd name="T87" fmla="*/ 152 h 171"/>
                <a:gd name="T88" fmla="*/ 138 w 213"/>
                <a:gd name="T89" fmla="*/ 140 h 171"/>
                <a:gd name="T90" fmla="*/ 132 w 213"/>
                <a:gd name="T91" fmla="*/ 132 h 171"/>
                <a:gd name="T92" fmla="*/ 119 w 213"/>
                <a:gd name="T93" fmla="*/ 127 h 171"/>
                <a:gd name="T94" fmla="*/ 110 w 213"/>
                <a:gd name="T95" fmla="*/ 126 h 171"/>
                <a:gd name="T96" fmla="*/ 103 w 213"/>
                <a:gd name="T97" fmla="*/ 108 h 171"/>
                <a:gd name="T98" fmla="*/ 68 w 213"/>
                <a:gd name="T99" fmla="*/ 85 h 171"/>
                <a:gd name="T100" fmla="*/ 51 w 213"/>
                <a:gd name="T101" fmla="*/ 76 h 171"/>
                <a:gd name="T102" fmla="*/ 27 w 213"/>
                <a:gd name="T103" fmla="*/ 75 h 171"/>
                <a:gd name="T104" fmla="*/ 18 w 213"/>
                <a:gd name="T105" fmla="*/ 55 h 171"/>
                <a:gd name="T106" fmla="*/ 4 w 213"/>
                <a:gd name="T107" fmla="*/ 37 h 171"/>
                <a:gd name="T108" fmla="*/ 9 w 213"/>
                <a:gd name="T109" fmla="*/ 24 h 171"/>
                <a:gd name="T110" fmla="*/ 58 w 213"/>
                <a:gd name="T111" fmla="*/ 16 h 171"/>
                <a:gd name="T112" fmla="*/ 89 w 213"/>
                <a:gd name="T1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3" h="171">
                  <a:moveTo>
                    <a:pt x="89" y="0"/>
                  </a:moveTo>
                  <a:lnTo>
                    <a:pt x="93" y="3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4" y="3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113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7"/>
                  </a:lnTo>
                  <a:lnTo>
                    <a:pt x="128" y="4"/>
                  </a:lnTo>
                  <a:lnTo>
                    <a:pt x="130" y="2"/>
                  </a:lnTo>
                  <a:lnTo>
                    <a:pt x="133" y="3"/>
                  </a:lnTo>
                  <a:lnTo>
                    <a:pt x="133" y="8"/>
                  </a:lnTo>
                  <a:lnTo>
                    <a:pt x="131" y="10"/>
                  </a:lnTo>
                  <a:lnTo>
                    <a:pt x="130" y="14"/>
                  </a:lnTo>
                  <a:cubicBezTo>
                    <a:pt x="130" y="15"/>
                    <a:pt x="131" y="17"/>
                    <a:pt x="131" y="17"/>
                  </a:cubicBezTo>
                  <a:lnTo>
                    <a:pt x="133" y="19"/>
                  </a:lnTo>
                  <a:lnTo>
                    <a:pt x="136" y="20"/>
                  </a:lnTo>
                  <a:lnTo>
                    <a:pt x="136" y="24"/>
                  </a:lnTo>
                  <a:lnTo>
                    <a:pt x="133" y="25"/>
                  </a:lnTo>
                  <a:lnTo>
                    <a:pt x="132" y="27"/>
                  </a:lnTo>
                  <a:lnTo>
                    <a:pt x="131" y="30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9"/>
                  </a:lnTo>
                  <a:lnTo>
                    <a:pt x="148" y="28"/>
                  </a:lnTo>
                  <a:lnTo>
                    <a:pt x="147" y="24"/>
                  </a:lnTo>
                  <a:lnTo>
                    <a:pt x="154" y="24"/>
                  </a:lnTo>
                  <a:lnTo>
                    <a:pt x="162" y="24"/>
                  </a:lnTo>
                  <a:lnTo>
                    <a:pt x="163" y="26"/>
                  </a:lnTo>
                  <a:lnTo>
                    <a:pt x="161" y="29"/>
                  </a:lnTo>
                  <a:lnTo>
                    <a:pt x="159" y="35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63" y="41"/>
                  </a:lnTo>
                  <a:lnTo>
                    <a:pt x="169" y="42"/>
                  </a:lnTo>
                  <a:lnTo>
                    <a:pt x="171" y="38"/>
                  </a:lnTo>
                  <a:lnTo>
                    <a:pt x="171" y="35"/>
                  </a:lnTo>
                  <a:lnTo>
                    <a:pt x="171" y="32"/>
                  </a:lnTo>
                  <a:lnTo>
                    <a:pt x="174" y="31"/>
                  </a:lnTo>
                  <a:lnTo>
                    <a:pt x="178" y="31"/>
                  </a:lnTo>
                  <a:lnTo>
                    <a:pt x="178" y="33"/>
                  </a:lnTo>
                  <a:lnTo>
                    <a:pt x="179" y="31"/>
                  </a:lnTo>
                  <a:lnTo>
                    <a:pt x="183" y="32"/>
                  </a:lnTo>
                  <a:lnTo>
                    <a:pt x="183" y="33"/>
                  </a:lnTo>
                  <a:lnTo>
                    <a:pt x="184" y="34"/>
                  </a:lnTo>
                  <a:cubicBezTo>
                    <a:pt x="184" y="34"/>
                    <a:pt x="187" y="33"/>
                    <a:pt x="188" y="33"/>
                  </a:cubicBezTo>
                  <a:cubicBezTo>
                    <a:pt x="189" y="33"/>
                    <a:pt x="190" y="33"/>
                    <a:pt x="190" y="33"/>
                  </a:cubicBezTo>
                  <a:lnTo>
                    <a:pt x="190" y="28"/>
                  </a:lnTo>
                  <a:lnTo>
                    <a:pt x="190" y="26"/>
                  </a:lnTo>
                  <a:lnTo>
                    <a:pt x="192" y="23"/>
                  </a:lnTo>
                  <a:lnTo>
                    <a:pt x="193" y="21"/>
                  </a:lnTo>
                  <a:lnTo>
                    <a:pt x="193" y="18"/>
                  </a:lnTo>
                  <a:lnTo>
                    <a:pt x="196" y="1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3"/>
                  </a:lnTo>
                  <a:lnTo>
                    <a:pt x="197" y="23"/>
                  </a:lnTo>
                  <a:lnTo>
                    <a:pt x="197" y="23"/>
                  </a:lnTo>
                  <a:lnTo>
                    <a:pt x="197" y="26"/>
                  </a:ln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8"/>
                  </a:cubicBezTo>
                  <a:cubicBezTo>
                    <a:pt x="197" y="28"/>
                    <a:pt x="197" y="28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30"/>
                    <a:pt x="197" y="30"/>
                    <a:pt x="196" y="31"/>
                  </a:cubicBezTo>
                  <a:cubicBezTo>
                    <a:pt x="196" y="32"/>
                    <a:pt x="195" y="32"/>
                    <a:pt x="195" y="33"/>
                  </a:cubicBezTo>
                  <a:cubicBezTo>
                    <a:pt x="194" y="34"/>
                    <a:pt x="194" y="34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7"/>
                    <a:pt x="195" y="39"/>
                    <a:pt x="195" y="39"/>
                  </a:cubicBezTo>
                  <a:lnTo>
                    <a:pt x="196" y="41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7" y="47"/>
                  </a:lnTo>
                  <a:cubicBezTo>
                    <a:pt x="197" y="47"/>
                    <a:pt x="197" y="47"/>
                    <a:pt x="197" y="47"/>
                  </a:cubicBezTo>
                  <a:lnTo>
                    <a:pt x="197" y="47"/>
                  </a:lnTo>
                  <a:cubicBezTo>
                    <a:pt x="197" y="47"/>
                    <a:pt x="198" y="49"/>
                    <a:pt x="198" y="50"/>
                  </a:cubicBezTo>
                  <a:cubicBezTo>
                    <a:pt x="198" y="52"/>
                    <a:pt x="198" y="51"/>
                    <a:pt x="198" y="52"/>
                  </a:cubicBezTo>
                  <a:cubicBezTo>
                    <a:pt x="199" y="53"/>
                    <a:pt x="199" y="52"/>
                    <a:pt x="200" y="53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00" y="55"/>
                    <a:pt x="200" y="55"/>
                    <a:pt x="200" y="55"/>
                  </a:cubicBezTo>
                  <a:lnTo>
                    <a:pt x="200" y="55"/>
                  </a:lnTo>
                  <a:cubicBezTo>
                    <a:pt x="200" y="55"/>
                    <a:pt x="200" y="55"/>
                    <a:pt x="200" y="55"/>
                  </a:cubicBezTo>
                  <a:lnTo>
                    <a:pt x="201" y="58"/>
                  </a:lnTo>
                  <a:lnTo>
                    <a:pt x="204" y="65"/>
                  </a:lnTo>
                  <a:lnTo>
                    <a:pt x="204" y="69"/>
                  </a:lnTo>
                  <a:lnTo>
                    <a:pt x="205" y="71"/>
                  </a:lnTo>
                  <a:lnTo>
                    <a:pt x="206" y="73"/>
                  </a:lnTo>
                  <a:cubicBezTo>
                    <a:pt x="206" y="73"/>
                    <a:pt x="207" y="75"/>
                    <a:pt x="208" y="77"/>
                  </a:cubicBezTo>
                  <a:cubicBezTo>
                    <a:pt x="209" y="77"/>
                    <a:pt x="209" y="78"/>
                    <a:pt x="209" y="78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209" y="79"/>
                    <a:pt x="209" y="79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1"/>
                    <a:pt x="209" y="81"/>
                  </a:cubicBezTo>
                  <a:cubicBezTo>
                    <a:pt x="209" y="81"/>
                    <a:pt x="209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9" y="84"/>
                    <a:pt x="210" y="84"/>
                    <a:pt x="210" y="85"/>
                  </a:cubicBezTo>
                  <a:cubicBezTo>
                    <a:pt x="210" y="87"/>
                    <a:pt x="211" y="86"/>
                    <a:pt x="212" y="87"/>
                  </a:cubicBezTo>
                  <a:cubicBezTo>
                    <a:pt x="212" y="87"/>
                    <a:pt x="212" y="87"/>
                    <a:pt x="212" y="88"/>
                  </a:cubicBezTo>
                  <a:cubicBezTo>
                    <a:pt x="212" y="89"/>
                    <a:pt x="212" y="90"/>
                    <a:pt x="212" y="91"/>
                  </a:cubicBezTo>
                  <a:cubicBezTo>
                    <a:pt x="212" y="92"/>
                    <a:pt x="212" y="92"/>
                    <a:pt x="211" y="93"/>
                  </a:cubicBezTo>
                  <a:cubicBezTo>
                    <a:pt x="210" y="94"/>
                    <a:pt x="209" y="95"/>
                    <a:pt x="209" y="95"/>
                  </a:cubicBezTo>
                  <a:cubicBezTo>
                    <a:pt x="209" y="95"/>
                    <a:pt x="209" y="96"/>
                    <a:pt x="207" y="96"/>
                  </a:cubicBezTo>
                  <a:cubicBezTo>
                    <a:pt x="206" y="96"/>
                    <a:pt x="206" y="96"/>
                    <a:pt x="206" y="97"/>
                  </a:cubicBezTo>
                  <a:cubicBezTo>
                    <a:pt x="205" y="97"/>
                    <a:pt x="206" y="98"/>
                    <a:pt x="206" y="98"/>
                  </a:cubicBezTo>
                  <a:lnTo>
                    <a:pt x="208" y="100"/>
                  </a:lnTo>
                  <a:lnTo>
                    <a:pt x="206" y="103"/>
                  </a:lnTo>
                  <a:lnTo>
                    <a:pt x="205" y="106"/>
                  </a:lnTo>
                  <a:lnTo>
                    <a:pt x="205" y="108"/>
                  </a:lnTo>
                  <a:cubicBezTo>
                    <a:pt x="205" y="108"/>
                    <a:pt x="205" y="108"/>
                    <a:pt x="205" y="108"/>
                  </a:cubicBezTo>
                  <a:lnTo>
                    <a:pt x="205" y="109"/>
                  </a:lnTo>
                  <a:cubicBezTo>
                    <a:pt x="205" y="109"/>
                    <a:pt x="206" y="112"/>
                    <a:pt x="207" y="113"/>
                  </a:cubicBezTo>
                  <a:cubicBezTo>
                    <a:pt x="207" y="114"/>
                    <a:pt x="208" y="115"/>
                    <a:pt x="208" y="117"/>
                  </a:cubicBezTo>
                  <a:cubicBezTo>
                    <a:pt x="209" y="119"/>
                    <a:pt x="209" y="120"/>
                    <a:pt x="209" y="120"/>
                  </a:cubicBezTo>
                  <a:lnTo>
                    <a:pt x="211" y="121"/>
                  </a:lnTo>
                  <a:lnTo>
                    <a:pt x="213" y="122"/>
                  </a:lnTo>
                  <a:lnTo>
                    <a:pt x="213" y="121"/>
                  </a:lnTo>
                  <a:lnTo>
                    <a:pt x="211" y="123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9" y="124"/>
                  </a:lnTo>
                  <a:lnTo>
                    <a:pt x="195" y="121"/>
                  </a:lnTo>
                  <a:lnTo>
                    <a:pt x="194" y="123"/>
                  </a:lnTo>
                  <a:lnTo>
                    <a:pt x="190" y="126"/>
                  </a:lnTo>
                  <a:lnTo>
                    <a:pt x="189" y="128"/>
                  </a:lnTo>
                  <a:lnTo>
                    <a:pt x="186" y="130"/>
                  </a:lnTo>
                  <a:lnTo>
                    <a:pt x="188" y="134"/>
                  </a:lnTo>
                  <a:lnTo>
                    <a:pt x="189" y="138"/>
                  </a:lnTo>
                  <a:lnTo>
                    <a:pt x="189" y="141"/>
                  </a:lnTo>
                  <a:lnTo>
                    <a:pt x="189" y="144"/>
                  </a:lnTo>
                  <a:lnTo>
                    <a:pt x="189" y="147"/>
                  </a:lnTo>
                  <a:lnTo>
                    <a:pt x="191" y="149"/>
                  </a:lnTo>
                  <a:lnTo>
                    <a:pt x="192" y="151"/>
                  </a:lnTo>
                  <a:lnTo>
                    <a:pt x="187" y="153"/>
                  </a:lnTo>
                  <a:lnTo>
                    <a:pt x="183" y="155"/>
                  </a:lnTo>
                  <a:lnTo>
                    <a:pt x="181" y="151"/>
                  </a:lnTo>
                  <a:lnTo>
                    <a:pt x="179" y="149"/>
                  </a:lnTo>
                  <a:lnTo>
                    <a:pt x="177" y="151"/>
                  </a:lnTo>
                  <a:lnTo>
                    <a:pt x="175" y="154"/>
                  </a:lnTo>
                  <a:lnTo>
                    <a:pt x="174" y="157"/>
                  </a:lnTo>
                  <a:lnTo>
                    <a:pt x="173" y="160"/>
                  </a:lnTo>
                  <a:lnTo>
                    <a:pt x="172" y="162"/>
                  </a:lnTo>
                  <a:lnTo>
                    <a:pt x="171" y="164"/>
                  </a:lnTo>
                  <a:lnTo>
                    <a:pt x="168" y="160"/>
                  </a:lnTo>
                  <a:lnTo>
                    <a:pt x="165" y="160"/>
                  </a:lnTo>
                  <a:lnTo>
                    <a:pt x="164" y="165"/>
                  </a:lnTo>
                  <a:lnTo>
                    <a:pt x="164" y="168"/>
                  </a:lnTo>
                  <a:lnTo>
                    <a:pt x="163" y="169"/>
                  </a:lnTo>
                  <a:lnTo>
                    <a:pt x="161" y="169"/>
                  </a:lnTo>
                  <a:lnTo>
                    <a:pt x="158" y="171"/>
                  </a:lnTo>
                  <a:lnTo>
                    <a:pt x="157" y="169"/>
                  </a:lnTo>
                  <a:lnTo>
                    <a:pt x="149" y="168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5" y="161"/>
                  </a:lnTo>
                  <a:lnTo>
                    <a:pt x="142" y="160"/>
                  </a:lnTo>
                  <a:lnTo>
                    <a:pt x="139" y="160"/>
                  </a:lnTo>
                  <a:lnTo>
                    <a:pt x="138" y="160"/>
                  </a:lnTo>
                  <a:lnTo>
                    <a:pt x="138" y="160"/>
                  </a:lnTo>
                  <a:lnTo>
                    <a:pt x="137" y="161"/>
                  </a:lnTo>
                  <a:cubicBezTo>
                    <a:pt x="137" y="161"/>
                    <a:pt x="137" y="162"/>
                    <a:pt x="136" y="161"/>
                  </a:cubicBezTo>
                  <a:lnTo>
                    <a:pt x="134" y="162"/>
                  </a:lnTo>
                  <a:cubicBezTo>
                    <a:pt x="134" y="162"/>
                    <a:pt x="134" y="163"/>
                    <a:pt x="132" y="162"/>
                  </a:cubicBezTo>
                  <a:cubicBezTo>
                    <a:pt x="134" y="163"/>
                    <a:pt x="133" y="159"/>
                    <a:pt x="133" y="159"/>
                  </a:cubicBezTo>
                  <a:lnTo>
                    <a:pt x="134" y="155"/>
                  </a:lnTo>
                  <a:lnTo>
                    <a:pt x="133" y="152"/>
                  </a:lnTo>
                  <a:lnTo>
                    <a:pt x="137" y="150"/>
                  </a:lnTo>
                  <a:lnTo>
                    <a:pt x="136" y="148"/>
                  </a:lnTo>
                  <a:lnTo>
                    <a:pt x="135" y="147"/>
                  </a:lnTo>
                  <a:lnTo>
                    <a:pt x="134" y="145"/>
                  </a:lnTo>
                  <a:lnTo>
                    <a:pt x="134" y="142"/>
                  </a:lnTo>
                  <a:lnTo>
                    <a:pt x="138" y="14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7" y="139"/>
                  </a:lnTo>
                  <a:lnTo>
                    <a:pt x="136" y="136"/>
                  </a:lnTo>
                  <a:lnTo>
                    <a:pt x="134" y="134"/>
                  </a:lnTo>
                  <a:lnTo>
                    <a:pt x="132" y="132"/>
                  </a:lnTo>
                  <a:lnTo>
                    <a:pt x="130" y="130"/>
                  </a:lnTo>
                  <a:lnTo>
                    <a:pt x="127" y="129"/>
                  </a:lnTo>
                  <a:lnTo>
                    <a:pt x="125" y="130"/>
                  </a:lnTo>
                  <a:lnTo>
                    <a:pt x="124" y="131"/>
                  </a:lnTo>
                  <a:lnTo>
                    <a:pt x="120" y="129"/>
                  </a:lnTo>
                  <a:lnTo>
                    <a:pt x="119" y="127"/>
                  </a:lnTo>
                  <a:lnTo>
                    <a:pt x="119" y="124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5" y="126"/>
                  </a:lnTo>
                  <a:lnTo>
                    <a:pt x="110" y="126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3" y="112"/>
                  </a:lnTo>
                  <a:lnTo>
                    <a:pt x="111" y="109"/>
                  </a:lnTo>
                  <a:lnTo>
                    <a:pt x="109" y="108"/>
                  </a:lnTo>
                  <a:lnTo>
                    <a:pt x="103" y="108"/>
                  </a:lnTo>
                  <a:lnTo>
                    <a:pt x="96" y="109"/>
                  </a:lnTo>
                  <a:lnTo>
                    <a:pt x="92" y="107"/>
                  </a:lnTo>
                  <a:lnTo>
                    <a:pt x="88" y="103"/>
                  </a:lnTo>
                  <a:lnTo>
                    <a:pt x="80" y="99"/>
                  </a:lnTo>
                  <a:lnTo>
                    <a:pt x="75" y="94"/>
                  </a:lnTo>
                  <a:lnTo>
                    <a:pt x="68" y="85"/>
                  </a:lnTo>
                  <a:lnTo>
                    <a:pt x="64" y="79"/>
                  </a:lnTo>
                  <a:lnTo>
                    <a:pt x="61" y="76"/>
                  </a:lnTo>
                  <a:lnTo>
                    <a:pt x="60" y="70"/>
                  </a:lnTo>
                  <a:lnTo>
                    <a:pt x="58" y="70"/>
                  </a:lnTo>
                  <a:lnTo>
                    <a:pt x="55" y="73"/>
                  </a:lnTo>
                  <a:lnTo>
                    <a:pt x="51" y="76"/>
                  </a:lnTo>
                  <a:lnTo>
                    <a:pt x="43" y="80"/>
                  </a:lnTo>
                  <a:lnTo>
                    <a:pt x="40" y="82"/>
                  </a:lnTo>
                  <a:lnTo>
                    <a:pt x="33" y="85"/>
                  </a:lnTo>
                  <a:lnTo>
                    <a:pt x="29" y="86"/>
                  </a:lnTo>
                  <a:cubicBezTo>
                    <a:pt x="29" y="86"/>
                    <a:pt x="26" y="84"/>
                    <a:pt x="26" y="82"/>
                  </a:cubicBezTo>
                  <a:cubicBezTo>
                    <a:pt x="26" y="81"/>
                    <a:pt x="27" y="75"/>
                    <a:pt x="27" y="75"/>
                  </a:cubicBezTo>
                  <a:lnTo>
                    <a:pt x="27" y="70"/>
                  </a:lnTo>
                  <a:lnTo>
                    <a:pt x="27" y="64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0" y="55"/>
                  </a:lnTo>
                  <a:lnTo>
                    <a:pt x="18" y="55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9" y="50"/>
                  </a:lnTo>
                  <a:lnTo>
                    <a:pt x="6" y="46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3" y="34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9" y="24"/>
                  </a:lnTo>
                  <a:lnTo>
                    <a:pt x="13" y="22"/>
                  </a:lnTo>
                  <a:lnTo>
                    <a:pt x="22" y="20"/>
                  </a:lnTo>
                  <a:lnTo>
                    <a:pt x="26" y="21"/>
                  </a:lnTo>
                  <a:lnTo>
                    <a:pt x="35" y="19"/>
                  </a:lnTo>
                  <a:lnTo>
                    <a:pt x="45" y="18"/>
                  </a:lnTo>
                  <a:lnTo>
                    <a:pt x="58" y="16"/>
                  </a:lnTo>
                  <a:lnTo>
                    <a:pt x="63" y="14"/>
                  </a:lnTo>
                  <a:lnTo>
                    <a:pt x="72" y="11"/>
                  </a:lnTo>
                  <a:lnTo>
                    <a:pt x="78" y="7"/>
                  </a:lnTo>
                  <a:lnTo>
                    <a:pt x="84" y="5"/>
                  </a:lnTo>
                  <a:lnTo>
                    <a:pt x="89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5C3A896-5883-FCB5-B004-9875167AB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002"/>
              <a:ext cx="912" cy="792"/>
            </a:xfrm>
            <a:custGeom>
              <a:avLst/>
              <a:gdLst>
                <a:gd name="T0" fmla="*/ 41 w 152"/>
                <a:gd name="T1" fmla="*/ 0 h 132"/>
                <a:gd name="T2" fmla="*/ 42 w 152"/>
                <a:gd name="T3" fmla="*/ 17 h 132"/>
                <a:gd name="T4" fmla="*/ 44 w 152"/>
                <a:gd name="T5" fmla="*/ 33 h 132"/>
                <a:gd name="T6" fmla="*/ 58 w 152"/>
                <a:gd name="T7" fmla="*/ 27 h 132"/>
                <a:gd name="T8" fmla="*/ 73 w 152"/>
                <a:gd name="T9" fmla="*/ 17 h 132"/>
                <a:gd name="T10" fmla="*/ 79 w 152"/>
                <a:gd name="T11" fmla="*/ 25 h 132"/>
                <a:gd name="T12" fmla="*/ 95 w 152"/>
                <a:gd name="T13" fmla="*/ 45 h 132"/>
                <a:gd name="T14" fmla="*/ 111 w 152"/>
                <a:gd name="T15" fmla="*/ 55 h 132"/>
                <a:gd name="T16" fmla="*/ 126 w 152"/>
                <a:gd name="T17" fmla="*/ 55 h 132"/>
                <a:gd name="T18" fmla="*/ 128 w 152"/>
                <a:gd name="T19" fmla="*/ 67 h 132"/>
                <a:gd name="T20" fmla="*/ 133 w 152"/>
                <a:gd name="T21" fmla="*/ 68 h 132"/>
                <a:gd name="T22" fmla="*/ 134 w 152"/>
                <a:gd name="T23" fmla="*/ 70 h 132"/>
                <a:gd name="T24" fmla="*/ 139 w 152"/>
                <a:gd name="T25" fmla="*/ 77 h 132"/>
                <a:gd name="T26" fmla="*/ 145 w 152"/>
                <a:gd name="T27" fmla="*/ 76 h 132"/>
                <a:gd name="T28" fmla="*/ 151 w 152"/>
                <a:gd name="T29" fmla="*/ 83 h 132"/>
                <a:gd name="T30" fmla="*/ 152 w 152"/>
                <a:gd name="T31" fmla="*/ 86 h 132"/>
                <a:gd name="T32" fmla="*/ 149 w 152"/>
                <a:gd name="T33" fmla="*/ 91 h 132"/>
                <a:gd name="T34" fmla="*/ 152 w 152"/>
                <a:gd name="T35" fmla="*/ 97 h 132"/>
                <a:gd name="T36" fmla="*/ 148 w 152"/>
                <a:gd name="T37" fmla="*/ 105 h 132"/>
                <a:gd name="T38" fmla="*/ 141 w 152"/>
                <a:gd name="T39" fmla="*/ 104 h 132"/>
                <a:gd name="T40" fmla="*/ 135 w 152"/>
                <a:gd name="T41" fmla="*/ 103 h 132"/>
                <a:gd name="T42" fmla="*/ 126 w 152"/>
                <a:gd name="T43" fmla="*/ 103 h 132"/>
                <a:gd name="T44" fmla="*/ 122 w 152"/>
                <a:gd name="T45" fmla="*/ 111 h 132"/>
                <a:gd name="T46" fmla="*/ 116 w 152"/>
                <a:gd name="T47" fmla="*/ 109 h 132"/>
                <a:gd name="T48" fmla="*/ 110 w 152"/>
                <a:gd name="T49" fmla="*/ 113 h 132"/>
                <a:gd name="T50" fmla="*/ 108 w 152"/>
                <a:gd name="T51" fmla="*/ 120 h 132"/>
                <a:gd name="T52" fmla="*/ 97 w 152"/>
                <a:gd name="T53" fmla="*/ 125 h 132"/>
                <a:gd name="T54" fmla="*/ 91 w 152"/>
                <a:gd name="T55" fmla="*/ 132 h 132"/>
                <a:gd name="T56" fmla="*/ 87 w 152"/>
                <a:gd name="T57" fmla="*/ 121 h 132"/>
                <a:gd name="T58" fmla="*/ 85 w 152"/>
                <a:gd name="T59" fmla="*/ 112 h 132"/>
                <a:gd name="T60" fmla="*/ 84 w 152"/>
                <a:gd name="T61" fmla="*/ 108 h 132"/>
                <a:gd name="T62" fmla="*/ 69 w 152"/>
                <a:gd name="T63" fmla="*/ 101 h 132"/>
                <a:gd name="T64" fmla="*/ 55 w 152"/>
                <a:gd name="T65" fmla="*/ 96 h 132"/>
                <a:gd name="T66" fmla="*/ 50 w 152"/>
                <a:gd name="T67" fmla="*/ 88 h 132"/>
                <a:gd name="T68" fmla="*/ 42 w 152"/>
                <a:gd name="T69" fmla="*/ 87 h 132"/>
                <a:gd name="T70" fmla="*/ 36 w 152"/>
                <a:gd name="T71" fmla="*/ 83 h 132"/>
                <a:gd name="T72" fmla="*/ 29 w 152"/>
                <a:gd name="T73" fmla="*/ 85 h 132"/>
                <a:gd name="T74" fmla="*/ 27 w 152"/>
                <a:gd name="T75" fmla="*/ 92 h 132"/>
                <a:gd name="T76" fmla="*/ 20 w 152"/>
                <a:gd name="T77" fmla="*/ 88 h 132"/>
                <a:gd name="T78" fmla="*/ 14 w 152"/>
                <a:gd name="T79" fmla="*/ 90 h 132"/>
                <a:gd name="T80" fmla="*/ 11 w 152"/>
                <a:gd name="T81" fmla="*/ 80 h 132"/>
                <a:gd name="T82" fmla="*/ 17 w 152"/>
                <a:gd name="T83" fmla="*/ 74 h 132"/>
                <a:gd name="T84" fmla="*/ 10 w 152"/>
                <a:gd name="T85" fmla="*/ 73 h 132"/>
                <a:gd name="T86" fmla="*/ 8 w 152"/>
                <a:gd name="T87" fmla="*/ 66 h 132"/>
                <a:gd name="T88" fmla="*/ 1 w 152"/>
                <a:gd name="T89" fmla="*/ 61 h 132"/>
                <a:gd name="T90" fmla="*/ 1 w 152"/>
                <a:gd name="T91" fmla="*/ 55 h 132"/>
                <a:gd name="T92" fmla="*/ 1 w 152"/>
                <a:gd name="T93" fmla="*/ 53 h 132"/>
                <a:gd name="T94" fmla="*/ 2 w 152"/>
                <a:gd name="T95" fmla="*/ 47 h 132"/>
                <a:gd name="T96" fmla="*/ 3 w 152"/>
                <a:gd name="T97" fmla="*/ 42 h 132"/>
                <a:gd name="T98" fmla="*/ 4 w 152"/>
                <a:gd name="T99" fmla="*/ 32 h 132"/>
                <a:gd name="T100" fmla="*/ 9 w 152"/>
                <a:gd name="T101" fmla="*/ 25 h 132"/>
                <a:gd name="T102" fmla="*/ 15 w 152"/>
                <a:gd name="T103" fmla="*/ 22 h 132"/>
                <a:gd name="T104" fmla="*/ 23 w 152"/>
                <a:gd name="T105" fmla="*/ 19 h 132"/>
                <a:gd name="T106" fmla="*/ 30 w 152"/>
                <a:gd name="T107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132">
                  <a:moveTo>
                    <a:pt x="33" y="1"/>
                  </a:moveTo>
                  <a:lnTo>
                    <a:pt x="35" y="1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2"/>
                  </a:lnTo>
                  <a:cubicBezTo>
                    <a:pt x="42" y="22"/>
                    <a:pt x="41" y="27"/>
                    <a:pt x="41" y="29"/>
                  </a:cubicBezTo>
                  <a:cubicBezTo>
                    <a:pt x="41" y="30"/>
                    <a:pt x="44" y="33"/>
                    <a:pt x="44" y="33"/>
                  </a:cubicBezTo>
                  <a:lnTo>
                    <a:pt x="48" y="32"/>
                  </a:lnTo>
                  <a:lnTo>
                    <a:pt x="55" y="29"/>
                  </a:lnTo>
                  <a:lnTo>
                    <a:pt x="58" y="27"/>
                  </a:lnTo>
                  <a:lnTo>
                    <a:pt x="66" y="23"/>
                  </a:lnTo>
                  <a:lnTo>
                    <a:pt x="70" y="19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6" y="23"/>
                  </a:lnTo>
                  <a:lnTo>
                    <a:pt x="79" y="25"/>
                  </a:lnTo>
                  <a:lnTo>
                    <a:pt x="83" y="32"/>
                  </a:lnTo>
                  <a:lnTo>
                    <a:pt x="90" y="41"/>
                  </a:lnTo>
                  <a:lnTo>
                    <a:pt x="95" y="45"/>
                  </a:lnTo>
                  <a:lnTo>
                    <a:pt x="103" y="49"/>
                  </a:lnTo>
                  <a:lnTo>
                    <a:pt x="107" y="54"/>
                  </a:lnTo>
                  <a:lnTo>
                    <a:pt x="111" y="55"/>
                  </a:lnTo>
                  <a:lnTo>
                    <a:pt x="118" y="55"/>
                  </a:lnTo>
                  <a:lnTo>
                    <a:pt x="124" y="55"/>
                  </a:lnTo>
                  <a:lnTo>
                    <a:pt x="126" y="55"/>
                  </a:lnTo>
                  <a:lnTo>
                    <a:pt x="128" y="58"/>
                  </a:lnTo>
                  <a:lnTo>
                    <a:pt x="128" y="63"/>
                  </a:lnTo>
                  <a:lnTo>
                    <a:pt x="128" y="67"/>
                  </a:lnTo>
                  <a:lnTo>
                    <a:pt x="125" y="72"/>
                  </a:lnTo>
                  <a:lnTo>
                    <a:pt x="130" y="73"/>
                  </a:lnTo>
                  <a:lnTo>
                    <a:pt x="133" y="68"/>
                  </a:lnTo>
                  <a:lnTo>
                    <a:pt x="133" y="67"/>
                  </a:lnTo>
                  <a:lnTo>
                    <a:pt x="135" y="68"/>
                  </a:lnTo>
                  <a:lnTo>
                    <a:pt x="134" y="70"/>
                  </a:lnTo>
                  <a:lnTo>
                    <a:pt x="134" y="74"/>
                  </a:lnTo>
                  <a:lnTo>
                    <a:pt x="135" y="76"/>
                  </a:lnTo>
                  <a:lnTo>
                    <a:pt x="139" y="77"/>
                  </a:lnTo>
                  <a:lnTo>
                    <a:pt x="140" y="76"/>
                  </a:lnTo>
                  <a:lnTo>
                    <a:pt x="142" y="75"/>
                  </a:lnTo>
                  <a:lnTo>
                    <a:pt x="145" y="76"/>
                  </a:lnTo>
                  <a:lnTo>
                    <a:pt x="147" y="78"/>
                  </a:lnTo>
                  <a:lnTo>
                    <a:pt x="149" y="81"/>
                  </a:lnTo>
                  <a:lnTo>
                    <a:pt x="151" y="83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49" y="89"/>
                  </a:lnTo>
                  <a:lnTo>
                    <a:pt x="149" y="91"/>
                  </a:lnTo>
                  <a:lnTo>
                    <a:pt x="150" y="93"/>
                  </a:lnTo>
                  <a:lnTo>
                    <a:pt x="151" y="95"/>
                  </a:lnTo>
                  <a:lnTo>
                    <a:pt x="152" y="97"/>
                  </a:lnTo>
                  <a:lnTo>
                    <a:pt x="148" y="99"/>
                  </a:lnTo>
                  <a:lnTo>
                    <a:pt x="149" y="102"/>
                  </a:lnTo>
                  <a:lnTo>
                    <a:pt x="148" y="105"/>
                  </a:lnTo>
                  <a:cubicBezTo>
                    <a:pt x="148" y="105"/>
                    <a:pt x="149" y="109"/>
                    <a:pt x="147" y="109"/>
                  </a:cubicBezTo>
                  <a:cubicBezTo>
                    <a:pt x="146" y="108"/>
                    <a:pt x="144" y="106"/>
                    <a:pt x="144" y="106"/>
                  </a:cubicBezTo>
                  <a:lnTo>
                    <a:pt x="141" y="104"/>
                  </a:lnTo>
                  <a:lnTo>
                    <a:pt x="140" y="104"/>
                  </a:lnTo>
                  <a:lnTo>
                    <a:pt x="138" y="103"/>
                  </a:lnTo>
                  <a:lnTo>
                    <a:pt x="135" y="103"/>
                  </a:lnTo>
                  <a:lnTo>
                    <a:pt x="132" y="101"/>
                  </a:lnTo>
                  <a:lnTo>
                    <a:pt x="129" y="101"/>
                  </a:lnTo>
                  <a:cubicBezTo>
                    <a:pt x="129" y="101"/>
                    <a:pt x="127" y="103"/>
                    <a:pt x="126" y="103"/>
                  </a:cubicBezTo>
                  <a:cubicBezTo>
                    <a:pt x="125" y="104"/>
                    <a:pt x="125" y="105"/>
                    <a:pt x="125" y="105"/>
                  </a:cubicBezTo>
                  <a:lnTo>
                    <a:pt x="123" y="109"/>
                  </a:lnTo>
                  <a:lnTo>
                    <a:pt x="122" y="111"/>
                  </a:lnTo>
                  <a:lnTo>
                    <a:pt x="120" y="112"/>
                  </a:lnTo>
                  <a:lnTo>
                    <a:pt x="118" y="111"/>
                  </a:lnTo>
                  <a:lnTo>
                    <a:pt x="116" y="109"/>
                  </a:lnTo>
                  <a:lnTo>
                    <a:pt x="113" y="110"/>
                  </a:lnTo>
                  <a:lnTo>
                    <a:pt x="110" y="110"/>
                  </a:lnTo>
                  <a:lnTo>
                    <a:pt x="110" y="113"/>
                  </a:lnTo>
                  <a:lnTo>
                    <a:pt x="109" y="116"/>
                  </a:lnTo>
                  <a:lnTo>
                    <a:pt x="109" y="118"/>
                  </a:lnTo>
                  <a:lnTo>
                    <a:pt x="108" y="120"/>
                  </a:lnTo>
                  <a:lnTo>
                    <a:pt x="103" y="121"/>
                  </a:lnTo>
                  <a:cubicBezTo>
                    <a:pt x="103" y="121"/>
                    <a:pt x="101" y="122"/>
                    <a:pt x="99" y="123"/>
                  </a:cubicBezTo>
                  <a:cubicBezTo>
                    <a:pt x="98" y="124"/>
                    <a:pt x="97" y="125"/>
                    <a:pt x="97" y="125"/>
                  </a:cubicBezTo>
                  <a:lnTo>
                    <a:pt x="96" y="127"/>
                  </a:lnTo>
                  <a:lnTo>
                    <a:pt x="94" y="130"/>
                  </a:lnTo>
                  <a:lnTo>
                    <a:pt x="91" y="132"/>
                  </a:lnTo>
                  <a:lnTo>
                    <a:pt x="88" y="130"/>
                  </a:lnTo>
                  <a:lnTo>
                    <a:pt x="87" y="125"/>
                  </a:lnTo>
                  <a:lnTo>
                    <a:pt x="87" y="121"/>
                  </a:lnTo>
                  <a:lnTo>
                    <a:pt x="87" y="118"/>
                  </a:lnTo>
                  <a:lnTo>
                    <a:pt x="85" y="115"/>
                  </a:lnTo>
                  <a:lnTo>
                    <a:pt x="85" y="112"/>
                  </a:lnTo>
                  <a:lnTo>
                    <a:pt x="86" y="110"/>
                  </a:lnTo>
                  <a:lnTo>
                    <a:pt x="87" y="109"/>
                  </a:lnTo>
                  <a:cubicBezTo>
                    <a:pt x="87" y="109"/>
                    <a:pt x="86" y="108"/>
                    <a:pt x="84" y="108"/>
                  </a:cubicBezTo>
                  <a:cubicBezTo>
                    <a:pt x="83" y="108"/>
                    <a:pt x="81" y="107"/>
                    <a:pt x="79" y="106"/>
                  </a:cubicBezTo>
                  <a:cubicBezTo>
                    <a:pt x="78" y="106"/>
                    <a:pt x="75" y="104"/>
                    <a:pt x="75" y="104"/>
                  </a:cubicBezTo>
                  <a:lnTo>
                    <a:pt x="69" y="101"/>
                  </a:lnTo>
                  <a:lnTo>
                    <a:pt x="60" y="100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5" y="94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5" y="86"/>
                  </a:lnTo>
                  <a:lnTo>
                    <a:pt x="42" y="87"/>
                  </a:lnTo>
                  <a:lnTo>
                    <a:pt x="38" y="87"/>
                  </a:lnTo>
                  <a:lnTo>
                    <a:pt x="37" y="85"/>
                  </a:lnTo>
                  <a:lnTo>
                    <a:pt x="36" y="83"/>
                  </a:lnTo>
                  <a:lnTo>
                    <a:pt x="34" y="84"/>
                  </a:lnTo>
                  <a:lnTo>
                    <a:pt x="32" y="86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28" y="91"/>
                  </a:lnTo>
                  <a:lnTo>
                    <a:pt x="27" y="92"/>
                  </a:lnTo>
                  <a:lnTo>
                    <a:pt x="25" y="91"/>
                  </a:lnTo>
                  <a:lnTo>
                    <a:pt x="22" y="89"/>
                  </a:lnTo>
                  <a:lnTo>
                    <a:pt x="20" y="88"/>
                  </a:lnTo>
                  <a:lnTo>
                    <a:pt x="19" y="89"/>
                  </a:lnTo>
                  <a:lnTo>
                    <a:pt x="15" y="91"/>
                  </a:lnTo>
                  <a:lnTo>
                    <a:pt x="14" y="90"/>
                  </a:lnTo>
                  <a:lnTo>
                    <a:pt x="12" y="87"/>
                  </a:lnTo>
                  <a:lnTo>
                    <a:pt x="11" y="83"/>
                  </a:lnTo>
                  <a:lnTo>
                    <a:pt x="11" y="80"/>
                  </a:lnTo>
                  <a:lnTo>
                    <a:pt x="12" y="78"/>
                  </a:lnTo>
                  <a:lnTo>
                    <a:pt x="14" y="76"/>
                  </a:lnTo>
                  <a:lnTo>
                    <a:pt x="17" y="74"/>
                  </a:lnTo>
                  <a:lnTo>
                    <a:pt x="15" y="73"/>
                  </a:lnTo>
                  <a:lnTo>
                    <a:pt x="13" y="73"/>
                  </a:lnTo>
                  <a:lnTo>
                    <a:pt x="10" y="73"/>
                  </a:lnTo>
                  <a:lnTo>
                    <a:pt x="8" y="71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9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0" y="60"/>
                  </a:lnTo>
                  <a:cubicBezTo>
                    <a:pt x="0" y="60"/>
                    <a:pt x="0" y="59"/>
                    <a:pt x="1" y="58"/>
                  </a:cubicBezTo>
                  <a:lnTo>
                    <a:pt x="1" y="55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6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2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4" y="26"/>
                  </a:lnTo>
                  <a:cubicBezTo>
                    <a:pt x="14" y="26"/>
                    <a:pt x="14" y="24"/>
                    <a:pt x="15" y="22"/>
                  </a:cubicBezTo>
                  <a:lnTo>
                    <a:pt x="18" y="22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4" y="15"/>
                  </a:lnTo>
                  <a:lnTo>
                    <a:pt x="27" y="13"/>
                  </a:lnTo>
                  <a:lnTo>
                    <a:pt x="30" y="9"/>
                  </a:lnTo>
                  <a:lnTo>
                    <a:pt x="31" y="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55A89C6-16C5-2FE5-F985-6ACAA55B3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" y="1326"/>
              <a:ext cx="882" cy="762"/>
            </a:xfrm>
            <a:custGeom>
              <a:avLst/>
              <a:gdLst>
                <a:gd name="T0" fmla="*/ 42 w 147"/>
                <a:gd name="T1" fmla="*/ 0 h 127"/>
                <a:gd name="T2" fmla="*/ 139 w 147"/>
                <a:gd name="T3" fmla="*/ 77 h 127"/>
                <a:gd name="T4" fmla="*/ 142 w 147"/>
                <a:gd name="T5" fmla="*/ 88 h 127"/>
                <a:gd name="T6" fmla="*/ 142 w 147"/>
                <a:gd name="T7" fmla="*/ 95 h 127"/>
                <a:gd name="T8" fmla="*/ 144 w 147"/>
                <a:gd name="T9" fmla="*/ 101 h 127"/>
                <a:gd name="T10" fmla="*/ 146 w 147"/>
                <a:gd name="T11" fmla="*/ 107 h 127"/>
                <a:gd name="T12" fmla="*/ 147 w 147"/>
                <a:gd name="T13" fmla="*/ 114 h 127"/>
                <a:gd name="T14" fmla="*/ 138 w 147"/>
                <a:gd name="T15" fmla="*/ 116 h 127"/>
                <a:gd name="T16" fmla="*/ 133 w 147"/>
                <a:gd name="T17" fmla="*/ 115 h 127"/>
                <a:gd name="T18" fmla="*/ 126 w 147"/>
                <a:gd name="T19" fmla="*/ 122 h 127"/>
                <a:gd name="T20" fmla="*/ 119 w 147"/>
                <a:gd name="T21" fmla="*/ 122 h 127"/>
                <a:gd name="T22" fmla="*/ 110 w 147"/>
                <a:gd name="T23" fmla="*/ 117 h 127"/>
                <a:gd name="T24" fmla="*/ 103 w 147"/>
                <a:gd name="T25" fmla="*/ 124 h 127"/>
                <a:gd name="T26" fmla="*/ 96 w 147"/>
                <a:gd name="T27" fmla="*/ 126 h 127"/>
                <a:gd name="T28" fmla="*/ 99 w 147"/>
                <a:gd name="T29" fmla="*/ 119 h 127"/>
                <a:gd name="T30" fmla="*/ 89 w 147"/>
                <a:gd name="T31" fmla="*/ 112 h 127"/>
                <a:gd name="T32" fmla="*/ 82 w 147"/>
                <a:gd name="T33" fmla="*/ 115 h 127"/>
                <a:gd name="T34" fmla="*/ 69 w 147"/>
                <a:gd name="T35" fmla="*/ 118 h 127"/>
                <a:gd name="T36" fmla="*/ 62 w 147"/>
                <a:gd name="T37" fmla="*/ 112 h 127"/>
                <a:gd name="T38" fmla="*/ 59 w 147"/>
                <a:gd name="T39" fmla="*/ 105 h 127"/>
                <a:gd name="T40" fmla="*/ 52 w 147"/>
                <a:gd name="T41" fmla="*/ 106 h 127"/>
                <a:gd name="T42" fmla="*/ 40 w 147"/>
                <a:gd name="T43" fmla="*/ 102 h 127"/>
                <a:gd name="T44" fmla="*/ 29 w 147"/>
                <a:gd name="T45" fmla="*/ 98 h 127"/>
                <a:gd name="T46" fmla="*/ 23 w 147"/>
                <a:gd name="T47" fmla="*/ 87 h 127"/>
                <a:gd name="T48" fmla="*/ 19 w 147"/>
                <a:gd name="T49" fmla="*/ 78 h 127"/>
                <a:gd name="T50" fmla="*/ 6 w 147"/>
                <a:gd name="T51" fmla="*/ 62 h 127"/>
                <a:gd name="T52" fmla="*/ 7 w 147"/>
                <a:gd name="T53" fmla="*/ 48 h 127"/>
                <a:gd name="T54" fmla="*/ 1 w 147"/>
                <a:gd name="T55" fmla="*/ 37 h 127"/>
                <a:gd name="T56" fmla="*/ 4 w 147"/>
                <a:gd name="T57" fmla="*/ 33 h 127"/>
                <a:gd name="T58" fmla="*/ 4 w 147"/>
                <a:gd name="T59" fmla="*/ 25 h 127"/>
                <a:gd name="T60" fmla="*/ 17 w 147"/>
                <a:gd name="T61" fmla="*/ 14 h 127"/>
                <a:gd name="T62" fmla="*/ 24 w 147"/>
                <a:gd name="T63" fmla="*/ 9 h 127"/>
                <a:gd name="T64" fmla="*/ 32 w 147"/>
                <a:gd name="T65" fmla="*/ 7 h 127"/>
                <a:gd name="T66" fmla="*/ 41 w 147"/>
                <a:gd name="T67" fmla="*/ 6 h 127"/>
                <a:gd name="T68" fmla="*/ 44 w 147"/>
                <a:gd name="T69" fmla="*/ 9 h 127"/>
                <a:gd name="T70" fmla="*/ 49 w 147"/>
                <a:gd name="T71" fmla="*/ 14 h 127"/>
                <a:gd name="T72" fmla="*/ 54 w 147"/>
                <a:gd name="T73" fmla="*/ 19 h 127"/>
                <a:gd name="T74" fmla="*/ 55 w 147"/>
                <a:gd name="T75" fmla="*/ 22 h 127"/>
                <a:gd name="T76" fmla="*/ 52 w 147"/>
                <a:gd name="T77" fmla="*/ 29 h 127"/>
                <a:gd name="T78" fmla="*/ 56 w 147"/>
                <a:gd name="T79" fmla="*/ 37 h 127"/>
                <a:gd name="T80" fmla="*/ 63 w 147"/>
                <a:gd name="T81" fmla="*/ 35 h 127"/>
                <a:gd name="T82" fmla="*/ 69 w 147"/>
                <a:gd name="T83" fmla="*/ 37 h 127"/>
                <a:gd name="T84" fmla="*/ 73 w 147"/>
                <a:gd name="T85" fmla="*/ 32 h 127"/>
                <a:gd name="T86" fmla="*/ 78 w 147"/>
                <a:gd name="T87" fmla="*/ 31 h 127"/>
                <a:gd name="T88" fmla="*/ 86 w 147"/>
                <a:gd name="T89" fmla="*/ 32 h 127"/>
                <a:gd name="T90" fmla="*/ 93 w 147"/>
                <a:gd name="T91" fmla="*/ 37 h 127"/>
                <a:gd name="T92" fmla="*/ 96 w 147"/>
                <a:gd name="T93" fmla="*/ 44 h 127"/>
                <a:gd name="T94" fmla="*/ 116 w 147"/>
                <a:gd name="T95" fmla="*/ 50 h 127"/>
                <a:gd name="T96" fmla="*/ 128 w 147"/>
                <a:gd name="T97" fmla="*/ 55 h 127"/>
                <a:gd name="T98" fmla="*/ 126 w 147"/>
                <a:gd name="T99" fmla="*/ 61 h 127"/>
                <a:gd name="T100" fmla="*/ 128 w 147"/>
                <a:gd name="T101" fmla="*/ 71 h 127"/>
                <a:gd name="T102" fmla="*/ 135 w 147"/>
                <a:gd name="T103" fmla="*/ 76 h 127"/>
                <a:gd name="T104" fmla="*/ 41 w 147"/>
                <a:gd name="T105" fmla="*/ 6 h 127"/>
                <a:gd name="T106" fmla="*/ 41 w 147"/>
                <a:gd name="T107" fmla="*/ 6 h 127"/>
                <a:gd name="T108" fmla="*/ 41 w 147"/>
                <a:gd name="T109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127">
                  <a:moveTo>
                    <a:pt x="42" y="0"/>
                  </a:move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135" y="76"/>
                  </a:moveTo>
                  <a:lnTo>
                    <a:pt x="137" y="77"/>
                  </a:lnTo>
                  <a:lnTo>
                    <a:pt x="139" y="77"/>
                  </a:lnTo>
                  <a:lnTo>
                    <a:pt x="139" y="82"/>
                  </a:lnTo>
                  <a:lnTo>
                    <a:pt x="139" y="85"/>
                  </a:lnTo>
                  <a:lnTo>
                    <a:pt x="142" y="88"/>
                  </a:lnTo>
                  <a:lnTo>
                    <a:pt x="142" y="89"/>
                  </a:lnTo>
                  <a:lnTo>
                    <a:pt x="142" y="93"/>
                  </a:lnTo>
                  <a:lnTo>
                    <a:pt x="142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4" y="101"/>
                  </a:lnTo>
                  <a:lnTo>
                    <a:pt x="146" y="101"/>
                  </a:lnTo>
                  <a:lnTo>
                    <a:pt x="146" y="104"/>
                  </a:lnTo>
                  <a:lnTo>
                    <a:pt x="146" y="107"/>
                  </a:lnTo>
                  <a:lnTo>
                    <a:pt x="146" y="109"/>
                  </a:lnTo>
                  <a:lnTo>
                    <a:pt x="147" y="110"/>
                  </a:lnTo>
                  <a:lnTo>
                    <a:pt x="147" y="114"/>
                  </a:lnTo>
                  <a:lnTo>
                    <a:pt x="145" y="116"/>
                  </a:lnTo>
                  <a:lnTo>
                    <a:pt x="142" y="117"/>
                  </a:lnTo>
                  <a:lnTo>
                    <a:pt x="138" y="116"/>
                  </a:lnTo>
                  <a:lnTo>
                    <a:pt x="136" y="117"/>
                  </a:lnTo>
                  <a:lnTo>
                    <a:pt x="135" y="116"/>
                  </a:lnTo>
                  <a:lnTo>
                    <a:pt x="133" y="115"/>
                  </a:lnTo>
                  <a:lnTo>
                    <a:pt x="130" y="117"/>
                  </a:lnTo>
                  <a:lnTo>
                    <a:pt x="128" y="120"/>
                  </a:lnTo>
                  <a:lnTo>
                    <a:pt x="126" y="122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9" y="122"/>
                  </a:lnTo>
                  <a:lnTo>
                    <a:pt x="119" y="121"/>
                  </a:lnTo>
                  <a:lnTo>
                    <a:pt x="116" y="119"/>
                  </a:lnTo>
                  <a:lnTo>
                    <a:pt x="110" y="117"/>
                  </a:lnTo>
                  <a:lnTo>
                    <a:pt x="107" y="117"/>
                  </a:lnTo>
                  <a:lnTo>
                    <a:pt x="105" y="120"/>
                  </a:lnTo>
                  <a:lnTo>
                    <a:pt x="103" y="124"/>
                  </a:lnTo>
                  <a:lnTo>
                    <a:pt x="101" y="126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98" y="117"/>
                  </a:lnTo>
                  <a:lnTo>
                    <a:pt x="95" y="115"/>
                  </a:lnTo>
                  <a:lnTo>
                    <a:pt x="89" y="112"/>
                  </a:lnTo>
                  <a:lnTo>
                    <a:pt x="87" y="112"/>
                  </a:lnTo>
                  <a:lnTo>
                    <a:pt x="83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73" y="118"/>
                  </a:lnTo>
                  <a:lnTo>
                    <a:pt x="69" y="118"/>
                  </a:lnTo>
                  <a:lnTo>
                    <a:pt x="67" y="117"/>
                  </a:lnTo>
                  <a:lnTo>
                    <a:pt x="63" y="115"/>
                  </a:lnTo>
                  <a:lnTo>
                    <a:pt x="62" y="112"/>
                  </a:lnTo>
                  <a:lnTo>
                    <a:pt x="61" y="111"/>
                  </a:lnTo>
                  <a:lnTo>
                    <a:pt x="60" y="109"/>
                  </a:lnTo>
                  <a:lnTo>
                    <a:pt x="59" y="105"/>
                  </a:lnTo>
                  <a:lnTo>
                    <a:pt x="56" y="103"/>
                  </a:lnTo>
                  <a:lnTo>
                    <a:pt x="53" y="104"/>
                  </a:lnTo>
                  <a:lnTo>
                    <a:pt x="52" y="106"/>
                  </a:lnTo>
                  <a:lnTo>
                    <a:pt x="45" y="108"/>
                  </a:lnTo>
                  <a:lnTo>
                    <a:pt x="43" y="105"/>
                  </a:lnTo>
                  <a:lnTo>
                    <a:pt x="40" y="102"/>
                  </a:lnTo>
                  <a:lnTo>
                    <a:pt x="35" y="100"/>
                  </a:lnTo>
                  <a:lnTo>
                    <a:pt x="31" y="100"/>
                  </a:lnTo>
                  <a:lnTo>
                    <a:pt x="29" y="98"/>
                  </a:lnTo>
                  <a:lnTo>
                    <a:pt x="27" y="93"/>
                  </a:lnTo>
                  <a:lnTo>
                    <a:pt x="24" y="89"/>
                  </a:lnTo>
                  <a:lnTo>
                    <a:pt x="23" y="87"/>
                  </a:lnTo>
                  <a:lnTo>
                    <a:pt x="22" y="85"/>
                  </a:lnTo>
                  <a:cubicBezTo>
                    <a:pt x="22" y="85"/>
                    <a:pt x="23" y="83"/>
                    <a:pt x="22" y="82"/>
                  </a:cubicBezTo>
                  <a:cubicBezTo>
                    <a:pt x="22" y="81"/>
                    <a:pt x="19" y="78"/>
                    <a:pt x="19" y="78"/>
                  </a:cubicBezTo>
                  <a:lnTo>
                    <a:pt x="15" y="74"/>
                  </a:lnTo>
                  <a:lnTo>
                    <a:pt x="10" y="67"/>
                  </a:lnTo>
                  <a:cubicBezTo>
                    <a:pt x="10" y="67"/>
                    <a:pt x="6" y="63"/>
                    <a:pt x="6" y="62"/>
                  </a:cubicBezTo>
                  <a:cubicBezTo>
                    <a:pt x="6" y="61"/>
                    <a:pt x="5" y="55"/>
                    <a:pt x="5" y="55"/>
                  </a:cubicBezTo>
                  <a:lnTo>
                    <a:pt x="5" y="51"/>
                  </a:lnTo>
                  <a:cubicBezTo>
                    <a:pt x="5" y="51"/>
                    <a:pt x="7" y="50"/>
                    <a:pt x="7" y="48"/>
                  </a:cubicBezTo>
                  <a:cubicBezTo>
                    <a:pt x="7" y="47"/>
                    <a:pt x="5" y="44"/>
                    <a:pt x="5" y="44"/>
                  </a:cubicBezTo>
                  <a:lnTo>
                    <a:pt x="1" y="40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8" y="22"/>
                  </a:lnTo>
                  <a:lnTo>
                    <a:pt x="12" y="20"/>
                  </a:lnTo>
                  <a:cubicBezTo>
                    <a:pt x="12" y="20"/>
                    <a:pt x="16" y="16"/>
                    <a:pt x="17" y="14"/>
                  </a:cubicBezTo>
                  <a:lnTo>
                    <a:pt x="20" y="13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32" y="7"/>
                  </a:lnTo>
                  <a:lnTo>
                    <a:pt x="38" y="10"/>
                  </a:lnTo>
                  <a:lnTo>
                    <a:pt x="41" y="7"/>
                  </a:ln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lnTo>
                    <a:pt x="42" y="7"/>
                  </a:lnTo>
                  <a:lnTo>
                    <a:pt x="44" y="9"/>
                  </a:lnTo>
                  <a:lnTo>
                    <a:pt x="50" y="9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8" y="20"/>
                  </a:lnTo>
                  <a:lnTo>
                    <a:pt x="55" y="22"/>
                  </a:lnTo>
                  <a:lnTo>
                    <a:pt x="53" y="24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5" y="36"/>
                  </a:lnTo>
                  <a:lnTo>
                    <a:pt x="56" y="37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3" y="35"/>
                  </a:lnTo>
                  <a:lnTo>
                    <a:pt x="66" y="37"/>
                  </a:lnTo>
                  <a:lnTo>
                    <a:pt x="68" y="38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0" y="31"/>
                  </a:lnTo>
                  <a:lnTo>
                    <a:pt x="73" y="32"/>
                  </a:lnTo>
                  <a:lnTo>
                    <a:pt x="75" y="30"/>
                  </a:lnTo>
                  <a:lnTo>
                    <a:pt x="77" y="29"/>
                  </a:lnTo>
                  <a:lnTo>
                    <a:pt x="78" y="31"/>
                  </a:lnTo>
                  <a:lnTo>
                    <a:pt x="79" y="33"/>
                  </a:lnTo>
                  <a:lnTo>
                    <a:pt x="83" y="33"/>
                  </a:lnTo>
                  <a:lnTo>
                    <a:pt x="86" y="32"/>
                  </a:lnTo>
                  <a:lnTo>
                    <a:pt x="89" y="32"/>
                  </a:lnTo>
                  <a:lnTo>
                    <a:pt x="91" y="34"/>
                  </a:lnTo>
                  <a:lnTo>
                    <a:pt x="93" y="37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101" y="46"/>
                  </a:lnTo>
                  <a:lnTo>
                    <a:pt x="110" y="47"/>
                  </a:lnTo>
                  <a:lnTo>
                    <a:pt x="116" y="50"/>
                  </a:lnTo>
                  <a:cubicBezTo>
                    <a:pt x="116" y="50"/>
                    <a:pt x="119" y="52"/>
                    <a:pt x="120" y="52"/>
                  </a:cubicBezTo>
                  <a:cubicBezTo>
                    <a:pt x="122" y="53"/>
                    <a:pt x="124" y="54"/>
                    <a:pt x="125" y="54"/>
                  </a:cubicBezTo>
                  <a:cubicBezTo>
                    <a:pt x="127" y="54"/>
                    <a:pt x="128" y="55"/>
                    <a:pt x="128" y="55"/>
                  </a:cubicBezTo>
                  <a:lnTo>
                    <a:pt x="127" y="56"/>
                  </a:lnTo>
                  <a:lnTo>
                    <a:pt x="126" y="58"/>
                  </a:lnTo>
                  <a:lnTo>
                    <a:pt x="126" y="61"/>
                  </a:lnTo>
                  <a:lnTo>
                    <a:pt x="128" y="64"/>
                  </a:lnTo>
                  <a:lnTo>
                    <a:pt x="128" y="67"/>
                  </a:lnTo>
                  <a:lnTo>
                    <a:pt x="128" y="71"/>
                  </a:lnTo>
                  <a:lnTo>
                    <a:pt x="129" y="76"/>
                  </a:lnTo>
                  <a:lnTo>
                    <a:pt x="132" y="78"/>
                  </a:lnTo>
                  <a:lnTo>
                    <a:pt x="135" y="76"/>
                  </a:ln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1" y="5"/>
                    <a:pt x="41" y="5"/>
                  </a:cubicBezTo>
                  <a:cubicBezTo>
                    <a:pt x="41" y="5"/>
                    <a:pt x="41" y="6"/>
                    <a:pt x="41" y="6"/>
                  </a:cubicBezTo>
                  <a:close/>
                  <a:moveTo>
                    <a:pt x="41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DF1620-87EF-F24B-038F-E375D89B6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1518"/>
              <a:ext cx="882" cy="894"/>
            </a:xfrm>
            <a:custGeom>
              <a:avLst/>
              <a:gdLst>
                <a:gd name="T0" fmla="*/ 23 w 147"/>
                <a:gd name="T1" fmla="*/ 123 h 149"/>
                <a:gd name="T2" fmla="*/ 29 w 147"/>
                <a:gd name="T3" fmla="*/ 127 h 149"/>
                <a:gd name="T4" fmla="*/ 35 w 147"/>
                <a:gd name="T5" fmla="*/ 133 h 149"/>
                <a:gd name="T6" fmla="*/ 41 w 147"/>
                <a:gd name="T7" fmla="*/ 125 h 149"/>
                <a:gd name="T8" fmla="*/ 55 w 147"/>
                <a:gd name="T9" fmla="*/ 126 h 149"/>
                <a:gd name="T10" fmla="*/ 59 w 147"/>
                <a:gd name="T11" fmla="*/ 134 h 149"/>
                <a:gd name="T12" fmla="*/ 68 w 147"/>
                <a:gd name="T13" fmla="*/ 143 h 149"/>
                <a:gd name="T14" fmla="*/ 76 w 147"/>
                <a:gd name="T15" fmla="*/ 149 h 149"/>
                <a:gd name="T16" fmla="*/ 88 w 147"/>
                <a:gd name="T17" fmla="*/ 141 h 149"/>
                <a:gd name="T18" fmla="*/ 100 w 147"/>
                <a:gd name="T19" fmla="*/ 136 h 149"/>
                <a:gd name="T20" fmla="*/ 105 w 147"/>
                <a:gd name="T21" fmla="*/ 143 h 149"/>
                <a:gd name="T22" fmla="*/ 119 w 147"/>
                <a:gd name="T23" fmla="*/ 141 h 149"/>
                <a:gd name="T24" fmla="*/ 122 w 147"/>
                <a:gd name="T25" fmla="*/ 135 h 149"/>
                <a:gd name="T26" fmla="*/ 121 w 147"/>
                <a:gd name="T27" fmla="*/ 130 h 149"/>
                <a:gd name="T28" fmla="*/ 124 w 147"/>
                <a:gd name="T29" fmla="*/ 113 h 149"/>
                <a:gd name="T30" fmla="*/ 136 w 147"/>
                <a:gd name="T31" fmla="*/ 108 h 149"/>
                <a:gd name="T32" fmla="*/ 136 w 147"/>
                <a:gd name="T33" fmla="*/ 98 h 149"/>
                <a:gd name="T34" fmla="*/ 140 w 147"/>
                <a:gd name="T35" fmla="*/ 93 h 149"/>
                <a:gd name="T36" fmla="*/ 140 w 147"/>
                <a:gd name="T37" fmla="*/ 87 h 149"/>
                <a:gd name="T38" fmla="*/ 146 w 147"/>
                <a:gd name="T39" fmla="*/ 77 h 149"/>
                <a:gd name="T40" fmla="*/ 139 w 147"/>
                <a:gd name="T41" fmla="*/ 72 h 149"/>
                <a:gd name="T42" fmla="*/ 129 w 147"/>
                <a:gd name="T43" fmla="*/ 73 h 149"/>
                <a:gd name="T44" fmla="*/ 117 w 147"/>
                <a:gd name="T45" fmla="*/ 68 h 149"/>
                <a:gd name="T46" fmla="*/ 110 w 147"/>
                <a:gd name="T47" fmla="*/ 57 h 149"/>
                <a:gd name="T48" fmla="*/ 108 w 147"/>
                <a:gd name="T49" fmla="*/ 50 h 149"/>
                <a:gd name="T50" fmla="*/ 96 w 147"/>
                <a:gd name="T51" fmla="*/ 35 h 149"/>
                <a:gd name="T52" fmla="*/ 91 w 147"/>
                <a:gd name="T53" fmla="*/ 19 h 149"/>
                <a:gd name="T54" fmla="*/ 87 w 147"/>
                <a:gd name="T55" fmla="*/ 8 h 149"/>
                <a:gd name="T56" fmla="*/ 87 w 147"/>
                <a:gd name="T57" fmla="*/ 0 h 149"/>
                <a:gd name="T58" fmla="*/ 84 w 147"/>
                <a:gd name="T59" fmla="*/ 2 h 149"/>
                <a:gd name="T60" fmla="*/ 82 w 147"/>
                <a:gd name="T61" fmla="*/ 3 h 149"/>
                <a:gd name="T62" fmla="*/ 71 w 147"/>
                <a:gd name="T63" fmla="*/ 7 h 149"/>
                <a:gd name="T64" fmla="*/ 64 w 147"/>
                <a:gd name="T65" fmla="*/ 14 h 149"/>
                <a:gd name="T66" fmla="*/ 57 w 147"/>
                <a:gd name="T67" fmla="*/ 12 h 149"/>
                <a:gd name="T68" fmla="*/ 47 w 147"/>
                <a:gd name="T69" fmla="*/ 19 h 149"/>
                <a:gd name="T70" fmla="*/ 44 w 147"/>
                <a:gd name="T71" fmla="*/ 24 h 149"/>
                <a:gd name="T72" fmla="*/ 49 w 147"/>
                <a:gd name="T73" fmla="*/ 35 h 149"/>
                <a:gd name="T74" fmla="*/ 43 w 147"/>
                <a:gd name="T75" fmla="*/ 47 h 149"/>
                <a:gd name="T76" fmla="*/ 35 w 147"/>
                <a:gd name="T77" fmla="*/ 55 h 149"/>
                <a:gd name="T78" fmla="*/ 27 w 147"/>
                <a:gd name="T79" fmla="*/ 59 h 149"/>
                <a:gd name="T80" fmla="*/ 26 w 147"/>
                <a:gd name="T81" fmla="*/ 73 h 149"/>
                <a:gd name="T82" fmla="*/ 36 w 147"/>
                <a:gd name="T83" fmla="*/ 82 h 149"/>
                <a:gd name="T84" fmla="*/ 28 w 147"/>
                <a:gd name="T85" fmla="*/ 88 h 149"/>
                <a:gd name="T86" fmla="*/ 18 w 147"/>
                <a:gd name="T87" fmla="*/ 89 h 149"/>
                <a:gd name="T88" fmla="*/ 12 w 147"/>
                <a:gd name="T89" fmla="*/ 89 h 149"/>
                <a:gd name="T90" fmla="*/ 9 w 147"/>
                <a:gd name="T91" fmla="*/ 99 h 149"/>
                <a:gd name="T92" fmla="*/ 0 w 147"/>
                <a:gd name="T93" fmla="*/ 108 h 149"/>
                <a:gd name="T94" fmla="*/ 15 w 147"/>
                <a:gd name="T95" fmla="*/ 111 h 149"/>
                <a:gd name="T96" fmla="*/ 18 w 147"/>
                <a:gd name="T97" fmla="*/ 1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149">
                  <a:moveTo>
                    <a:pt x="16" y="125"/>
                  </a:moveTo>
                  <a:lnTo>
                    <a:pt x="18" y="124"/>
                  </a:lnTo>
                  <a:lnTo>
                    <a:pt x="23" y="123"/>
                  </a:lnTo>
                  <a:lnTo>
                    <a:pt x="26" y="125"/>
                  </a:lnTo>
                  <a:lnTo>
                    <a:pt x="26" y="127"/>
                  </a:lnTo>
                  <a:lnTo>
                    <a:pt x="29" y="127"/>
                  </a:lnTo>
                  <a:lnTo>
                    <a:pt x="31" y="128"/>
                  </a:lnTo>
                  <a:lnTo>
                    <a:pt x="32" y="132"/>
                  </a:lnTo>
                  <a:lnTo>
                    <a:pt x="35" y="133"/>
                  </a:lnTo>
                  <a:lnTo>
                    <a:pt x="37" y="132"/>
                  </a:lnTo>
                  <a:lnTo>
                    <a:pt x="38" y="128"/>
                  </a:lnTo>
                  <a:lnTo>
                    <a:pt x="41" y="125"/>
                  </a:lnTo>
                  <a:lnTo>
                    <a:pt x="46" y="124"/>
                  </a:lnTo>
                  <a:lnTo>
                    <a:pt x="50" y="122"/>
                  </a:lnTo>
                  <a:lnTo>
                    <a:pt x="55" y="126"/>
                  </a:lnTo>
                  <a:lnTo>
                    <a:pt x="56" y="128"/>
                  </a:lnTo>
                  <a:lnTo>
                    <a:pt x="56" y="132"/>
                  </a:lnTo>
                  <a:lnTo>
                    <a:pt x="59" y="134"/>
                  </a:lnTo>
                  <a:lnTo>
                    <a:pt x="63" y="136"/>
                  </a:lnTo>
                  <a:lnTo>
                    <a:pt x="68" y="139"/>
                  </a:lnTo>
                  <a:lnTo>
                    <a:pt x="68" y="143"/>
                  </a:lnTo>
                  <a:lnTo>
                    <a:pt x="69" y="145"/>
                  </a:lnTo>
                  <a:lnTo>
                    <a:pt x="72" y="148"/>
                  </a:lnTo>
                  <a:lnTo>
                    <a:pt x="76" y="149"/>
                  </a:lnTo>
                  <a:lnTo>
                    <a:pt x="80" y="148"/>
                  </a:lnTo>
                  <a:lnTo>
                    <a:pt x="84" y="145"/>
                  </a:lnTo>
                  <a:lnTo>
                    <a:pt x="88" y="141"/>
                  </a:lnTo>
                  <a:lnTo>
                    <a:pt x="92" y="138"/>
                  </a:lnTo>
                  <a:lnTo>
                    <a:pt x="97" y="138"/>
                  </a:lnTo>
                  <a:lnTo>
                    <a:pt x="100" y="136"/>
                  </a:lnTo>
                  <a:lnTo>
                    <a:pt x="102" y="137"/>
                  </a:lnTo>
                  <a:lnTo>
                    <a:pt x="105" y="140"/>
                  </a:lnTo>
                  <a:lnTo>
                    <a:pt x="105" y="143"/>
                  </a:lnTo>
                  <a:cubicBezTo>
                    <a:pt x="105" y="143"/>
                    <a:pt x="107" y="145"/>
                    <a:pt x="109" y="145"/>
                  </a:cubicBezTo>
                  <a:cubicBezTo>
                    <a:pt x="110" y="145"/>
                    <a:pt x="115" y="144"/>
                    <a:pt x="115" y="144"/>
                  </a:cubicBezTo>
                  <a:lnTo>
                    <a:pt x="119" y="141"/>
                  </a:lnTo>
                  <a:lnTo>
                    <a:pt x="119" y="139"/>
                  </a:lnTo>
                  <a:lnTo>
                    <a:pt x="119" y="136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4" y="133"/>
                  </a:lnTo>
                  <a:lnTo>
                    <a:pt x="121" y="130"/>
                  </a:lnTo>
                  <a:lnTo>
                    <a:pt x="120" y="127"/>
                  </a:lnTo>
                  <a:lnTo>
                    <a:pt x="121" y="120"/>
                  </a:lnTo>
                  <a:lnTo>
                    <a:pt x="124" y="113"/>
                  </a:lnTo>
                  <a:lnTo>
                    <a:pt x="130" y="107"/>
                  </a:lnTo>
                  <a:lnTo>
                    <a:pt x="133" y="106"/>
                  </a:lnTo>
                  <a:lnTo>
                    <a:pt x="136" y="108"/>
                  </a:lnTo>
                  <a:lnTo>
                    <a:pt x="137" y="105"/>
                  </a:lnTo>
                  <a:lnTo>
                    <a:pt x="138" y="101"/>
                  </a:lnTo>
                  <a:lnTo>
                    <a:pt x="136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1" y="91"/>
                  </a:lnTo>
                  <a:lnTo>
                    <a:pt x="140" y="89"/>
                  </a:lnTo>
                  <a:lnTo>
                    <a:pt x="140" y="87"/>
                  </a:lnTo>
                  <a:lnTo>
                    <a:pt x="144" y="81"/>
                  </a:lnTo>
                  <a:lnTo>
                    <a:pt x="147" y="78"/>
                  </a:lnTo>
                  <a:lnTo>
                    <a:pt x="146" y="77"/>
                  </a:lnTo>
                  <a:lnTo>
                    <a:pt x="145" y="73"/>
                  </a:lnTo>
                  <a:lnTo>
                    <a:pt x="142" y="71"/>
                  </a:lnTo>
                  <a:lnTo>
                    <a:pt x="139" y="72"/>
                  </a:lnTo>
                  <a:lnTo>
                    <a:pt x="138" y="74"/>
                  </a:lnTo>
                  <a:lnTo>
                    <a:pt x="131" y="76"/>
                  </a:lnTo>
                  <a:lnTo>
                    <a:pt x="129" y="73"/>
                  </a:lnTo>
                  <a:lnTo>
                    <a:pt x="126" y="70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5" y="66"/>
                  </a:lnTo>
                  <a:lnTo>
                    <a:pt x="113" y="6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3"/>
                  </a:lnTo>
                  <a:cubicBezTo>
                    <a:pt x="108" y="53"/>
                    <a:pt x="109" y="51"/>
                    <a:pt x="108" y="50"/>
                  </a:cubicBezTo>
                  <a:cubicBezTo>
                    <a:pt x="108" y="49"/>
                    <a:pt x="105" y="46"/>
                    <a:pt x="105" y="46"/>
                  </a:cubicBezTo>
                  <a:lnTo>
                    <a:pt x="101" y="42"/>
                  </a:lnTo>
                  <a:lnTo>
                    <a:pt x="96" y="35"/>
                  </a:lnTo>
                  <a:cubicBezTo>
                    <a:pt x="96" y="35"/>
                    <a:pt x="92" y="31"/>
                    <a:pt x="92" y="30"/>
                  </a:cubicBezTo>
                  <a:cubicBezTo>
                    <a:pt x="92" y="29"/>
                    <a:pt x="91" y="23"/>
                    <a:pt x="91" y="23"/>
                  </a:cubicBezTo>
                  <a:lnTo>
                    <a:pt x="91" y="19"/>
                  </a:lnTo>
                  <a:cubicBezTo>
                    <a:pt x="91" y="19"/>
                    <a:pt x="93" y="18"/>
                    <a:pt x="93" y="16"/>
                  </a:cubicBezTo>
                  <a:cubicBezTo>
                    <a:pt x="93" y="15"/>
                    <a:pt x="91" y="12"/>
                    <a:pt x="91" y="12"/>
                  </a:cubicBezTo>
                  <a:lnTo>
                    <a:pt x="87" y="8"/>
                  </a:lnTo>
                  <a:lnTo>
                    <a:pt x="87" y="5"/>
                  </a:lnTo>
                  <a:lnTo>
                    <a:pt x="86" y="1"/>
                  </a:lnTo>
                  <a:lnTo>
                    <a:pt x="87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3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6" y="3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2" y="10"/>
                  </a:lnTo>
                  <a:lnTo>
                    <a:pt x="68" y="13"/>
                  </a:lnTo>
                  <a:lnTo>
                    <a:pt x="64" y="14"/>
                  </a:lnTo>
                  <a:lnTo>
                    <a:pt x="61" y="10"/>
                  </a:lnTo>
                  <a:lnTo>
                    <a:pt x="59" y="9"/>
                  </a:lnTo>
                  <a:lnTo>
                    <a:pt x="57" y="12"/>
                  </a:lnTo>
                  <a:lnTo>
                    <a:pt x="51" y="15"/>
                  </a:lnTo>
                  <a:lnTo>
                    <a:pt x="48" y="16"/>
                  </a:lnTo>
                  <a:lnTo>
                    <a:pt x="47" y="19"/>
                  </a:lnTo>
                  <a:lnTo>
                    <a:pt x="48" y="21"/>
                  </a:lnTo>
                  <a:lnTo>
                    <a:pt x="47" y="24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50" y="29"/>
                  </a:lnTo>
                  <a:lnTo>
                    <a:pt x="49" y="35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3" y="47"/>
                  </a:lnTo>
                  <a:lnTo>
                    <a:pt x="42" y="51"/>
                  </a:lnTo>
                  <a:lnTo>
                    <a:pt x="38" y="51"/>
                  </a:lnTo>
                  <a:lnTo>
                    <a:pt x="35" y="55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6" y="58"/>
                  </a:lnTo>
                  <a:lnTo>
                    <a:pt x="27" y="67"/>
                  </a:lnTo>
                  <a:lnTo>
                    <a:pt x="26" y="73"/>
                  </a:lnTo>
                  <a:lnTo>
                    <a:pt x="33" y="75"/>
                  </a:lnTo>
                  <a:lnTo>
                    <a:pt x="33" y="79"/>
                  </a:lnTo>
                  <a:lnTo>
                    <a:pt x="36" y="82"/>
                  </a:lnTo>
                  <a:lnTo>
                    <a:pt x="39" y="88"/>
                  </a:lnTo>
                  <a:lnTo>
                    <a:pt x="33" y="88"/>
                  </a:lnTo>
                  <a:lnTo>
                    <a:pt x="28" y="88"/>
                  </a:lnTo>
                  <a:cubicBezTo>
                    <a:pt x="28" y="88"/>
                    <a:pt x="26" y="90"/>
                    <a:pt x="24" y="90"/>
                  </a:cubicBezTo>
                  <a:cubicBezTo>
                    <a:pt x="22" y="91"/>
                    <a:pt x="20" y="92"/>
                    <a:pt x="20" y="92"/>
                  </a:cubicBezTo>
                  <a:lnTo>
                    <a:pt x="18" y="89"/>
                  </a:lnTo>
                  <a:lnTo>
                    <a:pt x="17" y="86"/>
                  </a:lnTo>
                  <a:lnTo>
                    <a:pt x="12" y="85"/>
                  </a:lnTo>
                  <a:lnTo>
                    <a:pt x="12" y="89"/>
                  </a:lnTo>
                  <a:lnTo>
                    <a:pt x="15" y="94"/>
                  </a:lnTo>
                  <a:lnTo>
                    <a:pt x="14" y="99"/>
                  </a:lnTo>
                  <a:lnTo>
                    <a:pt x="9" y="99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6" y="111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7" y="116"/>
                  </a:lnTo>
                  <a:lnTo>
                    <a:pt x="18" y="120"/>
                  </a:lnTo>
                  <a:lnTo>
                    <a:pt x="16" y="123"/>
                  </a:lnTo>
                  <a:lnTo>
                    <a:pt x="16" y="125"/>
                  </a:lnTo>
                  <a:close/>
                </a:path>
              </a:pathLst>
            </a:custGeom>
            <a:solidFill>
              <a:srgbClr val="0070C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67A07F5-368C-13C1-4032-9CCEF182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1980"/>
              <a:ext cx="1134" cy="942"/>
            </a:xfrm>
            <a:custGeom>
              <a:avLst/>
              <a:gdLst>
                <a:gd name="T0" fmla="*/ 179 w 189"/>
                <a:gd name="T1" fmla="*/ 95 h 157"/>
                <a:gd name="T2" fmla="*/ 172 w 189"/>
                <a:gd name="T3" fmla="*/ 93 h 157"/>
                <a:gd name="T4" fmla="*/ 168 w 189"/>
                <a:gd name="T5" fmla="*/ 96 h 157"/>
                <a:gd name="T6" fmla="*/ 160 w 189"/>
                <a:gd name="T7" fmla="*/ 102 h 157"/>
                <a:gd name="T8" fmla="*/ 140 w 189"/>
                <a:gd name="T9" fmla="*/ 105 h 157"/>
                <a:gd name="T10" fmla="*/ 126 w 189"/>
                <a:gd name="T11" fmla="*/ 109 h 157"/>
                <a:gd name="T12" fmla="*/ 112 w 189"/>
                <a:gd name="T13" fmla="*/ 111 h 157"/>
                <a:gd name="T14" fmla="*/ 99 w 189"/>
                <a:gd name="T15" fmla="*/ 108 h 157"/>
                <a:gd name="T16" fmla="*/ 90 w 189"/>
                <a:gd name="T17" fmla="*/ 110 h 157"/>
                <a:gd name="T18" fmla="*/ 92 w 189"/>
                <a:gd name="T19" fmla="*/ 122 h 157"/>
                <a:gd name="T20" fmla="*/ 97 w 189"/>
                <a:gd name="T21" fmla="*/ 129 h 157"/>
                <a:gd name="T22" fmla="*/ 95 w 189"/>
                <a:gd name="T23" fmla="*/ 138 h 157"/>
                <a:gd name="T24" fmla="*/ 95 w 189"/>
                <a:gd name="T25" fmla="*/ 144 h 157"/>
                <a:gd name="T26" fmla="*/ 88 w 189"/>
                <a:gd name="T27" fmla="*/ 151 h 157"/>
                <a:gd name="T28" fmla="*/ 76 w 189"/>
                <a:gd name="T29" fmla="*/ 155 h 157"/>
                <a:gd name="T30" fmla="*/ 71 w 189"/>
                <a:gd name="T31" fmla="*/ 154 h 157"/>
                <a:gd name="T32" fmla="*/ 65 w 189"/>
                <a:gd name="T33" fmla="*/ 150 h 157"/>
                <a:gd name="T34" fmla="*/ 56 w 189"/>
                <a:gd name="T35" fmla="*/ 150 h 157"/>
                <a:gd name="T36" fmla="*/ 49 w 189"/>
                <a:gd name="T37" fmla="*/ 133 h 157"/>
                <a:gd name="T38" fmla="*/ 48 w 189"/>
                <a:gd name="T39" fmla="*/ 116 h 157"/>
                <a:gd name="T40" fmla="*/ 37 w 189"/>
                <a:gd name="T41" fmla="*/ 116 h 157"/>
                <a:gd name="T42" fmla="*/ 29 w 189"/>
                <a:gd name="T43" fmla="*/ 123 h 157"/>
                <a:gd name="T44" fmla="*/ 14 w 189"/>
                <a:gd name="T45" fmla="*/ 124 h 157"/>
                <a:gd name="T46" fmla="*/ 4 w 189"/>
                <a:gd name="T47" fmla="*/ 122 h 157"/>
                <a:gd name="T48" fmla="*/ 1 w 189"/>
                <a:gd name="T49" fmla="*/ 109 h 157"/>
                <a:gd name="T50" fmla="*/ 2 w 189"/>
                <a:gd name="T51" fmla="*/ 100 h 157"/>
                <a:gd name="T52" fmla="*/ 5 w 189"/>
                <a:gd name="T53" fmla="*/ 87 h 157"/>
                <a:gd name="T54" fmla="*/ 14 w 189"/>
                <a:gd name="T55" fmla="*/ 83 h 157"/>
                <a:gd name="T56" fmla="*/ 18 w 189"/>
                <a:gd name="T57" fmla="*/ 76 h 157"/>
                <a:gd name="T58" fmla="*/ 27 w 189"/>
                <a:gd name="T59" fmla="*/ 69 h 157"/>
                <a:gd name="T60" fmla="*/ 28 w 189"/>
                <a:gd name="T61" fmla="*/ 63 h 157"/>
                <a:gd name="T62" fmla="*/ 33 w 189"/>
                <a:gd name="T63" fmla="*/ 58 h 157"/>
                <a:gd name="T64" fmla="*/ 30 w 189"/>
                <a:gd name="T65" fmla="*/ 53 h 157"/>
                <a:gd name="T66" fmla="*/ 39 w 189"/>
                <a:gd name="T67" fmla="*/ 30 h 157"/>
                <a:gd name="T68" fmla="*/ 47 w 189"/>
                <a:gd name="T69" fmla="*/ 24 h 157"/>
                <a:gd name="T70" fmla="*/ 49 w 189"/>
                <a:gd name="T71" fmla="*/ 16 h 157"/>
                <a:gd name="T72" fmla="*/ 53 w 189"/>
                <a:gd name="T73" fmla="*/ 4 h 157"/>
                <a:gd name="T74" fmla="*/ 57 w 189"/>
                <a:gd name="T75" fmla="*/ 3 h 157"/>
                <a:gd name="T76" fmla="*/ 68 w 189"/>
                <a:gd name="T77" fmla="*/ 9 h 157"/>
                <a:gd name="T78" fmla="*/ 82 w 189"/>
                <a:gd name="T79" fmla="*/ 3 h 157"/>
                <a:gd name="T80" fmla="*/ 94 w 189"/>
                <a:gd name="T81" fmla="*/ 10 h 157"/>
                <a:gd name="T82" fmla="*/ 93 w 189"/>
                <a:gd name="T83" fmla="*/ 18 h 157"/>
                <a:gd name="T84" fmla="*/ 102 w 189"/>
                <a:gd name="T85" fmla="*/ 8 h 157"/>
                <a:gd name="T86" fmla="*/ 114 w 189"/>
                <a:gd name="T87" fmla="*/ 13 h 157"/>
                <a:gd name="T88" fmla="*/ 123 w 189"/>
                <a:gd name="T89" fmla="*/ 11 h 157"/>
                <a:gd name="T90" fmla="*/ 131 w 189"/>
                <a:gd name="T91" fmla="*/ 8 h 157"/>
                <a:gd name="T92" fmla="*/ 138 w 189"/>
                <a:gd name="T93" fmla="*/ 7 h 157"/>
                <a:gd name="T94" fmla="*/ 147 w 189"/>
                <a:gd name="T95" fmla="*/ 17 h 157"/>
                <a:gd name="T96" fmla="*/ 145 w 189"/>
                <a:gd name="T97" fmla="*/ 31 h 157"/>
                <a:gd name="T98" fmla="*/ 150 w 189"/>
                <a:gd name="T99" fmla="*/ 37 h 157"/>
                <a:gd name="T100" fmla="*/ 154 w 189"/>
                <a:gd name="T101" fmla="*/ 48 h 157"/>
                <a:gd name="T102" fmla="*/ 164 w 189"/>
                <a:gd name="T103" fmla="*/ 53 h 157"/>
                <a:gd name="T104" fmla="*/ 174 w 189"/>
                <a:gd name="T105" fmla="*/ 51 h 157"/>
                <a:gd name="T106" fmla="*/ 182 w 189"/>
                <a:gd name="T107" fmla="*/ 51 h 157"/>
                <a:gd name="T108" fmla="*/ 184 w 189"/>
                <a:gd name="T109" fmla="*/ 63 h 157"/>
                <a:gd name="T110" fmla="*/ 189 w 189"/>
                <a:gd name="T111" fmla="*/ 71 h 157"/>
                <a:gd name="T112" fmla="*/ 182 w 189"/>
                <a:gd name="T113" fmla="*/ 79 h 157"/>
                <a:gd name="T114" fmla="*/ 184 w 189"/>
                <a:gd name="T115" fmla="*/ 8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9" h="157">
                  <a:moveTo>
                    <a:pt x="184" y="90"/>
                  </a:moveTo>
                  <a:lnTo>
                    <a:pt x="183" y="93"/>
                  </a:lnTo>
                  <a:lnTo>
                    <a:pt x="181" y="94"/>
                  </a:lnTo>
                  <a:cubicBezTo>
                    <a:pt x="181" y="94"/>
                    <a:pt x="180" y="95"/>
                    <a:pt x="179" y="95"/>
                  </a:cubicBezTo>
                  <a:cubicBezTo>
                    <a:pt x="179" y="95"/>
                    <a:pt x="178" y="96"/>
                    <a:pt x="177" y="95"/>
                  </a:cubicBezTo>
                  <a:cubicBezTo>
                    <a:pt x="177" y="94"/>
                    <a:pt x="176" y="94"/>
                    <a:pt x="175" y="94"/>
                  </a:cubicBezTo>
                  <a:cubicBezTo>
                    <a:pt x="175" y="93"/>
                    <a:pt x="173" y="93"/>
                    <a:pt x="173" y="93"/>
                  </a:cubicBezTo>
                  <a:lnTo>
                    <a:pt x="172" y="93"/>
                  </a:lnTo>
                  <a:lnTo>
                    <a:pt x="171" y="94"/>
                  </a:lnTo>
                  <a:lnTo>
                    <a:pt x="170" y="96"/>
                  </a:lnTo>
                  <a:lnTo>
                    <a:pt x="169" y="97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65" y="97"/>
                  </a:lnTo>
                  <a:lnTo>
                    <a:pt x="163" y="99"/>
                  </a:lnTo>
                  <a:lnTo>
                    <a:pt x="160" y="102"/>
                  </a:lnTo>
                  <a:lnTo>
                    <a:pt x="155" y="103"/>
                  </a:lnTo>
                  <a:cubicBezTo>
                    <a:pt x="155" y="103"/>
                    <a:pt x="152" y="103"/>
                    <a:pt x="151" y="103"/>
                  </a:cubicBezTo>
                  <a:cubicBezTo>
                    <a:pt x="150" y="103"/>
                    <a:pt x="143" y="104"/>
                    <a:pt x="143" y="104"/>
                  </a:cubicBezTo>
                  <a:lnTo>
                    <a:pt x="140" y="105"/>
                  </a:lnTo>
                  <a:lnTo>
                    <a:pt x="140" y="106"/>
                  </a:lnTo>
                  <a:lnTo>
                    <a:pt x="135" y="107"/>
                  </a:lnTo>
                  <a:cubicBezTo>
                    <a:pt x="135" y="107"/>
                    <a:pt x="133" y="108"/>
                    <a:pt x="130" y="108"/>
                  </a:cubicBezTo>
                  <a:cubicBezTo>
                    <a:pt x="128" y="108"/>
                    <a:pt x="127" y="108"/>
                    <a:pt x="126" y="109"/>
                  </a:cubicBezTo>
                  <a:cubicBezTo>
                    <a:pt x="125" y="110"/>
                    <a:pt x="124" y="110"/>
                    <a:pt x="122" y="110"/>
                  </a:cubicBezTo>
                  <a:cubicBezTo>
                    <a:pt x="120" y="110"/>
                    <a:pt x="120" y="111"/>
                    <a:pt x="118" y="111"/>
                  </a:cubicBezTo>
                  <a:cubicBezTo>
                    <a:pt x="117" y="111"/>
                    <a:pt x="116" y="111"/>
                    <a:pt x="116" y="111"/>
                  </a:cubicBezTo>
                  <a:cubicBezTo>
                    <a:pt x="116" y="111"/>
                    <a:pt x="113" y="111"/>
                    <a:pt x="112" y="111"/>
                  </a:cubicBezTo>
                  <a:cubicBezTo>
                    <a:pt x="110" y="112"/>
                    <a:pt x="108" y="111"/>
                    <a:pt x="108" y="111"/>
                  </a:cubicBezTo>
                  <a:lnTo>
                    <a:pt x="105" y="113"/>
                  </a:lnTo>
                  <a:lnTo>
                    <a:pt x="103" y="111"/>
                  </a:lnTo>
                  <a:lnTo>
                    <a:pt x="99" y="108"/>
                  </a:lnTo>
                  <a:lnTo>
                    <a:pt x="94" y="103"/>
                  </a:lnTo>
                  <a:lnTo>
                    <a:pt x="93" y="104"/>
                  </a:lnTo>
                  <a:lnTo>
                    <a:pt x="92" y="105"/>
                  </a:lnTo>
                  <a:lnTo>
                    <a:pt x="90" y="110"/>
                  </a:lnTo>
                  <a:lnTo>
                    <a:pt x="91" y="114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3" y="125"/>
                  </a:lnTo>
                  <a:lnTo>
                    <a:pt x="95" y="126"/>
                  </a:lnTo>
                  <a:lnTo>
                    <a:pt x="97" y="127"/>
                  </a:lnTo>
                  <a:lnTo>
                    <a:pt x="97" y="129"/>
                  </a:lnTo>
                  <a:lnTo>
                    <a:pt x="97" y="132"/>
                  </a:lnTo>
                  <a:lnTo>
                    <a:pt x="98" y="134"/>
                  </a:lnTo>
                  <a:lnTo>
                    <a:pt x="98" y="136"/>
                  </a:lnTo>
                  <a:lnTo>
                    <a:pt x="95" y="138"/>
                  </a:lnTo>
                  <a:lnTo>
                    <a:pt x="95" y="140"/>
                  </a:lnTo>
                  <a:lnTo>
                    <a:pt x="99" y="141"/>
                  </a:lnTo>
                  <a:lnTo>
                    <a:pt x="97" y="143"/>
                  </a:lnTo>
                  <a:lnTo>
                    <a:pt x="95" y="144"/>
                  </a:lnTo>
                  <a:lnTo>
                    <a:pt x="94" y="145"/>
                  </a:lnTo>
                  <a:lnTo>
                    <a:pt x="94" y="148"/>
                  </a:lnTo>
                  <a:lnTo>
                    <a:pt x="91" y="150"/>
                  </a:lnTo>
                  <a:lnTo>
                    <a:pt x="88" y="151"/>
                  </a:lnTo>
                  <a:lnTo>
                    <a:pt x="86" y="153"/>
                  </a:lnTo>
                  <a:cubicBezTo>
                    <a:pt x="86" y="153"/>
                    <a:pt x="81" y="154"/>
                    <a:pt x="80" y="154"/>
                  </a:cubicBezTo>
                  <a:cubicBezTo>
                    <a:pt x="79" y="154"/>
                    <a:pt x="79" y="155"/>
                    <a:pt x="79" y="155"/>
                  </a:cubicBezTo>
                  <a:lnTo>
                    <a:pt x="76" y="155"/>
                  </a:lnTo>
                  <a:lnTo>
                    <a:pt x="73" y="157"/>
                  </a:lnTo>
                  <a:lnTo>
                    <a:pt x="72" y="156"/>
                  </a:lnTo>
                  <a:lnTo>
                    <a:pt x="70" y="156"/>
                  </a:lnTo>
                  <a:lnTo>
                    <a:pt x="71" y="154"/>
                  </a:lnTo>
                  <a:lnTo>
                    <a:pt x="71" y="152"/>
                  </a:lnTo>
                  <a:cubicBezTo>
                    <a:pt x="71" y="152"/>
                    <a:pt x="70" y="150"/>
                    <a:pt x="70" y="148"/>
                  </a:cubicBezTo>
                  <a:lnTo>
                    <a:pt x="67" y="148"/>
                  </a:lnTo>
                  <a:lnTo>
                    <a:pt x="65" y="150"/>
                  </a:lnTo>
                  <a:lnTo>
                    <a:pt x="62" y="150"/>
                  </a:lnTo>
                  <a:lnTo>
                    <a:pt x="60" y="152"/>
                  </a:lnTo>
                  <a:lnTo>
                    <a:pt x="58" y="152"/>
                  </a:lnTo>
                  <a:lnTo>
                    <a:pt x="56" y="150"/>
                  </a:lnTo>
                  <a:lnTo>
                    <a:pt x="55" y="146"/>
                  </a:lnTo>
                  <a:lnTo>
                    <a:pt x="55" y="142"/>
                  </a:lnTo>
                  <a:lnTo>
                    <a:pt x="53" y="138"/>
                  </a:lnTo>
                  <a:lnTo>
                    <a:pt x="49" y="133"/>
                  </a:lnTo>
                  <a:lnTo>
                    <a:pt x="46" y="128"/>
                  </a:lnTo>
                  <a:lnTo>
                    <a:pt x="45" y="123"/>
                  </a:lnTo>
                  <a:lnTo>
                    <a:pt x="45" y="121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2" y="115"/>
                  </a:lnTo>
                  <a:lnTo>
                    <a:pt x="40" y="115"/>
                  </a:lnTo>
                  <a:lnTo>
                    <a:pt x="37" y="116"/>
                  </a:lnTo>
                  <a:lnTo>
                    <a:pt x="36" y="119"/>
                  </a:lnTo>
                  <a:lnTo>
                    <a:pt x="35" y="120"/>
                  </a:lnTo>
                  <a:cubicBezTo>
                    <a:pt x="35" y="120"/>
                    <a:pt x="32" y="121"/>
                    <a:pt x="31" y="121"/>
                  </a:cubicBezTo>
                  <a:cubicBezTo>
                    <a:pt x="30" y="122"/>
                    <a:pt x="29" y="123"/>
                    <a:pt x="29" y="123"/>
                  </a:cubicBezTo>
                  <a:lnTo>
                    <a:pt x="24" y="125"/>
                  </a:lnTo>
                  <a:lnTo>
                    <a:pt x="21" y="124"/>
                  </a:lnTo>
                  <a:cubicBezTo>
                    <a:pt x="21" y="124"/>
                    <a:pt x="18" y="124"/>
                    <a:pt x="17" y="124"/>
                  </a:cubicBezTo>
                  <a:cubicBezTo>
                    <a:pt x="16" y="124"/>
                    <a:pt x="14" y="124"/>
                    <a:pt x="14" y="124"/>
                  </a:cubicBezTo>
                  <a:lnTo>
                    <a:pt x="12" y="122"/>
                  </a:lnTo>
                  <a:cubicBezTo>
                    <a:pt x="12" y="122"/>
                    <a:pt x="11" y="121"/>
                    <a:pt x="9" y="122"/>
                  </a:cubicBezTo>
                  <a:cubicBezTo>
                    <a:pt x="8" y="122"/>
                    <a:pt x="7" y="122"/>
                    <a:pt x="7" y="122"/>
                  </a:cubicBezTo>
                  <a:lnTo>
                    <a:pt x="4" y="122"/>
                  </a:lnTo>
                  <a:lnTo>
                    <a:pt x="1" y="119"/>
                  </a:lnTo>
                  <a:lnTo>
                    <a:pt x="0" y="116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3" y="102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5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13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7" y="81"/>
                  </a:lnTo>
                  <a:lnTo>
                    <a:pt x="17" y="78"/>
                  </a:lnTo>
                  <a:lnTo>
                    <a:pt x="18" y="76"/>
                  </a:lnTo>
                  <a:lnTo>
                    <a:pt x="21" y="75"/>
                  </a:lnTo>
                  <a:lnTo>
                    <a:pt x="23" y="73"/>
                  </a:lnTo>
                  <a:lnTo>
                    <a:pt x="25" y="71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6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1" y="54"/>
                  </a:lnTo>
                  <a:lnTo>
                    <a:pt x="30" y="53"/>
                  </a:lnTo>
                  <a:lnTo>
                    <a:pt x="29" y="50"/>
                  </a:lnTo>
                  <a:lnTo>
                    <a:pt x="30" y="43"/>
                  </a:lnTo>
                  <a:lnTo>
                    <a:pt x="33" y="36"/>
                  </a:lnTo>
                  <a:lnTo>
                    <a:pt x="39" y="30"/>
                  </a:lnTo>
                  <a:lnTo>
                    <a:pt x="42" y="29"/>
                  </a:lnTo>
                  <a:lnTo>
                    <a:pt x="45" y="31"/>
                  </a:lnTo>
                  <a:lnTo>
                    <a:pt x="46" y="28"/>
                  </a:lnTo>
                  <a:lnTo>
                    <a:pt x="47" y="24"/>
                  </a:lnTo>
                  <a:lnTo>
                    <a:pt x="45" y="21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3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58" y="6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8" y="9"/>
                  </a:lnTo>
                  <a:lnTo>
                    <a:pt x="75" y="9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3" y="18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11" y="10"/>
                  </a:lnTo>
                  <a:lnTo>
                    <a:pt x="114" y="12"/>
                  </a:lnTo>
                  <a:lnTo>
                    <a:pt x="114" y="13"/>
                  </a:lnTo>
                  <a:lnTo>
                    <a:pt x="115" y="15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3" y="11"/>
                  </a:lnTo>
                  <a:lnTo>
                    <a:pt x="125" y="8"/>
                  </a:lnTo>
                  <a:lnTo>
                    <a:pt x="128" y="6"/>
                  </a:lnTo>
                  <a:lnTo>
                    <a:pt x="130" y="7"/>
                  </a:lnTo>
                  <a:lnTo>
                    <a:pt x="131" y="8"/>
                  </a:lnTo>
                  <a:lnTo>
                    <a:pt x="133" y="7"/>
                  </a:lnTo>
                  <a:lnTo>
                    <a:pt x="137" y="8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9" y="10"/>
                  </a:lnTo>
                  <a:lnTo>
                    <a:pt x="140" y="12"/>
                  </a:lnTo>
                  <a:lnTo>
                    <a:pt x="145" y="17"/>
                  </a:lnTo>
                  <a:lnTo>
                    <a:pt x="147" y="17"/>
                  </a:lnTo>
                  <a:lnTo>
                    <a:pt x="149" y="26"/>
                  </a:lnTo>
                  <a:lnTo>
                    <a:pt x="147" y="28"/>
                  </a:lnTo>
                  <a:lnTo>
                    <a:pt x="146" y="29"/>
                  </a:lnTo>
                  <a:lnTo>
                    <a:pt x="145" y="31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8" y="36"/>
                  </a:lnTo>
                  <a:lnTo>
                    <a:pt x="150" y="37"/>
                  </a:lnTo>
                  <a:lnTo>
                    <a:pt x="152" y="37"/>
                  </a:lnTo>
                  <a:lnTo>
                    <a:pt x="152" y="40"/>
                  </a:lnTo>
                  <a:lnTo>
                    <a:pt x="153" y="45"/>
                  </a:lnTo>
                  <a:lnTo>
                    <a:pt x="154" y="48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2" y="51"/>
                  </a:lnTo>
                  <a:lnTo>
                    <a:pt x="164" y="53"/>
                  </a:lnTo>
                  <a:lnTo>
                    <a:pt x="165" y="54"/>
                  </a:lnTo>
                  <a:lnTo>
                    <a:pt x="169" y="52"/>
                  </a:lnTo>
                  <a:cubicBezTo>
                    <a:pt x="169" y="52"/>
                    <a:pt x="170" y="51"/>
                    <a:pt x="171" y="51"/>
                  </a:cubicBezTo>
                  <a:cubicBezTo>
                    <a:pt x="172" y="51"/>
                    <a:pt x="174" y="51"/>
                    <a:pt x="174" y="51"/>
                  </a:cubicBezTo>
                  <a:lnTo>
                    <a:pt x="175" y="49"/>
                  </a:lnTo>
                  <a:lnTo>
                    <a:pt x="177" y="48"/>
                  </a:lnTo>
                  <a:lnTo>
                    <a:pt x="180" y="49"/>
                  </a:lnTo>
                  <a:lnTo>
                    <a:pt x="182" y="51"/>
                  </a:lnTo>
                  <a:lnTo>
                    <a:pt x="181" y="55"/>
                  </a:lnTo>
                  <a:lnTo>
                    <a:pt x="181" y="58"/>
                  </a:lnTo>
                  <a:lnTo>
                    <a:pt x="181" y="63"/>
                  </a:lnTo>
                  <a:lnTo>
                    <a:pt x="184" y="63"/>
                  </a:lnTo>
                  <a:lnTo>
                    <a:pt x="187" y="62"/>
                  </a:lnTo>
                  <a:lnTo>
                    <a:pt x="188" y="64"/>
                  </a:lnTo>
                  <a:lnTo>
                    <a:pt x="188" y="69"/>
                  </a:lnTo>
                  <a:lnTo>
                    <a:pt x="189" y="71"/>
                  </a:lnTo>
                  <a:lnTo>
                    <a:pt x="189" y="76"/>
                  </a:lnTo>
                  <a:lnTo>
                    <a:pt x="187" y="74"/>
                  </a:lnTo>
                  <a:lnTo>
                    <a:pt x="184" y="76"/>
                  </a:lnTo>
                  <a:lnTo>
                    <a:pt x="182" y="79"/>
                  </a:lnTo>
                  <a:lnTo>
                    <a:pt x="182" y="80"/>
                  </a:lnTo>
                  <a:lnTo>
                    <a:pt x="181" y="81"/>
                  </a:lnTo>
                  <a:lnTo>
                    <a:pt x="180" y="84"/>
                  </a:lnTo>
                  <a:lnTo>
                    <a:pt x="184" y="87"/>
                  </a:lnTo>
                  <a:lnTo>
                    <a:pt x="184" y="90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18AE087-CE18-9430-E8AC-44D7DCF2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520"/>
              <a:ext cx="924" cy="828"/>
            </a:xfrm>
            <a:custGeom>
              <a:avLst/>
              <a:gdLst>
                <a:gd name="T0" fmla="*/ 0 w 154"/>
                <a:gd name="T1" fmla="*/ 122 h 138"/>
                <a:gd name="T2" fmla="*/ 6 w 154"/>
                <a:gd name="T3" fmla="*/ 113 h 138"/>
                <a:gd name="T4" fmla="*/ 3 w 154"/>
                <a:gd name="T5" fmla="*/ 104 h 138"/>
                <a:gd name="T6" fmla="*/ 7 w 154"/>
                <a:gd name="T7" fmla="*/ 97 h 138"/>
                <a:gd name="T8" fmla="*/ 4 w 154"/>
                <a:gd name="T9" fmla="*/ 87 h 138"/>
                <a:gd name="T10" fmla="*/ 8 w 154"/>
                <a:gd name="T11" fmla="*/ 74 h 138"/>
                <a:gd name="T12" fmla="*/ 19 w 154"/>
                <a:gd name="T13" fmla="*/ 61 h 138"/>
                <a:gd name="T14" fmla="*/ 17 w 154"/>
                <a:gd name="T15" fmla="*/ 53 h 138"/>
                <a:gd name="T16" fmla="*/ 19 w 154"/>
                <a:gd name="T17" fmla="*/ 51 h 138"/>
                <a:gd name="T18" fmla="*/ 18 w 154"/>
                <a:gd name="T19" fmla="*/ 46 h 138"/>
                <a:gd name="T20" fmla="*/ 17 w 154"/>
                <a:gd name="T21" fmla="*/ 39 h 138"/>
                <a:gd name="T22" fmla="*/ 13 w 154"/>
                <a:gd name="T23" fmla="*/ 35 h 138"/>
                <a:gd name="T24" fmla="*/ 14 w 154"/>
                <a:gd name="T25" fmla="*/ 28 h 138"/>
                <a:gd name="T26" fmla="*/ 12 w 154"/>
                <a:gd name="T27" fmla="*/ 15 h 138"/>
                <a:gd name="T28" fmla="*/ 19 w 154"/>
                <a:gd name="T29" fmla="*/ 18 h 138"/>
                <a:gd name="T30" fmla="*/ 28 w 154"/>
                <a:gd name="T31" fmla="*/ 21 h 138"/>
                <a:gd name="T32" fmla="*/ 38 w 154"/>
                <a:gd name="T33" fmla="*/ 21 h 138"/>
                <a:gd name="T34" fmla="*/ 50 w 154"/>
                <a:gd name="T35" fmla="*/ 18 h 138"/>
                <a:gd name="T36" fmla="*/ 60 w 154"/>
                <a:gd name="T37" fmla="*/ 15 h 138"/>
                <a:gd name="T38" fmla="*/ 75 w 154"/>
                <a:gd name="T39" fmla="*/ 13 h 138"/>
                <a:gd name="T40" fmla="*/ 85 w 154"/>
                <a:gd name="T41" fmla="*/ 7 h 138"/>
                <a:gd name="T42" fmla="*/ 89 w 154"/>
                <a:gd name="T43" fmla="*/ 7 h 138"/>
                <a:gd name="T44" fmla="*/ 92 w 154"/>
                <a:gd name="T45" fmla="*/ 3 h 138"/>
                <a:gd name="T46" fmla="*/ 97 w 154"/>
                <a:gd name="T47" fmla="*/ 5 h 138"/>
                <a:gd name="T48" fmla="*/ 103 w 154"/>
                <a:gd name="T49" fmla="*/ 3 h 138"/>
                <a:gd name="T50" fmla="*/ 105 w 154"/>
                <a:gd name="T51" fmla="*/ 7 h 138"/>
                <a:gd name="T52" fmla="*/ 111 w 154"/>
                <a:gd name="T53" fmla="*/ 17 h 138"/>
                <a:gd name="T54" fmla="*/ 122 w 154"/>
                <a:gd name="T55" fmla="*/ 24 h 138"/>
                <a:gd name="T56" fmla="*/ 130 w 154"/>
                <a:gd name="T57" fmla="*/ 24 h 138"/>
                <a:gd name="T58" fmla="*/ 136 w 154"/>
                <a:gd name="T59" fmla="*/ 28 h 138"/>
                <a:gd name="T60" fmla="*/ 150 w 154"/>
                <a:gd name="T61" fmla="*/ 35 h 138"/>
                <a:gd name="T62" fmla="*/ 154 w 154"/>
                <a:gd name="T63" fmla="*/ 42 h 138"/>
                <a:gd name="T64" fmla="*/ 147 w 154"/>
                <a:gd name="T65" fmla="*/ 46 h 138"/>
                <a:gd name="T66" fmla="*/ 138 w 154"/>
                <a:gd name="T67" fmla="*/ 50 h 138"/>
                <a:gd name="T68" fmla="*/ 137 w 154"/>
                <a:gd name="T69" fmla="*/ 54 h 138"/>
                <a:gd name="T70" fmla="*/ 135 w 154"/>
                <a:gd name="T71" fmla="*/ 58 h 138"/>
                <a:gd name="T72" fmla="*/ 139 w 154"/>
                <a:gd name="T73" fmla="*/ 63 h 138"/>
                <a:gd name="T74" fmla="*/ 137 w 154"/>
                <a:gd name="T75" fmla="*/ 67 h 138"/>
                <a:gd name="T76" fmla="*/ 132 w 154"/>
                <a:gd name="T77" fmla="*/ 65 h 138"/>
                <a:gd name="T78" fmla="*/ 124 w 154"/>
                <a:gd name="T79" fmla="*/ 63 h 138"/>
                <a:gd name="T80" fmla="*/ 119 w 154"/>
                <a:gd name="T81" fmla="*/ 64 h 138"/>
                <a:gd name="T82" fmla="*/ 116 w 154"/>
                <a:gd name="T83" fmla="*/ 69 h 138"/>
                <a:gd name="T84" fmla="*/ 115 w 154"/>
                <a:gd name="T85" fmla="*/ 76 h 138"/>
                <a:gd name="T86" fmla="*/ 108 w 154"/>
                <a:gd name="T87" fmla="*/ 77 h 138"/>
                <a:gd name="T88" fmla="*/ 100 w 154"/>
                <a:gd name="T89" fmla="*/ 80 h 138"/>
                <a:gd name="T90" fmla="*/ 91 w 154"/>
                <a:gd name="T91" fmla="*/ 79 h 138"/>
                <a:gd name="T92" fmla="*/ 89 w 154"/>
                <a:gd name="T93" fmla="*/ 84 h 138"/>
                <a:gd name="T94" fmla="*/ 88 w 154"/>
                <a:gd name="T95" fmla="*/ 91 h 138"/>
                <a:gd name="T96" fmla="*/ 84 w 154"/>
                <a:gd name="T97" fmla="*/ 93 h 138"/>
                <a:gd name="T98" fmla="*/ 84 w 154"/>
                <a:gd name="T99" fmla="*/ 97 h 138"/>
                <a:gd name="T100" fmla="*/ 81 w 154"/>
                <a:gd name="T101" fmla="*/ 102 h 138"/>
                <a:gd name="T102" fmla="*/ 85 w 154"/>
                <a:gd name="T103" fmla="*/ 108 h 138"/>
                <a:gd name="T104" fmla="*/ 82 w 154"/>
                <a:gd name="T105" fmla="*/ 115 h 138"/>
                <a:gd name="T106" fmla="*/ 74 w 154"/>
                <a:gd name="T107" fmla="*/ 122 h 138"/>
                <a:gd name="T108" fmla="*/ 71 w 154"/>
                <a:gd name="T109" fmla="*/ 127 h 138"/>
                <a:gd name="T110" fmla="*/ 65 w 154"/>
                <a:gd name="T111" fmla="*/ 125 h 138"/>
                <a:gd name="T112" fmla="*/ 56 w 154"/>
                <a:gd name="T113" fmla="*/ 126 h 138"/>
                <a:gd name="T114" fmla="*/ 42 w 154"/>
                <a:gd name="T115" fmla="*/ 132 h 138"/>
                <a:gd name="T116" fmla="*/ 30 w 154"/>
                <a:gd name="T117" fmla="*/ 138 h 138"/>
                <a:gd name="T118" fmla="*/ 19 w 154"/>
                <a:gd name="T119" fmla="*/ 134 h 138"/>
                <a:gd name="T120" fmla="*/ 11 w 154"/>
                <a:gd name="T121" fmla="*/ 129 h 138"/>
                <a:gd name="T122" fmla="*/ 3 w 154"/>
                <a:gd name="T1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138">
                  <a:moveTo>
                    <a:pt x="1" y="126"/>
                  </a:moveTo>
                  <a:lnTo>
                    <a:pt x="0" y="125"/>
                  </a:lnTo>
                  <a:lnTo>
                    <a:pt x="0" y="122"/>
                  </a:lnTo>
                  <a:lnTo>
                    <a:pt x="1" y="119"/>
                  </a:lnTo>
                  <a:lnTo>
                    <a:pt x="1" y="116"/>
                  </a:lnTo>
                  <a:lnTo>
                    <a:pt x="6" y="113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8" y="99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4" y="87"/>
                  </a:lnTo>
                  <a:lnTo>
                    <a:pt x="6" y="83"/>
                  </a:lnTo>
                  <a:lnTo>
                    <a:pt x="6" y="77"/>
                  </a:lnTo>
                  <a:lnTo>
                    <a:pt x="8" y="74"/>
                  </a:lnTo>
                  <a:lnTo>
                    <a:pt x="12" y="71"/>
                  </a:lnTo>
                  <a:lnTo>
                    <a:pt x="18" y="66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19" y="55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9" y="51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7" y="42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9" y="18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8" y="21"/>
                  </a:lnTo>
                  <a:cubicBezTo>
                    <a:pt x="28" y="21"/>
                    <a:pt x="30" y="22"/>
                    <a:pt x="32" y="21"/>
                  </a:cubicBezTo>
                  <a:cubicBezTo>
                    <a:pt x="33" y="21"/>
                    <a:pt x="36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40" y="21"/>
                    <a:pt x="40" y="20"/>
                    <a:pt x="42" y="20"/>
                  </a:cubicBezTo>
                  <a:cubicBezTo>
                    <a:pt x="44" y="20"/>
                    <a:pt x="45" y="20"/>
                    <a:pt x="46" y="19"/>
                  </a:cubicBezTo>
                  <a:cubicBezTo>
                    <a:pt x="47" y="18"/>
                    <a:pt x="48" y="18"/>
                    <a:pt x="50" y="18"/>
                  </a:cubicBezTo>
                  <a:cubicBezTo>
                    <a:pt x="53" y="18"/>
                    <a:pt x="55" y="17"/>
                    <a:pt x="55" y="17"/>
                  </a:cubicBezTo>
                  <a:lnTo>
                    <a:pt x="60" y="16"/>
                  </a:lnTo>
                  <a:lnTo>
                    <a:pt x="60" y="15"/>
                  </a:lnTo>
                  <a:lnTo>
                    <a:pt x="63" y="14"/>
                  </a:lnTo>
                  <a:cubicBezTo>
                    <a:pt x="63" y="14"/>
                    <a:pt x="70" y="13"/>
                    <a:pt x="71" y="13"/>
                  </a:cubicBezTo>
                  <a:cubicBezTo>
                    <a:pt x="72" y="13"/>
                    <a:pt x="75" y="13"/>
                    <a:pt x="75" y="13"/>
                  </a:cubicBezTo>
                  <a:lnTo>
                    <a:pt x="80" y="12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90" y="6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3" y="3"/>
                  </a:lnTo>
                  <a:cubicBezTo>
                    <a:pt x="93" y="3"/>
                    <a:pt x="95" y="3"/>
                    <a:pt x="95" y="4"/>
                  </a:cubicBezTo>
                  <a:cubicBezTo>
                    <a:pt x="96" y="4"/>
                    <a:pt x="97" y="4"/>
                    <a:pt x="97" y="5"/>
                  </a:cubicBezTo>
                  <a:cubicBezTo>
                    <a:pt x="98" y="6"/>
                    <a:pt x="99" y="5"/>
                    <a:pt x="99" y="5"/>
                  </a:cubicBezTo>
                  <a:cubicBezTo>
                    <a:pt x="100" y="5"/>
                    <a:pt x="101" y="4"/>
                    <a:pt x="101" y="4"/>
                  </a:cubicBezTo>
                  <a:lnTo>
                    <a:pt x="103" y="3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5" y="7"/>
                  </a:lnTo>
                  <a:lnTo>
                    <a:pt x="106" y="13"/>
                  </a:lnTo>
                  <a:lnTo>
                    <a:pt x="107" y="17"/>
                  </a:lnTo>
                  <a:lnTo>
                    <a:pt x="111" y="17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8" y="23"/>
                  </a:lnTo>
                  <a:lnTo>
                    <a:pt x="130" y="24"/>
                  </a:lnTo>
                  <a:lnTo>
                    <a:pt x="132" y="26"/>
                  </a:lnTo>
                  <a:lnTo>
                    <a:pt x="133" y="27"/>
                  </a:lnTo>
                  <a:lnTo>
                    <a:pt x="136" y="28"/>
                  </a:lnTo>
                  <a:lnTo>
                    <a:pt x="139" y="29"/>
                  </a:lnTo>
                  <a:lnTo>
                    <a:pt x="144" y="33"/>
                  </a:lnTo>
                  <a:lnTo>
                    <a:pt x="150" y="35"/>
                  </a:lnTo>
                  <a:lnTo>
                    <a:pt x="152" y="38"/>
                  </a:lnTo>
                  <a:lnTo>
                    <a:pt x="154" y="41"/>
                  </a:lnTo>
                  <a:lnTo>
                    <a:pt x="154" y="42"/>
                  </a:lnTo>
                  <a:cubicBezTo>
                    <a:pt x="154" y="42"/>
                    <a:pt x="152" y="43"/>
                    <a:pt x="151" y="43"/>
                  </a:cubicBezTo>
                  <a:cubicBezTo>
                    <a:pt x="150" y="43"/>
                    <a:pt x="148" y="44"/>
                    <a:pt x="148" y="44"/>
                  </a:cubicBezTo>
                  <a:lnTo>
                    <a:pt x="147" y="46"/>
                  </a:lnTo>
                  <a:lnTo>
                    <a:pt x="143" y="47"/>
                  </a:lnTo>
                  <a:lnTo>
                    <a:pt x="141" y="49"/>
                  </a:lnTo>
                  <a:cubicBezTo>
                    <a:pt x="141" y="49"/>
                    <a:pt x="139" y="49"/>
                    <a:pt x="138" y="50"/>
                  </a:cubicBezTo>
                  <a:cubicBezTo>
                    <a:pt x="136" y="50"/>
                    <a:pt x="137" y="51"/>
                    <a:pt x="137" y="51"/>
                  </a:cubicBezTo>
                  <a:lnTo>
                    <a:pt x="137" y="53"/>
                  </a:lnTo>
                  <a:lnTo>
                    <a:pt x="137" y="54"/>
                  </a:lnTo>
                  <a:cubicBezTo>
                    <a:pt x="137" y="54"/>
                    <a:pt x="137" y="54"/>
                    <a:pt x="137" y="55"/>
                  </a:cubicBezTo>
                  <a:cubicBezTo>
                    <a:pt x="137" y="56"/>
                    <a:pt x="136" y="56"/>
                    <a:pt x="136" y="56"/>
                  </a:cubicBezTo>
                  <a:lnTo>
                    <a:pt x="135" y="58"/>
                  </a:lnTo>
                  <a:lnTo>
                    <a:pt x="135" y="60"/>
                  </a:lnTo>
                  <a:cubicBezTo>
                    <a:pt x="135" y="60"/>
                    <a:pt x="136" y="60"/>
                    <a:pt x="137" y="60"/>
                  </a:cubicBezTo>
                  <a:cubicBezTo>
                    <a:pt x="138" y="60"/>
                    <a:pt x="138" y="61"/>
                    <a:pt x="139" y="63"/>
                  </a:cubicBezTo>
                  <a:cubicBezTo>
                    <a:pt x="140" y="64"/>
                    <a:pt x="139" y="64"/>
                    <a:pt x="139" y="65"/>
                  </a:cubicBezTo>
                  <a:cubicBezTo>
                    <a:pt x="139" y="66"/>
                    <a:pt x="139" y="66"/>
                    <a:pt x="139" y="66"/>
                  </a:cubicBezTo>
                  <a:lnTo>
                    <a:pt x="137" y="67"/>
                  </a:lnTo>
                  <a:lnTo>
                    <a:pt x="135" y="67"/>
                  </a:lnTo>
                  <a:lnTo>
                    <a:pt x="133" y="67"/>
                  </a:lnTo>
                  <a:lnTo>
                    <a:pt x="132" y="65"/>
                  </a:lnTo>
                  <a:lnTo>
                    <a:pt x="129" y="63"/>
                  </a:lnTo>
                  <a:lnTo>
                    <a:pt x="127" y="62"/>
                  </a:lnTo>
                  <a:cubicBezTo>
                    <a:pt x="127" y="62"/>
                    <a:pt x="125" y="62"/>
                    <a:pt x="124" y="63"/>
                  </a:cubicBezTo>
                  <a:lnTo>
                    <a:pt x="122" y="63"/>
                  </a:lnTo>
                  <a:lnTo>
                    <a:pt x="120" y="64"/>
                  </a:lnTo>
                  <a:lnTo>
                    <a:pt x="119" y="64"/>
                  </a:lnTo>
                  <a:lnTo>
                    <a:pt x="118" y="64"/>
                  </a:lnTo>
                  <a:lnTo>
                    <a:pt x="117" y="67"/>
                  </a:lnTo>
                  <a:lnTo>
                    <a:pt x="116" y="69"/>
                  </a:lnTo>
                  <a:lnTo>
                    <a:pt x="116" y="71"/>
                  </a:lnTo>
                  <a:lnTo>
                    <a:pt x="115" y="74"/>
                  </a:lnTo>
                  <a:lnTo>
                    <a:pt x="115" y="76"/>
                  </a:lnTo>
                  <a:lnTo>
                    <a:pt x="114" y="77"/>
                  </a:lnTo>
                  <a:lnTo>
                    <a:pt x="112" y="77"/>
                  </a:lnTo>
                  <a:cubicBezTo>
                    <a:pt x="112" y="77"/>
                    <a:pt x="109" y="77"/>
                    <a:pt x="108" y="77"/>
                  </a:cubicBezTo>
                  <a:cubicBezTo>
                    <a:pt x="107" y="77"/>
                    <a:pt x="106" y="77"/>
                    <a:pt x="106" y="77"/>
                  </a:cubicBezTo>
                  <a:lnTo>
                    <a:pt x="102" y="77"/>
                  </a:lnTo>
                  <a:lnTo>
                    <a:pt x="100" y="80"/>
                  </a:lnTo>
                  <a:lnTo>
                    <a:pt x="98" y="80"/>
                  </a:lnTo>
                  <a:lnTo>
                    <a:pt x="94" y="80"/>
                  </a:lnTo>
                  <a:cubicBezTo>
                    <a:pt x="94" y="80"/>
                    <a:pt x="92" y="79"/>
                    <a:pt x="91" y="79"/>
                  </a:cubicBezTo>
                  <a:cubicBezTo>
                    <a:pt x="90" y="79"/>
                    <a:pt x="89" y="80"/>
                    <a:pt x="89" y="80"/>
                  </a:cubicBezTo>
                  <a:cubicBezTo>
                    <a:pt x="89" y="80"/>
                    <a:pt x="89" y="81"/>
                    <a:pt x="89" y="82"/>
                  </a:cubicBezTo>
                  <a:cubicBezTo>
                    <a:pt x="88" y="83"/>
                    <a:pt x="89" y="84"/>
                    <a:pt x="89" y="84"/>
                  </a:cubicBezTo>
                  <a:lnTo>
                    <a:pt x="89" y="86"/>
                  </a:lnTo>
                  <a:lnTo>
                    <a:pt x="89" y="88"/>
                  </a:lnTo>
                  <a:lnTo>
                    <a:pt x="88" y="91"/>
                  </a:lnTo>
                  <a:lnTo>
                    <a:pt x="87" y="91"/>
                  </a:lnTo>
                  <a:lnTo>
                    <a:pt x="85" y="92"/>
                  </a:lnTo>
                  <a:lnTo>
                    <a:pt x="84" y="93"/>
                  </a:lnTo>
                  <a:lnTo>
                    <a:pt x="82" y="94"/>
                  </a:lnTo>
                  <a:lnTo>
                    <a:pt x="84" y="96"/>
                  </a:lnTo>
                  <a:lnTo>
                    <a:pt x="84" y="97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1" y="102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2" y="115"/>
                  </a:lnTo>
                  <a:lnTo>
                    <a:pt x="79" y="117"/>
                  </a:lnTo>
                  <a:lnTo>
                    <a:pt x="77" y="119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1" y="127"/>
                  </a:lnTo>
                  <a:lnTo>
                    <a:pt x="68" y="127"/>
                  </a:lnTo>
                  <a:lnTo>
                    <a:pt x="66" y="127"/>
                  </a:lnTo>
                  <a:lnTo>
                    <a:pt x="65" y="125"/>
                  </a:lnTo>
                  <a:lnTo>
                    <a:pt x="63" y="123"/>
                  </a:lnTo>
                  <a:lnTo>
                    <a:pt x="59" y="124"/>
                  </a:lnTo>
                  <a:lnTo>
                    <a:pt x="56" y="126"/>
                  </a:lnTo>
                  <a:lnTo>
                    <a:pt x="51" y="127"/>
                  </a:lnTo>
                  <a:lnTo>
                    <a:pt x="47" y="129"/>
                  </a:lnTo>
                  <a:lnTo>
                    <a:pt x="42" y="132"/>
                  </a:lnTo>
                  <a:lnTo>
                    <a:pt x="38" y="134"/>
                  </a:lnTo>
                  <a:lnTo>
                    <a:pt x="33" y="136"/>
                  </a:lnTo>
                  <a:lnTo>
                    <a:pt x="30" y="138"/>
                  </a:lnTo>
                  <a:lnTo>
                    <a:pt x="28" y="137"/>
                  </a:lnTo>
                  <a:lnTo>
                    <a:pt x="23" y="136"/>
                  </a:lnTo>
                  <a:lnTo>
                    <a:pt x="19" y="134"/>
                  </a:lnTo>
                  <a:lnTo>
                    <a:pt x="16" y="133"/>
                  </a:lnTo>
                  <a:lnTo>
                    <a:pt x="13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1" y="126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DBF8597-5118-8528-977B-ADDA1A081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0" y="2250"/>
              <a:ext cx="1206" cy="918"/>
            </a:xfrm>
            <a:custGeom>
              <a:avLst/>
              <a:gdLst>
                <a:gd name="T0" fmla="*/ 167 w 201"/>
                <a:gd name="T1" fmla="*/ 70 h 153"/>
                <a:gd name="T2" fmla="*/ 151 w 201"/>
                <a:gd name="T3" fmla="*/ 79 h 153"/>
                <a:gd name="T4" fmla="*/ 149 w 201"/>
                <a:gd name="T5" fmla="*/ 86 h 153"/>
                <a:gd name="T6" fmla="*/ 150 w 201"/>
                <a:gd name="T7" fmla="*/ 94 h 153"/>
                <a:gd name="T8" fmla="*/ 155 w 201"/>
                <a:gd name="T9" fmla="*/ 103 h 153"/>
                <a:gd name="T10" fmla="*/ 145 w 201"/>
                <a:gd name="T11" fmla="*/ 106 h 153"/>
                <a:gd name="T12" fmla="*/ 119 w 201"/>
                <a:gd name="T13" fmla="*/ 97 h 153"/>
                <a:gd name="T14" fmla="*/ 103 w 201"/>
                <a:gd name="T15" fmla="*/ 106 h 153"/>
                <a:gd name="T16" fmla="*/ 111 w 201"/>
                <a:gd name="T17" fmla="*/ 113 h 153"/>
                <a:gd name="T18" fmla="*/ 123 w 201"/>
                <a:gd name="T19" fmla="*/ 112 h 153"/>
                <a:gd name="T20" fmla="*/ 121 w 201"/>
                <a:gd name="T21" fmla="*/ 117 h 153"/>
                <a:gd name="T22" fmla="*/ 119 w 201"/>
                <a:gd name="T23" fmla="*/ 125 h 153"/>
                <a:gd name="T24" fmla="*/ 111 w 201"/>
                <a:gd name="T25" fmla="*/ 137 h 153"/>
                <a:gd name="T26" fmla="*/ 105 w 201"/>
                <a:gd name="T27" fmla="*/ 148 h 153"/>
                <a:gd name="T28" fmla="*/ 95 w 201"/>
                <a:gd name="T29" fmla="*/ 148 h 153"/>
                <a:gd name="T30" fmla="*/ 90 w 201"/>
                <a:gd name="T31" fmla="*/ 149 h 153"/>
                <a:gd name="T32" fmla="*/ 91 w 201"/>
                <a:gd name="T33" fmla="*/ 139 h 153"/>
                <a:gd name="T34" fmla="*/ 86 w 201"/>
                <a:gd name="T35" fmla="*/ 131 h 153"/>
                <a:gd name="T36" fmla="*/ 87 w 201"/>
                <a:gd name="T37" fmla="*/ 125 h 153"/>
                <a:gd name="T38" fmla="*/ 76 w 201"/>
                <a:gd name="T39" fmla="*/ 124 h 153"/>
                <a:gd name="T40" fmla="*/ 60 w 201"/>
                <a:gd name="T41" fmla="*/ 117 h 153"/>
                <a:gd name="T42" fmla="*/ 61 w 201"/>
                <a:gd name="T43" fmla="*/ 114 h 153"/>
                <a:gd name="T44" fmla="*/ 64 w 201"/>
                <a:gd name="T45" fmla="*/ 96 h 153"/>
                <a:gd name="T46" fmla="*/ 53 w 201"/>
                <a:gd name="T47" fmla="*/ 89 h 153"/>
                <a:gd name="T48" fmla="*/ 45 w 201"/>
                <a:gd name="T49" fmla="*/ 91 h 153"/>
                <a:gd name="T50" fmla="*/ 32 w 201"/>
                <a:gd name="T51" fmla="*/ 96 h 153"/>
                <a:gd name="T52" fmla="*/ 22 w 201"/>
                <a:gd name="T53" fmla="*/ 88 h 153"/>
                <a:gd name="T54" fmla="*/ 25 w 201"/>
                <a:gd name="T55" fmla="*/ 75 h 153"/>
                <a:gd name="T56" fmla="*/ 12 w 201"/>
                <a:gd name="T57" fmla="*/ 72 h 153"/>
                <a:gd name="T58" fmla="*/ 10 w 201"/>
                <a:gd name="T59" fmla="*/ 68 h 153"/>
                <a:gd name="T60" fmla="*/ 4 w 201"/>
                <a:gd name="T61" fmla="*/ 58 h 153"/>
                <a:gd name="T62" fmla="*/ 10 w 201"/>
                <a:gd name="T63" fmla="*/ 45 h 153"/>
                <a:gd name="T64" fmla="*/ 6 w 201"/>
                <a:gd name="T65" fmla="*/ 37 h 153"/>
                <a:gd name="T66" fmla="*/ 1 w 201"/>
                <a:gd name="T67" fmla="*/ 31 h 153"/>
                <a:gd name="T68" fmla="*/ 23 w 201"/>
                <a:gd name="T69" fmla="*/ 23 h 153"/>
                <a:gd name="T70" fmla="*/ 39 w 201"/>
                <a:gd name="T71" fmla="*/ 19 h 153"/>
                <a:gd name="T72" fmla="*/ 60 w 201"/>
                <a:gd name="T73" fmla="*/ 20 h 153"/>
                <a:gd name="T74" fmla="*/ 70 w 201"/>
                <a:gd name="T75" fmla="*/ 15 h 153"/>
                <a:gd name="T76" fmla="*/ 82 w 201"/>
                <a:gd name="T77" fmla="*/ 15 h 153"/>
                <a:gd name="T78" fmla="*/ 88 w 201"/>
                <a:gd name="T79" fmla="*/ 9 h 153"/>
                <a:gd name="T80" fmla="*/ 99 w 201"/>
                <a:gd name="T81" fmla="*/ 2 h 153"/>
                <a:gd name="T82" fmla="*/ 110 w 201"/>
                <a:gd name="T83" fmla="*/ 5 h 153"/>
                <a:gd name="T84" fmla="*/ 118 w 201"/>
                <a:gd name="T85" fmla="*/ 10 h 153"/>
                <a:gd name="T86" fmla="*/ 131 w 201"/>
                <a:gd name="T87" fmla="*/ 0 h 153"/>
                <a:gd name="T88" fmla="*/ 140 w 201"/>
                <a:gd name="T89" fmla="*/ 12 h 153"/>
                <a:gd name="T90" fmla="*/ 150 w 201"/>
                <a:gd name="T91" fmla="*/ 23 h 153"/>
                <a:gd name="T92" fmla="*/ 165 w 201"/>
                <a:gd name="T93" fmla="*/ 23 h 153"/>
                <a:gd name="T94" fmla="*/ 181 w 201"/>
                <a:gd name="T95" fmla="*/ 14 h 153"/>
                <a:gd name="T96" fmla="*/ 190 w 201"/>
                <a:gd name="T97" fmla="*/ 23 h 153"/>
                <a:gd name="T98" fmla="*/ 200 w 201"/>
                <a:gd name="T99" fmla="*/ 18 h 153"/>
                <a:gd name="T100" fmla="*/ 199 w 201"/>
                <a:gd name="T101" fmla="*/ 24 h 153"/>
                <a:gd name="T102" fmla="*/ 190 w 201"/>
                <a:gd name="T103" fmla="*/ 31 h 153"/>
                <a:gd name="T104" fmla="*/ 186 w 201"/>
                <a:gd name="T105" fmla="*/ 38 h 153"/>
                <a:gd name="T106" fmla="*/ 177 w 201"/>
                <a:gd name="T107" fmla="*/ 42 h 153"/>
                <a:gd name="T108" fmla="*/ 174 w 201"/>
                <a:gd name="T109" fmla="*/ 55 h 153"/>
                <a:gd name="T110" fmla="*/ 173 w 201"/>
                <a:gd name="T111" fmla="*/ 64 h 153"/>
                <a:gd name="T112" fmla="*/ 1 w 201"/>
                <a:gd name="T113" fmla="*/ 6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1" h="153">
                  <a:moveTo>
                    <a:pt x="172" y="70"/>
                  </a:moveTo>
                  <a:lnTo>
                    <a:pt x="172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5" y="73"/>
                  </a:lnTo>
                  <a:lnTo>
                    <a:pt x="160" y="74"/>
                  </a:lnTo>
                  <a:lnTo>
                    <a:pt x="154" y="77"/>
                  </a:lnTo>
                  <a:lnTo>
                    <a:pt x="151" y="79"/>
                  </a:lnTo>
                  <a:lnTo>
                    <a:pt x="150" y="81"/>
                  </a:lnTo>
                  <a:lnTo>
                    <a:pt x="151" y="83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0" y="88"/>
                  </a:lnTo>
                  <a:lnTo>
                    <a:pt x="151" y="91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51" y="95"/>
                  </a:lnTo>
                  <a:lnTo>
                    <a:pt x="152" y="98"/>
                  </a:lnTo>
                  <a:cubicBezTo>
                    <a:pt x="154" y="98"/>
                    <a:pt x="155" y="98"/>
                    <a:pt x="155" y="98"/>
                  </a:cubicBezTo>
                  <a:lnTo>
                    <a:pt x="155" y="103"/>
                  </a:lnTo>
                  <a:lnTo>
                    <a:pt x="154" y="105"/>
                  </a:lnTo>
                  <a:lnTo>
                    <a:pt x="149" y="105"/>
                  </a:lnTo>
                  <a:lnTo>
                    <a:pt x="148" y="106"/>
                  </a:lnTo>
                  <a:lnTo>
                    <a:pt x="145" y="106"/>
                  </a:lnTo>
                  <a:lnTo>
                    <a:pt x="142" y="106"/>
                  </a:lnTo>
                  <a:lnTo>
                    <a:pt x="135" y="100"/>
                  </a:lnTo>
                  <a:lnTo>
                    <a:pt x="129" y="99"/>
                  </a:lnTo>
                  <a:lnTo>
                    <a:pt x="119" y="97"/>
                  </a:lnTo>
                  <a:lnTo>
                    <a:pt x="112" y="98"/>
                  </a:lnTo>
                  <a:lnTo>
                    <a:pt x="109" y="100"/>
                  </a:lnTo>
                  <a:lnTo>
                    <a:pt x="106" y="101"/>
                  </a:lnTo>
                  <a:lnTo>
                    <a:pt x="103" y="106"/>
                  </a:lnTo>
                  <a:lnTo>
                    <a:pt x="105" y="109"/>
                  </a:lnTo>
                  <a:lnTo>
                    <a:pt x="107" y="111"/>
                  </a:lnTo>
                  <a:lnTo>
                    <a:pt x="109" y="113"/>
                  </a:lnTo>
                  <a:lnTo>
                    <a:pt x="111" y="113"/>
                  </a:lnTo>
                  <a:lnTo>
                    <a:pt x="115" y="111"/>
                  </a:lnTo>
                  <a:cubicBezTo>
                    <a:pt x="115" y="111"/>
                    <a:pt x="115" y="111"/>
                    <a:pt x="116" y="111"/>
                  </a:cubicBezTo>
                  <a:cubicBezTo>
                    <a:pt x="118" y="111"/>
                    <a:pt x="121" y="111"/>
                    <a:pt x="121" y="111"/>
                  </a:cubicBezTo>
                  <a:lnTo>
                    <a:pt x="123" y="112"/>
                  </a:lnTo>
                  <a:lnTo>
                    <a:pt x="125" y="114"/>
                  </a:lnTo>
                  <a:lnTo>
                    <a:pt x="121" y="115"/>
                  </a:lnTo>
                  <a:lnTo>
                    <a:pt x="120" y="116"/>
                  </a:lnTo>
                  <a:lnTo>
                    <a:pt x="121" y="117"/>
                  </a:lnTo>
                  <a:lnTo>
                    <a:pt x="125" y="120"/>
                  </a:lnTo>
                  <a:lnTo>
                    <a:pt x="125" y="123"/>
                  </a:lnTo>
                  <a:lnTo>
                    <a:pt x="122" y="125"/>
                  </a:lnTo>
                  <a:lnTo>
                    <a:pt x="119" y="125"/>
                  </a:lnTo>
                  <a:lnTo>
                    <a:pt x="120" y="129"/>
                  </a:lnTo>
                  <a:lnTo>
                    <a:pt x="117" y="135"/>
                  </a:lnTo>
                  <a:lnTo>
                    <a:pt x="114" y="136"/>
                  </a:lnTo>
                  <a:lnTo>
                    <a:pt x="111" y="137"/>
                  </a:lnTo>
                  <a:lnTo>
                    <a:pt x="109" y="140"/>
                  </a:lnTo>
                  <a:lnTo>
                    <a:pt x="106" y="143"/>
                  </a:lnTo>
                  <a:lnTo>
                    <a:pt x="106" y="145"/>
                  </a:lnTo>
                  <a:lnTo>
                    <a:pt x="105" y="148"/>
                  </a:lnTo>
                  <a:lnTo>
                    <a:pt x="101" y="151"/>
                  </a:lnTo>
                  <a:lnTo>
                    <a:pt x="99" y="150"/>
                  </a:lnTo>
                  <a:lnTo>
                    <a:pt x="97" y="149"/>
                  </a:lnTo>
                  <a:lnTo>
                    <a:pt x="95" y="148"/>
                  </a:lnTo>
                  <a:lnTo>
                    <a:pt x="94" y="152"/>
                  </a:lnTo>
                  <a:lnTo>
                    <a:pt x="92" y="153"/>
                  </a:lnTo>
                  <a:lnTo>
                    <a:pt x="89" y="152"/>
                  </a:lnTo>
                  <a:lnTo>
                    <a:pt x="90" y="149"/>
                  </a:lnTo>
                  <a:cubicBezTo>
                    <a:pt x="90" y="149"/>
                    <a:pt x="91" y="148"/>
                    <a:pt x="91" y="146"/>
                  </a:cubicBezTo>
                  <a:cubicBezTo>
                    <a:pt x="91" y="145"/>
                    <a:pt x="91" y="143"/>
                    <a:pt x="91" y="143"/>
                  </a:cubicBezTo>
                  <a:lnTo>
                    <a:pt x="89" y="141"/>
                  </a:lnTo>
                  <a:lnTo>
                    <a:pt x="91" y="139"/>
                  </a:lnTo>
                  <a:lnTo>
                    <a:pt x="93" y="137"/>
                  </a:lnTo>
                  <a:lnTo>
                    <a:pt x="94" y="134"/>
                  </a:lnTo>
                  <a:lnTo>
                    <a:pt x="90" y="132"/>
                  </a:lnTo>
                  <a:lnTo>
                    <a:pt x="86" y="131"/>
                  </a:lnTo>
                  <a:lnTo>
                    <a:pt x="84" y="130"/>
                  </a:lnTo>
                  <a:lnTo>
                    <a:pt x="82" y="129"/>
                  </a:lnTo>
                  <a:cubicBezTo>
                    <a:pt x="82" y="129"/>
                    <a:pt x="84" y="128"/>
                    <a:pt x="86" y="127"/>
                  </a:cubicBezTo>
                  <a:cubicBezTo>
                    <a:pt x="87" y="126"/>
                    <a:pt x="87" y="125"/>
                    <a:pt x="87" y="125"/>
                  </a:cubicBezTo>
                  <a:lnTo>
                    <a:pt x="86" y="123"/>
                  </a:lnTo>
                  <a:lnTo>
                    <a:pt x="82" y="121"/>
                  </a:lnTo>
                  <a:lnTo>
                    <a:pt x="78" y="123"/>
                  </a:lnTo>
                  <a:lnTo>
                    <a:pt x="76" y="124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8"/>
                  </a:lnTo>
                  <a:lnTo>
                    <a:pt x="60" y="117"/>
                  </a:lnTo>
                  <a:lnTo>
                    <a:pt x="57" y="117"/>
                  </a:lnTo>
                  <a:lnTo>
                    <a:pt x="57" y="114"/>
                  </a:lnTo>
                  <a:lnTo>
                    <a:pt x="58" y="113"/>
                  </a:lnTo>
                  <a:cubicBezTo>
                    <a:pt x="58" y="113"/>
                    <a:pt x="59" y="114"/>
                    <a:pt x="61" y="114"/>
                  </a:cubicBezTo>
                  <a:cubicBezTo>
                    <a:pt x="63" y="114"/>
                    <a:pt x="64" y="112"/>
                    <a:pt x="64" y="112"/>
                  </a:cubicBezTo>
                  <a:lnTo>
                    <a:pt x="64" y="106"/>
                  </a:lnTo>
                  <a:lnTo>
                    <a:pt x="64" y="97"/>
                  </a:lnTo>
                  <a:lnTo>
                    <a:pt x="64" y="96"/>
                  </a:lnTo>
                  <a:lnTo>
                    <a:pt x="59" y="94"/>
                  </a:lnTo>
                  <a:lnTo>
                    <a:pt x="55" y="94"/>
                  </a:lnTo>
                  <a:cubicBezTo>
                    <a:pt x="55" y="94"/>
                    <a:pt x="52" y="93"/>
                    <a:pt x="53" y="91"/>
                  </a:cubicBezTo>
                  <a:cubicBezTo>
                    <a:pt x="53" y="90"/>
                    <a:pt x="53" y="89"/>
                    <a:pt x="53" y="89"/>
                  </a:cubicBezTo>
                  <a:lnTo>
                    <a:pt x="52" y="87"/>
                  </a:lnTo>
                  <a:lnTo>
                    <a:pt x="49" y="86"/>
                  </a:lnTo>
                  <a:lnTo>
                    <a:pt x="48" y="90"/>
                  </a:lnTo>
                  <a:lnTo>
                    <a:pt x="45" y="91"/>
                  </a:lnTo>
                  <a:lnTo>
                    <a:pt x="41" y="94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2" y="96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20" y="93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9" y="65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4" y="58"/>
                  </a:lnTo>
                  <a:lnTo>
                    <a:pt x="3" y="54"/>
                  </a:lnTo>
                  <a:lnTo>
                    <a:pt x="5" y="51"/>
                  </a:lnTo>
                  <a:lnTo>
                    <a:pt x="9" y="48"/>
                  </a:lnTo>
                  <a:lnTo>
                    <a:pt x="10" y="45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9" y="28"/>
                  </a:lnTo>
                  <a:lnTo>
                    <a:pt x="16" y="29"/>
                  </a:lnTo>
                  <a:lnTo>
                    <a:pt x="27" y="25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9" y="22"/>
                  </a:lnTo>
                  <a:lnTo>
                    <a:pt x="34" y="22"/>
                  </a:lnTo>
                  <a:lnTo>
                    <a:pt x="39" y="19"/>
                  </a:lnTo>
                  <a:lnTo>
                    <a:pt x="43" y="19"/>
                  </a:lnTo>
                  <a:lnTo>
                    <a:pt x="51" y="19"/>
                  </a:lnTo>
                  <a:lnTo>
                    <a:pt x="53" y="20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64" y="19"/>
                  </a:lnTo>
                  <a:lnTo>
                    <a:pt x="67" y="17"/>
                  </a:lnTo>
                  <a:lnTo>
                    <a:pt x="70" y="15"/>
                  </a:lnTo>
                  <a:lnTo>
                    <a:pt x="73" y="14"/>
                  </a:lnTo>
                  <a:lnTo>
                    <a:pt x="76" y="17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9"/>
                  </a:lnTo>
                  <a:lnTo>
                    <a:pt x="95" y="8"/>
                  </a:lnTo>
                  <a:lnTo>
                    <a:pt x="97" y="3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7" y="3"/>
                  </a:lnTo>
                  <a:lnTo>
                    <a:pt x="107" y="5"/>
                  </a:lnTo>
                  <a:lnTo>
                    <a:pt x="110" y="5"/>
                  </a:lnTo>
                  <a:lnTo>
                    <a:pt x="112" y="6"/>
                  </a:lnTo>
                  <a:lnTo>
                    <a:pt x="113" y="10"/>
                  </a:lnTo>
                  <a:lnTo>
                    <a:pt x="116" y="11"/>
                  </a:lnTo>
                  <a:lnTo>
                    <a:pt x="118" y="10"/>
                  </a:lnTo>
                  <a:lnTo>
                    <a:pt x="119" y="6"/>
                  </a:lnTo>
                  <a:lnTo>
                    <a:pt x="122" y="3"/>
                  </a:lnTo>
                  <a:lnTo>
                    <a:pt x="127" y="2"/>
                  </a:lnTo>
                  <a:lnTo>
                    <a:pt x="131" y="0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7" y="10"/>
                  </a:lnTo>
                  <a:lnTo>
                    <a:pt x="140" y="12"/>
                  </a:lnTo>
                  <a:lnTo>
                    <a:pt x="144" y="14"/>
                  </a:lnTo>
                  <a:lnTo>
                    <a:pt x="149" y="17"/>
                  </a:lnTo>
                  <a:lnTo>
                    <a:pt x="149" y="21"/>
                  </a:lnTo>
                  <a:lnTo>
                    <a:pt x="150" y="23"/>
                  </a:lnTo>
                  <a:lnTo>
                    <a:pt x="153" y="26"/>
                  </a:lnTo>
                  <a:lnTo>
                    <a:pt x="157" y="27"/>
                  </a:lnTo>
                  <a:lnTo>
                    <a:pt x="161" y="26"/>
                  </a:lnTo>
                  <a:lnTo>
                    <a:pt x="165" y="23"/>
                  </a:lnTo>
                  <a:lnTo>
                    <a:pt x="169" y="19"/>
                  </a:lnTo>
                  <a:lnTo>
                    <a:pt x="173" y="16"/>
                  </a:lnTo>
                  <a:lnTo>
                    <a:pt x="178" y="16"/>
                  </a:lnTo>
                  <a:lnTo>
                    <a:pt x="181" y="14"/>
                  </a:lnTo>
                  <a:lnTo>
                    <a:pt x="183" y="15"/>
                  </a:lnTo>
                  <a:lnTo>
                    <a:pt x="186" y="18"/>
                  </a:lnTo>
                  <a:lnTo>
                    <a:pt x="186" y="21"/>
                  </a:lnTo>
                  <a:cubicBezTo>
                    <a:pt x="186" y="21"/>
                    <a:pt x="188" y="23"/>
                    <a:pt x="190" y="23"/>
                  </a:cubicBezTo>
                  <a:cubicBezTo>
                    <a:pt x="191" y="23"/>
                    <a:pt x="196" y="22"/>
                    <a:pt x="196" y="22"/>
                  </a:cubicBezTo>
                  <a:lnTo>
                    <a:pt x="200" y="19"/>
                  </a:lnTo>
                  <a:lnTo>
                    <a:pt x="200" y="17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1" y="20"/>
                  </a:lnTo>
                  <a:lnTo>
                    <a:pt x="201" y="22"/>
                  </a:lnTo>
                  <a:lnTo>
                    <a:pt x="199" y="24"/>
                  </a:lnTo>
                  <a:lnTo>
                    <a:pt x="197" y="26"/>
                  </a:lnTo>
                  <a:lnTo>
                    <a:pt x="195" y="28"/>
                  </a:lnTo>
                  <a:lnTo>
                    <a:pt x="193" y="30"/>
                  </a:lnTo>
                  <a:lnTo>
                    <a:pt x="190" y="31"/>
                  </a:lnTo>
                  <a:lnTo>
                    <a:pt x="189" y="33"/>
                  </a:lnTo>
                  <a:lnTo>
                    <a:pt x="189" y="36"/>
                  </a:lnTo>
                  <a:lnTo>
                    <a:pt x="188" y="38"/>
                  </a:lnTo>
                  <a:lnTo>
                    <a:pt x="186" y="38"/>
                  </a:lnTo>
                  <a:lnTo>
                    <a:pt x="185" y="39"/>
                  </a:lnTo>
                  <a:lnTo>
                    <a:pt x="180" y="39"/>
                  </a:lnTo>
                  <a:lnTo>
                    <a:pt x="179" y="40"/>
                  </a:lnTo>
                  <a:lnTo>
                    <a:pt x="177" y="42"/>
                  </a:lnTo>
                  <a:lnTo>
                    <a:pt x="177" y="47"/>
                  </a:lnTo>
                  <a:lnTo>
                    <a:pt x="177" y="49"/>
                  </a:lnTo>
                  <a:lnTo>
                    <a:pt x="176" y="52"/>
                  </a:lnTo>
                  <a:lnTo>
                    <a:pt x="174" y="55"/>
                  </a:lnTo>
                  <a:lnTo>
                    <a:pt x="175" y="57"/>
                  </a:lnTo>
                  <a:lnTo>
                    <a:pt x="176" y="61"/>
                  </a:lnTo>
                  <a:lnTo>
                    <a:pt x="174" y="61"/>
                  </a:lnTo>
                  <a:lnTo>
                    <a:pt x="173" y="64"/>
                  </a:lnTo>
                  <a:lnTo>
                    <a:pt x="173" y="67"/>
                  </a:lnTo>
                  <a:lnTo>
                    <a:pt x="172" y="70"/>
                  </a:lnTo>
                  <a:close/>
                  <a:moveTo>
                    <a:pt x="1" y="66"/>
                  </a:move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6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94255E37-25A0-B4D6-1341-AB5A5B36B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6" y="2670"/>
              <a:ext cx="1092" cy="762"/>
            </a:xfrm>
            <a:custGeom>
              <a:avLst/>
              <a:gdLst>
                <a:gd name="T0" fmla="*/ 85 w 182"/>
                <a:gd name="T1" fmla="*/ 7 h 127"/>
                <a:gd name="T2" fmla="*/ 95 w 182"/>
                <a:gd name="T3" fmla="*/ 9 h 127"/>
                <a:gd name="T4" fmla="*/ 110 w 182"/>
                <a:gd name="T5" fmla="*/ 8 h 127"/>
                <a:gd name="T6" fmla="*/ 118 w 182"/>
                <a:gd name="T7" fmla="*/ 1 h 127"/>
                <a:gd name="T8" fmla="*/ 129 w 182"/>
                <a:gd name="T9" fmla="*/ 1 h 127"/>
                <a:gd name="T10" fmla="*/ 130 w 182"/>
                <a:gd name="T11" fmla="*/ 18 h 127"/>
                <a:gd name="T12" fmla="*/ 137 w 182"/>
                <a:gd name="T13" fmla="*/ 35 h 127"/>
                <a:gd name="T14" fmla="*/ 146 w 182"/>
                <a:gd name="T15" fmla="*/ 35 h 127"/>
                <a:gd name="T16" fmla="*/ 152 w 182"/>
                <a:gd name="T17" fmla="*/ 39 h 127"/>
                <a:gd name="T18" fmla="*/ 157 w 182"/>
                <a:gd name="T19" fmla="*/ 40 h 127"/>
                <a:gd name="T20" fmla="*/ 169 w 182"/>
                <a:gd name="T21" fmla="*/ 36 h 127"/>
                <a:gd name="T22" fmla="*/ 176 w 182"/>
                <a:gd name="T23" fmla="*/ 29 h 127"/>
                <a:gd name="T24" fmla="*/ 182 w 182"/>
                <a:gd name="T25" fmla="*/ 33 h 127"/>
                <a:gd name="T26" fmla="*/ 169 w 182"/>
                <a:gd name="T27" fmla="*/ 49 h 127"/>
                <a:gd name="T28" fmla="*/ 164 w 182"/>
                <a:gd name="T29" fmla="*/ 67 h 127"/>
                <a:gd name="T30" fmla="*/ 164 w 182"/>
                <a:gd name="T31" fmla="*/ 75 h 127"/>
                <a:gd name="T32" fmla="*/ 152 w 182"/>
                <a:gd name="T33" fmla="*/ 71 h 127"/>
                <a:gd name="T34" fmla="*/ 140 w 182"/>
                <a:gd name="T35" fmla="*/ 71 h 127"/>
                <a:gd name="T36" fmla="*/ 139 w 182"/>
                <a:gd name="T37" fmla="*/ 77 h 127"/>
                <a:gd name="T38" fmla="*/ 132 w 182"/>
                <a:gd name="T39" fmla="*/ 83 h 127"/>
                <a:gd name="T40" fmla="*/ 129 w 182"/>
                <a:gd name="T41" fmla="*/ 88 h 127"/>
                <a:gd name="T42" fmla="*/ 121 w 182"/>
                <a:gd name="T43" fmla="*/ 92 h 127"/>
                <a:gd name="T44" fmla="*/ 119 w 182"/>
                <a:gd name="T45" fmla="*/ 96 h 127"/>
                <a:gd name="T46" fmla="*/ 117 w 182"/>
                <a:gd name="T47" fmla="*/ 103 h 127"/>
                <a:gd name="T48" fmla="*/ 113 w 182"/>
                <a:gd name="T49" fmla="*/ 108 h 127"/>
                <a:gd name="T50" fmla="*/ 113 w 182"/>
                <a:gd name="T51" fmla="*/ 114 h 127"/>
                <a:gd name="T52" fmla="*/ 103 w 182"/>
                <a:gd name="T53" fmla="*/ 116 h 127"/>
                <a:gd name="T54" fmla="*/ 95 w 182"/>
                <a:gd name="T55" fmla="*/ 116 h 127"/>
                <a:gd name="T56" fmla="*/ 84 w 182"/>
                <a:gd name="T57" fmla="*/ 120 h 127"/>
                <a:gd name="T58" fmla="*/ 75 w 182"/>
                <a:gd name="T59" fmla="*/ 114 h 127"/>
                <a:gd name="T60" fmla="*/ 69 w 182"/>
                <a:gd name="T61" fmla="*/ 107 h 127"/>
                <a:gd name="T62" fmla="*/ 57 w 182"/>
                <a:gd name="T63" fmla="*/ 108 h 127"/>
                <a:gd name="T64" fmla="*/ 38 w 182"/>
                <a:gd name="T65" fmla="*/ 116 h 127"/>
                <a:gd name="T66" fmla="*/ 28 w 182"/>
                <a:gd name="T67" fmla="*/ 127 h 127"/>
                <a:gd name="T68" fmla="*/ 17 w 182"/>
                <a:gd name="T69" fmla="*/ 123 h 127"/>
                <a:gd name="T70" fmla="*/ 14 w 182"/>
                <a:gd name="T71" fmla="*/ 113 h 127"/>
                <a:gd name="T72" fmla="*/ 8 w 182"/>
                <a:gd name="T73" fmla="*/ 103 h 127"/>
                <a:gd name="T74" fmla="*/ 0 w 182"/>
                <a:gd name="T75" fmla="*/ 95 h 127"/>
                <a:gd name="T76" fmla="*/ 3 w 182"/>
                <a:gd name="T77" fmla="*/ 82 h 127"/>
                <a:gd name="T78" fmla="*/ 10 w 182"/>
                <a:gd name="T79" fmla="*/ 81 h 127"/>
                <a:gd name="T80" fmla="*/ 18 w 182"/>
                <a:gd name="T81" fmla="*/ 70 h 127"/>
                <a:gd name="T82" fmla="*/ 29 w 182"/>
                <a:gd name="T83" fmla="*/ 59 h 127"/>
                <a:gd name="T84" fmla="*/ 34 w 182"/>
                <a:gd name="T85" fmla="*/ 50 h 127"/>
                <a:gd name="T86" fmla="*/ 34 w 182"/>
                <a:gd name="T87" fmla="*/ 44 h 127"/>
                <a:gd name="T88" fmla="*/ 24 w 182"/>
                <a:gd name="T89" fmla="*/ 41 h 127"/>
                <a:gd name="T90" fmla="*/ 14 w 182"/>
                <a:gd name="T91" fmla="*/ 39 h 127"/>
                <a:gd name="T92" fmla="*/ 21 w 182"/>
                <a:gd name="T93" fmla="*/ 28 h 127"/>
                <a:gd name="T94" fmla="*/ 51 w 182"/>
                <a:gd name="T95" fmla="*/ 36 h 127"/>
                <a:gd name="T96" fmla="*/ 63 w 182"/>
                <a:gd name="T97" fmla="*/ 35 h 127"/>
                <a:gd name="T98" fmla="*/ 60 w 182"/>
                <a:gd name="T99" fmla="*/ 25 h 127"/>
                <a:gd name="T100" fmla="*/ 59 w 182"/>
                <a:gd name="T101" fmla="*/ 18 h 127"/>
                <a:gd name="T102" fmla="*/ 59 w 182"/>
                <a:gd name="T103" fmla="*/ 11 h 127"/>
                <a:gd name="T104" fmla="*/ 74 w 182"/>
                <a:gd name="T105" fmla="*/ 3 h 127"/>
                <a:gd name="T106" fmla="*/ 166 w 182"/>
                <a:gd name="T107" fmla="*/ 80 h 127"/>
                <a:gd name="T108" fmla="*/ 166 w 182"/>
                <a:gd name="T109" fmla="*/ 80 h 127"/>
                <a:gd name="T110" fmla="*/ 166 w 182"/>
                <a:gd name="T111" fmla="*/ 8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" h="127">
                  <a:moveTo>
                    <a:pt x="81" y="0"/>
                  </a:moveTo>
                  <a:lnTo>
                    <a:pt x="81" y="1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7"/>
                  </a:lnTo>
                  <a:cubicBezTo>
                    <a:pt x="88" y="7"/>
                    <a:pt x="89" y="7"/>
                    <a:pt x="90" y="7"/>
                  </a:cubicBezTo>
                  <a:cubicBezTo>
                    <a:pt x="92" y="6"/>
                    <a:pt x="93" y="7"/>
                    <a:pt x="93" y="7"/>
                  </a:cubicBezTo>
                  <a:lnTo>
                    <a:pt x="95" y="9"/>
                  </a:lnTo>
                  <a:cubicBezTo>
                    <a:pt x="95" y="9"/>
                    <a:pt x="97" y="9"/>
                    <a:pt x="98" y="9"/>
                  </a:cubicBezTo>
                  <a:cubicBezTo>
                    <a:pt x="99" y="9"/>
                    <a:pt x="102" y="9"/>
                    <a:pt x="102" y="9"/>
                  </a:cubicBezTo>
                  <a:lnTo>
                    <a:pt x="105" y="10"/>
                  </a:lnTo>
                  <a:lnTo>
                    <a:pt x="110" y="8"/>
                  </a:lnTo>
                  <a:cubicBezTo>
                    <a:pt x="110" y="8"/>
                    <a:pt x="111" y="7"/>
                    <a:pt x="112" y="6"/>
                  </a:cubicBezTo>
                  <a:cubicBezTo>
                    <a:pt x="113" y="6"/>
                    <a:pt x="116" y="5"/>
                    <a:pt x="116" y="5"/>
                  </a:cubicBezTo>
                  <a:lnTo>
                    <a:pt x="117" y="4"/>
                  </a:lnTo>
                  <a:lnTo>
                    <a:pt x="118" y="1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7" y="13"/>
                  </a:lnTo>
                  <a:lnTo>
                    <a:pt x="130" y="18"/>
                  </a:lnTo>
                  <a:lnTo>
                    <a:pt x="134" y="23"/>
                  </a:lnTo>
                  <a:lnTo>
                    <a:pt x="136" y="27"/>
                  </a:lnTo>
                  <a:lnTo>
                    <a:pt x="136" y="31"/>
                  </a:lnTo>
                  <a:lnTo>
                    <a:pt x="137" y="35"/>
                  </a:lnTo>
                  <a:lnTo>
                    <a:pt x="139" y="37"/>
                  </a:lnTo>
                  <a:lnTo>
                    <a:pt x="141" y="37"/>
                  </a:lnTo>
                  <a:lnTo>
                    <a:pt x="143" y="35"/>
                  </a:lnTo>
                  <a:lnTo>
                    <a:pt x="146" y="35"/>
                  </a:lnTo>
                  <a:lnTo>
                    <a:pt x="148" y="33"/>
                  </a:lnTo>
                  <a:lnTo>
                    <a:pt x="151" y="33"/>
                  </a:lnTo>
                  <a:cubicBezTo>
                    <a:pt x="151" y="35"/>
                    <a:pt x="152" y="37"/>
                    <a:pt x="152" y="37"/>
                  </a:cubicBezTo>
                  <a:lnTo>
                    <a:pt x="152" y="39"/>
                  </a:lnTo>
                  <a:lnTo>
                    <a:pt x="151" y="41"/>
                  </a:lnTo>
                  <a:lnTo>
                    <a:pt x="153" y="41"/>
                  </a:lnTo>
                  <a:lnTo>
                    <a:pt x="154" y="42"/>
                  </a:lnTo>
                  <a:lnTo>
                    <a:pt x="157" y="40"/>
                  </a:lnTo>
                  <a:lnTo>
                    <a:pt x="160" y="40"/>
                  </a:lnTo>
                  <a:cubicBezTo>
                    <a:pt x="160" y="40"/>
                    <a:pt x="160" y="39"/>
                    <a:pt x="161" y="39"/>
                  </a:cubicBezTo>
                  <a:cubicBezTo>
                    <a:pt x="162" y="39"/>
                    <a:pt x="167" y="38"/>
                    <a:pt x="167" y="38"/>
                  </a:cubicBezTo>
                  <a:lnTo>
                    <a:pt x="169" y="36"/>
                  </a:lnTo>
                  <a:lnTo>
                    <a:pt x="172" y="35"/>
                  </a:lnTo>
                  <a:lnTo>
                    <a:pt x="175" y="33"/>
                  </a:lnTo>
                  <a:lnTo>
                    <a:pt x="175" y="30"/>
                  </a:lnTo>
                  <a:lnTo>
                    <a:pt x="176" y="29"/>
                  </a:lnTo>
                  <a:lnTo>
                    <a:pt x="177" y="28"/>
                  </a:lnTo>
                  <a:lnTo>
                    <a:pt x="178" y="28"/>
                  </a:lnTo>
                  <a:lnTo>
                    <a:pt x="180" y="30"/>
                  </a:lnTo>
                  <a:lnTo>
                    <a:pt x="182" y="33"/>
                  </a:lnTo>
                  <a:lnTo>
                    <a:pt x="180" y="36"/>
                  </a:lnTo>
                  <a:lnTo>
                    <a:pt x="179" y="41"/>
                  </a:lnTo>
                  <a:lnTo>
                    <a:pt x="173" y="46"/>
                  </a:lnTo>
                  <a:lnTo>
                    <a:pt x="169" y="49"/>
                  </a:lnTo>
                  <a:lnTo>
                    <a:pt x="167" y="52"/>
                  </a:lnTo>
                  <a:lnTo>
                    <a:pt x="167" y="58"/>
                  </a:lnTo>
                  <a:lnTo>
                    <a:pt x="165" y="62"/>
                  </a:lnTo>
                  <a:lnTo>
                    <a:pt x="164" y="67"/>
                  </a:lnTo>
                  <a:lnTo>
                    <a:pt x="164" y="69"/>
                  </a:lnTo>
                  <a:lnTo>
                    <a:pt x="168" y="72"/>
                  </a:lnTo>
                  <a:lnTo>
                    <a:pt x="169" y="74"/>
                  </a:lnTo>
                  <a:lnTo>
                    <a:pt x="164" y="75"/>
                  </a:lnTo>
                  <a:lnTo>
                    <a:pt x="164" y="75"/>
                  </a:lnTo>
                  <a:lnTo>
                    <a:pt x="163" y="74"/>
                  </a:lnTo>
                  <a:lnTo>
                    <a:pt x="156" y="72"/>
                  </a:lnTo>
                  <a:lnTo>
                    <a:pt x="152" y="71"/>
                  </a:lnTo>
                  <a:lnTo>
                    <a:pt x="149" y="71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40" y="71"/>
                  </a:lnTo>
                  <a:lnTo>
                    <a:pt x="138" y="71"/>
                  </a:lnTo>
                  <a:cubicBezTo>
                    <a:pt x="138" y="71"/>
                    <a:pt x="138" y="71"/>
                    <a:pt x="138" y="73"/>
                  </a:cubicBezTo>
                  <a:lnTo>
                    <a:pt x="138" y="76"/>
                  </a:lnTo>
                  <a:lnTo>
                    <a:pt x="139" y="77"/>
                  </a:lnTo>
                  <a:lnTo>
                    <a:pt x="138" y="79"/>
                  </a:lnTo>
                  <a:cubicBezTo>
                    <a:pt x="138" y="79"/>
                    <a:pt x="137" y="80"/>
                    <a:pt x="136" y="80"/>
                  </a:cubicBezTo>
                  <a:cubicBezTo>
                    <a:pt x="135" y="81"/>
                    <a:pt x="136" y="81"/>
                    <a:pt x="136" y="81"/>
                  </a:cubicBezTo>
                  <a:lnTo>
                    <a:pt x="132" y="83"/>
                  </a:lnTo>
                  <a:lnTo>
                    <a:pt x="130" y="83"/>
                  </a:lnTo>
                  <a:lnTo>
                    <a:pt x="127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8" y="90"/>
                  </a:lnTo>
                  <a:lnTo>
                    <a:pt x="126" y="91"/>
                  </a:lnTo>
                  <a:lnTo>
                    <a:pt x="124" y="92"/>
                  </a:lnTo>
                  <a:lnTo>
                    <a:pt x="121" y="92"/>
                  </a:lnTo>
                  <a:lnTo>
                    <a:pt x="119" y="91"/>
                  </a:lnTo>
                  <a:lnTo>
                    <a:pt x="118" y="92"/>
                  </a:lnTo>
                  <a:cubicBezTo>
                    <a:pt x="118" y="92"/>
                    <a:pt x="118" y="94"/>
                    <a:pt x="118" y="95"/>
                  </a:cubicBezTo>
                  <a:cubicBezTo>
                    <a:pt x="118" y="96"/>
                    <a:pt x="119" y="96"/>
                    <a:pt x="119" y="96"/>
                  </a:cubicBezTo>
                  <a:lnTo>
                    <a:pt x="120" y="98"/>
                  </a:lnTo>
                  <a:lnTo>
                    <a:pt x="120" y="100"/>
                  </a:lnTo>
                  <a:lnTo>
                    <a:pt x="118" y="102"/>
                  </a:lnTo>
                  <a:lnTo>
                    <a:pt x="117" y="103"/>
                  </a:lnTo>
                  <a:lnTo>
                    <a:pt x="114" y="103"/>
                  </a:lnTo>
                  <a:lnTo>
                    <a:pt x="113" y="104"/>
                  </a:lnTo>
                  <a:lnTo>
                    <a:pt x="113" y="106"/>
                  </a:lnTo>
                  <a:lnTo>
                    <a:pt x="113" y="108"/>
                  </a:lnTo>
                  <a:lnTo>
                    <a:pt x="114" y="110"/>
                  </a:lnTo>
                  <a:lnTo>
                    <a:pt x="115" y="111"/>
                  </a:lnTo>
                  <a:lnTo>
                    <a:pt x="113" y="113"/>
                  </a:lnTo>
                  <a:lnTo>
                    <a:pt x="113" y="114"/>
                  </a:lnTo>
                  <a:lnTo>
                    <a:pt x="110" y="116"/>
                  </a:lnTo>
                  <a:lnTo>
                    <a:pt x="106" y="118"/>
                  </a:lnTo>
                  <a:lnTo>
                    <a:pt x="105" y="118"/>
                  </a:lnTo>
                  <a:lnTo>
                    <a:pt x="103" y="116"/>
                  </a:lnTo>
                  <a:lnTo>
                    <a:pt x="101" y="115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5" y="116"/>
                  </a:lnTo>
                  <a:lnTo>
                    <a:pt x="92" y="118"/>
                  </a:lnTo>
                  <a:lnTo>
                    <a:pt x="88" y="122"/>
                  </a:lnTo>
                  <a:lnTo>
                    <a:pt x="86" y="121"/>
                  </a:lnTo>
                  <a:lnTo>
                    <a:pt x="84" y="120"/>
                  </a:lnTo>
                  <a:lnTo>
                    <a:pt x="81" y="120"/>
                  </a:lnTo>
                  <a:lnTo>
                    <a:pt x="78" y="119"/>
                  </a:lnTo>
                  <a:lnTo>
                    <a:pt x="76" y="118"/>
                  </a:lnTo>
                  <a:lnTo>
                    <a:pt x="75" y="114"/>
                  </a:lnTo>
                  <a:lnTo>
                    <a:pt x="74" y="113"/>
                  </a:lnTo>
                  <a:lnTo>
                    <a:pt x="71" y="112"/>
                  </a:lnTo>
                  <a:lnTo>
                    <a:pt x="70" y="110"/>
                  </a:lnTo>
                  <a:lnTo>
                    <a:pt x="69" y="107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1" y="107"/>
                  </a:lnTo>
                  <a:lnTo>
                    <a:pt x="57" y="108"/>
                  </a:lnTo>
                  <a:lnTo>
                    <a:pt x="51" y="110"/>
                  </a:lnTo>
                  <a:cubicBezTo>
                    <a:pt x="51" y="110"/>
                    <a:pt x="46" y="112"/>
                    <a:pt x="45" y="112"/>
                  </a:cubicBezTo>
                  <a:cubicBezTo>
                    <a:pt x="44" y="112"/>
                    <a:pt x="43" y="114"/>
                    <a:pt x="43" y="114"/>
                  </a:cubicBezTo>
                  <a:lnTo>
                    <a:pt x="38" y="116"/>
                  </a:lnTo>
                  <a:lnTo>
                    <a:pt x="33" y="119"/>
                  </a:lnTo>
                  <a:lnTo>
                    <a:pt x="31" y="120"/>
                  </a:lnTo>
                  <a:lnTo>
                    <a:pt x="30" y="123"/>
                  </a:lnTo>
                  <a:lnTo>
                    <a:pt x="28" y="127"/>
                  </a:lnTo>
                  <a:lnTo>
                    <a:pt x="25" y="126"/>
                  </a:lnTo>
                  <a:lnTo>
                    <a:pt x="22" y="125"/>
                  </a:lnTo>
                  <a:lnTo>
                    <a:pt x="20" y="124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2"/>
                  </a:lnTo>
                  <a:lnTo>
                    <a:pt x="16" y="118"/>
                  </a:lnTo>
                  <a:cubicBezTo>
                    <a:pt x="15" y="116"/>
                    <a:pt x="14" y="113"/>
                    <a:pt x="14" y="113"/>
                  </a:cubicBezTo>
                  <a:lnTo>
                    <a:pt x="14" y="109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5" y="101"/>
                  </a:lnTo>
                  <a:lnTo>
                    <a:pt x="2" y="98"/>
                  </a:lnTo>
                  <a:cubicBezTo>
                    <a:pt x="2" y="98"/>
                    <a:pt x="0" y="97"/>
                    <a:pt x="0" y="95"/>
                  </a:cubicBezTo>
                  <a:cubicBezTo>
                    <a:pt x="0" y="93"/>
                    <a:pt x="0" y="88"/>
                    <a:pt x="0" y="88"/>
                  </a:cubicBezTo>
                  <a:lnTo>
                    <a:pt x="1" y="83"/>
                  </a:lnTo>
                  <a:lnTo>
                    <a:pt x="1" y="83"/>
                  </a:lnTo>
                  <a:lnTo>
                    <a:pt x="3" y="82"/>
                  </a:lnTo>
                  <a:lnTo>
                    <a:pt x="4" y="78"/>
                  </a:lnTo>
                  <a:lnTo>
                    <a:pt x="6" y="79"/>
                  </a:lnTo>
                  <a:lnTo>
                    <a:pt x="8" y="80"/>
                  </a:lnTo>
                  <a:lnTo>
                    <a:pt x="10" y="81"/>
                  </a:lnTo>
                  <a:lnTo>
                    <a:pt x="14" y="78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8" y="70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6" y="65"/>
                  </a:lnTo>
                  <a:lnTo>
                    <a:pt x="29" y="59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34" y="50"/>
                  </a:lnTo>
                  <a:lnTo>
                    <a:pt x="30" y="47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30" y="41"/>
                  </a:lnTo>
                  <a:cubicBezTo>
                    <a:pt x="30" y="41"/>
                    <a:pt x="27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lnTo>
                    <a:pt x="20" y="43"/>
                  </a:lnTo>
                  <a:lnTo>
                    <a:pt x="18" y="43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2" y="36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1" y="28"/>
                  </a:lnTo>
                  <a:lnTo>
                    <a:pt x="28" y="27"/>
                  </a:lnTo>
                  <a:lnTo>
                    <a:pt x="38" y="29"/>
                  </a:lnTo>
                  <a:lnTo>
                    <a:pt x="44" y="30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8" y="35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28"/>
                  </a:lnTo>
                  <a:cubicBezTo>
                    <a:pt x="64" y="28"/>
                    <a:pt x="63" y="28"/>
                    <a:pt x="61" y="28"/>
                  </a:cubicBezTo>
                  <a:lnTo>
                    <a:pt x="60" y="25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9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3"/>
                  </a:lnTo>
                  <a:lnTo>
                    <a:pt x="59" y="11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9" y="4"/>
                  </a:lnTo>
                  <a:lnTo>
                    <a:pt x="74" y="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1" y="0"/>
                  </a:lnTo>
                  <a:close/>
                  <a:moveTo>
                    <a:pt x="166" y="80"/>
                  </a:moveTo>
                  <a:lnTo>
                    <a:pt x="167" y="81"/>
                  </a:lnTo>
                  <a:lnTo>
                    <a:pt x="167" y="82"/>
                  </a:lnTo>
                  <a:lnTo>
                    <a:pt x="166" y="81"/>
                  </a:lnTo>
                  <a:lnTo>
                    <a:pt x="166" y="80"/>
                  </a:lnTo>
                  <a:close/>
                  <a:moveTo>
                    <a:pt x="167" y="87"/>
                  </a:moveTo>
                  <a:lnTo>
                    <a:pt x="167" y="88"/>
                  </a:lnTo>
                  <a:lnTo>
                    <a:pt x="166" y="88"/>
                  </a:lnTo>
                  <a:cubicBezTo>
                    <a:pt x="166" y="88"/>
                    <a:pt x="166" y="88"/>
                    <a:pt x="166" y="88"/>
                  </a:cubicBezTo>
                  <a:lnTo>
                    <a:pt x="166" y="88"/>
                  </a:lnTo>
                  <a:lnTo>
                    <a:pt x="167" y="87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47C90E0-85B7-C7D2-0A57-DB853064B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2766"/>
              <a:ext cx="666" cy="630"/>
            </a:xfrm>
            <a:custGeom>
              <a:avLst/>
              <a:gdLst>
                <a:gd name="T0" fmla="*/ 102 w 111"/>
                <a:gd name="T1" fmla="*/ 71 h 105"/>
                <a:gd name="T2" fmla="*/ 98 w 111"/>
                <a:gd name="T3" fmla="*/ 75 h 105"/>
                <a:gd name="T4" fmla="*/ 94 w 111"/>
                <a:gd name="T5" fmla="*/ 84 h 105"/>
                <a:gd name="T6" fmla="*/ 85 w 111"/>
                <a:gd name="T7" fmla="*/ 82 h 105"/>
                <a:gd name="T8" fmla="*/ 81 w 111"/>
                <a:gd name="T9" fmla="*/ 76 h 105"/>
                <a:gd name="T10" fmla="*/ 72 w 111"/>
                <a:gd name="T11" fmla="*/ 77 h 105"/>
                <a:gd name="T12" fmla="*/ 73 w 111"/>
                <a:gd name="T13" fmla="*/ 82 h 105"/>
                <a:gd name="T14" fmla="*/ 74 w 111"/>
                <a:gd name="T15" fmla="*/ 94 h 105"/>
                <a:gd name="T16" fmla="*/ 69 w 111"/>
                <a:gd name="T17" fmla="*/ 98 h 105"/>
                <a:gd name="T18" fmla="*/ 61 w 111"/>
                <a:gd name="T19" fmla="*/ 100 h 105"/>
                <a:gd name="T20" fmla="*/ 59 w 111"/>
                <a:gd name="T21" fmla="*/ 105 h 105"/>
                <a:gd name="T22" fmla="*/ 52 w 111"/>
                <a:gd name="T23" fmla="*/ 101 h 105"/>
                <a:gd name="T24" fmla="*/ 42 w 111"/>
                <a:gd name="T25" fmla="*/ 101 h 105"/>
                <a:gd name="T26" fmla="*/ 36 w 111"/>
                <a:gd name="T27" fmla="*/ 93 h 105"/>
                <a:gd name="T28" fmla="*/ 43 w 111"/>
                <a:gd name="T29" fmla="*/ 89 h 105"/>
                <a:gd name="T30" fmla="*/ 46 w 111"/>
                <a:gd name="T31" fmla="*/ 83 h 105"/>
                <a:gd name="T32" fmla="*/ 46 w 111"/>
                <a:gd name="T33" fmla="*/ 77 h 105"/>
                <a:gd name="T34" fmla="*/ 38 w 111"/>
                <a:gd name="T35" fmla="*/ 74 h 105"/>
                <a:gd name="T36" fmla="*/ 32 w 111"/>
                <a:gd name="T37" fmla="*/ 72 h 105"/>
                <a:gd name="T38" fmla="*/ 25 w 111"/>
                <a:gd name="T39" fmla="*/ 77 h 105"/>
                <a:gd name="T40" fmla="*/ 27 w 111"/>
                <a:gd name="T41" fmla="*/ 83 h 105"/>
                <a:gd name="T42" fmla="*/ 27 w 111"/>
                <a:gd name="T43" fmla="*/ 89 h 105"/>
                <a:gd name="T44" fmla="*/ 20 w 111"/>
                <a:gd name="T45" fmla="*/ 84 h 105"/>
                <a:gd name="T46" fmla="*/ 9 w 111"/>
                <a:gd name="T47" fmla="*/ 80 h 105"/>
                <a:gd name="T48" fmla="*/ 14 w 111"/>
                <a:gd name="T49" fmla="*/ 75 h 105"/>
                <a:gd name="T50" fmla="*/ 8 w 111"/>
                <a:gd name="T51" fmla="*/ 69 h 105"/>
                <a:gd name="T52" fmla="*/ 11 w 111"/>
                <a:gd name="T53" fmla="*/ 58 h 105"/>
                <a:gd name="T54" fmla="*/ 8 w 111"/>
                <a:gd name="T55" fmla="*/ 45 h 105"/>
                <a:gd name="T56" fmla="*/ 3 w 111"/>
                <a:gd name="T57" fmla="*/ 40 h 105"/>
                <a:gd name="T58" fmla="*/ 2 w 111"/>
                <a:gd name="T59" fmla="*/ 33 h 105"/>
                <a:gd name="T60" fmla="*/ 4 w 111"/>
                <a:gd name="T61" fmla="*/ 25 h 105"/>
                <a:gd name="T62" fmla="*/ 8 w 111"/>
                <a:gd name="T63" fmla="*/ 22 h 105"/>
                <a:gd name="T64" fmla="*/ 4 w 111"/>
                <a:gd name="T65" fmla="*/ 12 h 105"/>
                <a:gd name="T66" fmla="*/ 9 w 111"/>
                <a:gd name="T67" fmla="*/ 6 h 105"/>
                <a:gd name="T68" fmla="*/ 15 w 111"/>
                <a:gd name="T69" fmla="*/ 3 h 105"/>
                <a:gd name="T70" fmla="*/ 23 w 111"/>
                <a:gd name="T71" fmla="*/ 10 h 105"/>
                <a:gd name="T72" fmla="*/ 27 w 111"/>
                <a:gd name="T73" fmla="*/ 13 h 105"/>
                <a:gd name="T74" fmla="*/ 36 w 111"/>
                <a:gd name="T75" fmla="*/ 9 h 105"/>
                <a:gd name="T76" fmla="*/ 53 w 111"/>
                <a:gd name="T77" fmla="*/ 8 h 105"/>
                <a:gd name="T78" fmla="*/ 62 w 111"/>
                <a:gd name="T79" fmla="*/ 5 h 105"/>
                <a:gd name="T80" fmla="*/ 69 w 111"/>
                <a:gd name="T81" fmla="*/ 1 h 105"/>
                <a:gd name="T82" fmla="*/ 72 w 111"/>
                <a:gd name="T83" fmla="*/ 8 h 105"/>
                <a:gd name="T84" fmla="*/ 81 w 111"/>
                <a:gd name="T85" fmla="*/ 11 h 105"/>
                <a:gd name="T86" fmla="*/ 78 w 111"/>
                <a:gd name="T87" fmla="*/ 28 h 105"/>
                <a:gd name="T88" fmla="*/ 74 w 111"/>
                <a:gd name="T89" fmla="*/ 31 h 105"/>
                <a:gd name="T90" fmla="*/ 85 w 111"/>
                <a:gd name="T91" fmla="*/ 34 h 105"/>
                <a:gd name="T92" fmla="*/ 95 w 111"/>
                <a:gd name="T93" fmla="*/ 37 h 105"/>
                <a:gd name="T94" fmla="*/ 104 w 111"/>
                <a:gd name="T95" fmla="*/ 39 h 105"/>
                <a:gd name="T96" fmla="*/ 101 w 111"/>
                <a:gd name="T97" fmla="*/ 44 h 105"/>
                <a:gd name="T98" fmla="*/ 111 w 111"/>
                <a:gd name="T99" fmla="*/ 48 h 105"/>
                <a:gd name="T100" fmla="*/ 106 w 111"/>
                <a:gd name="T101" fmla="*/ 55 h 105"/>
                <a:gd name="T102" fmla="*/ 107 w 111"/>
                <a:gd name="T103" fmla="*/ 6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" h="105">
                  <a:moveTo>
                    <a:pt x="107" y="66"/>
                  </a:moveTo>
                  <a:lnTo>
                    <a:pt x="105" y="69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99" y="73"/>
                  </a:lnTo>
                  <a:lnTo>
                    <a:pt x="98" y="75"/>
                  </a:lnTo>
                  <a:lnTo>
                    <a:pt x="96" y="78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1" y="84"/>
                  </a:lnTo>
                  <a:lnTo>
                    <a:pt x="90" y="83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8" y="74"/>
                  </a:lnTo>
                  <a:lnTo>
                    <a:pt x="75" y="75"/>
                  </a:lnTo>
                  <a:lnTo>
                    <a:pt x="72" y="77"/>
                  </a:lnTo>
                  <a:lnTo>
                    <a:pt x="70" y="78"/>
                  </a:lnTo>
                  <a:lnTo>
                    <a:pt x="69" y="81"/>
                  </a:lnTo>
                  <a:lnTo>
                    <a:pt x="73" y="82"/>
                  </a:lnTo>
                  <a:lnTo>
                    <a:pt x="76" y="86"/>
                  </a:lnTo>
                  <a:lnTo>
                    <a:pt x="76" y="91"/>
                  </a:lnTo>
                  <a:lnTo>
                    <a:pt x="74" y="94"/>
                  </a:lnTo>
                  <a:lnTo>
                    <a:pt x="72" y="96"/>
                  </a:lnTo>
                  <a:lnTo>
                    <a:pt x="72" y="98"/>
                  </a:lnTo>
                  <a:lnTo>
                    <a:pt x="69" y="98"/>
                  </a:lnTo>
                  <a:lnTo>
                    <a:pt x="65" y="96"/>
                  </a:lnTo>
                  <a:lnTo>
                    <a:pt x="61" y="96"/>
                  </a:lnTo>
                  <a:lnTo>
                    <a:pt x="61" y="100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59" y="105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2" y="101"/>
                  </a:lnTo>
                  <a:lnTo>
                    <a:pt x="50" y="99"/>
                  </a:lnTo>
                  <a:lnTo>
                    <a:pt x="47" y="100"/>
                  </a:lnTo>
                  <a:lnTo>
                    <a:pt x="42" y="101"/>
                  </a:lnTo>
                  <a:cubicBezTo>
                    <a:pt x="42" y="101"/>
                    <a:pt x="40" y="100"/>
                    <a:pt x="39" y="99"/>
                  </a:cubicBezTo>
                  <a:cubicBezTo>
                    <a:pt x="38" y="97"/>
                    <a:pt x="35" y="95"/>
                    <a:pt x="35" y="95"/>
                  </a:cubicBezTo>
                  <a:lnTo>
                    <a:pt x="36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3" y="89"/>
                  </a:lnTo>
                  <a:lnTo>
                    <a:pt x="43" y="86"/>
                  </a:lnTo>
                  <a:cubicBezTo>
                    <a:pt x="43" y="86"/>
                    <a:pt x="41" y="84"/>
                    <a:pt x="43" y="84"/>
                  </a:cubicBezTo>
                  <a:cubicBezTo>
                    <a:pt x="45" y="83"/>
                    <a:pt x="46" y="83"/>
                    <a:pt x="46" y="83"/>
                  </a:cubicBezTo>
                  <a:lnTo>
                    <a:pt x="48" y="82"/>
                  </a:lnTo>
                  <a:lnTo>
                    <a:pt x="48" y="80"/>
                  </a:lnTo>
                  <a:lnTo>
                    <a:pt x="46" y="77"/>
                  </a:lnTo>
                  <a:lnTo>
                    <a:pt x="45" y="75"/>
                  </a:lnTo>
                  <a:cubicBezTo>
                    <a:pt x="45" y="75"/>
                    <a:pt x="44" y="75"/>
                    <a:pt x="42" y="75"/>
                  </a:cubicBezTo>
                  <a:cubicBezTo>
                    <a:pt x="41" y="75"/>
                    <a:pt x="38" y="74"/>
                    <a:pt x="38" y="74"/>
                  </a:cubicBezTo>
                  <a:cubicBezTo>
                    <a:pt x="38" y="74"/>
                    <a:pt x="37" y="75"/>
                    <a:pt x="36" y="73"/>
                  </a:cubicBezTo>
                  <a:cubicBezTo>
                    <a:pt x="35" y="70"/>
                    <a:pt x="33" y="70"/>
                    <a:pt x="33" y="70"/>
                  </a:cubicBezTo>
                  <a:lnTo>
                    <a:pt x="32" y="72"/>
                  </a:lnTo>
                  <a:lnTo>
                    <a:pt x="30" y="73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25" y="80"/>
                  </a:lnTo>
                  <a:lnTo>
                    <a:pt x="25" y="82"/>
                  </a:lnTo>
                  <a:lnTo>
                    <a:pt x="27" y="83"/>
                  </a:lnTo>
                  <a:cubicBezTo>
                    <a:pt x="30" y="84"/>
                    <a:pt x="31" y="85"/>
                    <a:pt x="31" y="85"/>
                  </a:cubicBezTo>
                  <a:lnTo>
                    <a:pt x="29" y="87"/>
                  </a:lnTo>
                  <a:lnTo>
                    <a:pt x="27" y="89"/>
                  </a:lnTo>
                  <a:lnTo>
                    <a:pt x="26" y="90"/>
                  </a:lnTo>
                  <a:cubicBezTo>
                    <a:pt x="26" y="90"/>
                    <a:pt x="26" y="90"/>
                    <a:pt x="24" y="88"/>
                  </a:cubicBezTo>
                  <a:cubicBezTo>
                    <a:pt x="22" y="86"/>
                    <a:pt x="21" y="87"/>
                    <a:pt x="20" y="84"/>
                  </a:cubicBezTo>
                  <a:cubicBezTo>
                    <a:pt x="18" y="82"/>
                    <a:pt x="19" y="81"/>
                    <a:pt x="16" y="81"/>
                  </a:cubicBezTo>
                  <a:cubicBezTo>
                    <a:pt x="14" y="81"/>
                    <a:pt x="10" y="80"/>
                    <a:pt x="10" y="80"/>
                  </a:cubicBezTo>
                  <a:lnTo>
                    <a:pt x="9" y="80"/>
                  </a:lnTo>
                  <a:lnTo>
                    <a:pt x="10" y="79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5" y="72"/>
                  </a:lnTo>
                  <a:lnTo>
                    <a:pt x="13" y="69"/>
                  </a:lnTo>
                  <a:lnTo>
                    <a:pt x="8" y="69"/>
                  </a:lnTo>
                  <a:lnTo>
                    <a:pt x="6" y="65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11" y="44"/>
                  </a:lnTo>
                  <a:lnTo>
                    <a:pt x="9" y="41"/>
                  </a:lnTo>
                  <a:lnTo>
                    <a:pt x="3" y="40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6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21" y="7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0"/>
                  </a:lnTo>
                  <a:lnTo>
                    <a:pt x="49" y="10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5" y="4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0" y="3"/>
                  </a:lnTo>
                  <a:cubicBezTo>
                    <a:pt x="70" y="3"/>
                    <a:pt x="70" y="4"/>
                    <a:pt x="70" y="5"/>
                  </a:cubicBezTo>
                  <a:cubicBezTo>
                    <a:pt x="69" y="7"/>
                    <a:pt x="72" y="8"/>
                    <a:pt x="72" y="8"/>
                  </a:cubicBezTo>
                  <a:lnTo>
                    <a:pt x="76" y="8"/>
                  </a:lnTo>
                  <a:lnTo>
                    <a:pt x="81" y="10"/>
                  </a:lnTo>
                  <a:lnTo>
                    <a:pt x="81" y="11"/>
                  </a:lnTo>
                  <a:lnTo>
                    <a:pt x="81" y="20"/>
                  </a:lnTo>
                  <a:lnTo>
                    <a:pt x="81" y="26"/>
                  </a:lnTo>
                  <a:cubicBezTo>
                    <a:pt x="81" y="26"/>
                    <a:pt x="80" y="28"/>
                    <a:pt x="78" y="28"/>
                  </a:cubicBezTo>
                  <a:cubicBezTo>
                    <a:pt x="76" y="28"/>
                    <a:pt x="75" y="27"/>
                    <a:pt x="75" y="27"/>
                  </a:cubicBezTo>
                  <a:lnTo>
                    <a:pt x="74" y="28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82" y="32"/>
                  </a:lnTo>
                  <a:lnTo>
                    <a:pt x="85" y="34"/>
                  </a:lnTo>
                  <a:lnTo>
                    <a:pt x="89" y="36"/>
                  </a:lnTo>
                  <a:lnTo>
                    <a:pt x="93" y="38"/>
                  </a:lnTo>
                  <a:lnTo>
                    <a:pt x="95" y="37"/>
                  </a:lnTo>
                  <a:lnTo>
                    <a:pt x="99" y="35"/>
                  </a:lnTo>
                  <a:lnTo>
                    <a:pt x="103" y="37"/>
                  </a:lnTo>
                  <a:lnTo>
                    <a:pt x="104" y="39"/>
                  </a:lnTo>
                  <a:cubicBezTo>
                    <a:pt x="104" y="39"/>
                    <a:pt x="104" y="40"/>
                    <a:pt x="103" y="41"/>
                  </a:cubicBezTo>
                  <a:cubicBezTo>
                    <a:pt x="101" y="42"/>
                    <a:pt x="99" y="43"/>
                    <a:pt x="99" y="43"/>
                  </a:cubicBezTo>
                  <a:lnTo>
                    <a:pt x="101" y="44"/>
                  </a:lnTo>
                  <a:lnTo>
                    <a:pt x="103" y="45"/>
                  </a:lnTo>
                  <a:lnTo>
                    <a:pt x="107" y="46"/>
                  </a:lnTo>
                  <a:lnTo>
                    <a:pt x="111" y="48"/>
                  </a:lnTo>
                  <a:lnTo>
                    <a:pt x="110" y="51"/>
                  </a:lnTo>
                  <a:lnTo>
                    <a:pt x="108" y="53"/>
                  </a:lnTo>
                  <a:lnTo>
                    <a:pt x="106" y="55"/>
                  </a:lnTo>
                  <a:lnTo>
                    <a:pt x="108" y="57"/>
                  </a:lnTo>
                  <a:cubicBezTo>
                    <a:pt x="108" y="57"/>
                    <a:pt x="108" y="59"/>
                    <a:pt x="108" y="60"/>
                  </a:cubicBezTo>
                  <a:cubicBezTo>
                    <a:pt x="108" y="62"/>
                    <a:pt x="107" y="63"/>
                    <a:pt x="107" y="63"/>
                  </a:cubicBezTo>
                  <a:lnTo>
                    <a:pt x="106" y="66"/>
                  </a:lnTo>
                  <a:lnTo>
                    <a:pt x="107" y="66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584A410-FF40-5A6C-AC4A-324F89CEF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162"/>
              <a:ext cx="1122" cy="960"/>
            </a:xfrm>
            <a:custGeom>
              <a:avLst/>
              <a:gdLst>
                <a:gd name="T0" fmla="*/ 14 w 187"/>
                <a:gd name="T1" fmla="*/ 124 h 160"/>
                <a:gd name="T2" fmla="*/ 25 w 187"/>
                <a:gd name="T3" fmla="*/ 111 h 160"/>
                <a:gd name="T4" fmla="*/ 36 w 187"/>
                <a:gd name="T5" fmla="*/ 107 h 160"/>
                <a:gd name="T6" fmla="*/ 43 w 187"/>
                <a:gd name="T7" fmla="*/ 102 h 160"/>
                <a:gd name="T8" fmla="*/ 45 w 187"/>
                <a:gd name="T9" fmla="*/ 89 h 160"/>
                <a:gd name="T10" fmla="*/ 56 w 187"/>
                <a:gd name="T11" fmla="*/ 82 h 160"/>
                <a:gd name="T12" fmla="*/ 51 w 187"/>
                <a:gd name="T13" fmla="*/ 75 h 160"/>
                <a:gd name="T14" fmla="*/ 56 w 187"/>
                <a:gd name="T15" fmla="*/ 65 h 160"/>
                <a:gd name="T16" fmla="*/ 58 w 187"/>
                <a:gd name="T17" fmla="*/ 60 h 160"/>
                <a:gd name="T18" fmla="*/ 63 w 187"/>
                <a:gd name="T19" fmla="*/ 48 h 160"/>
                <a:gd name="T20" fmla="*/ 74 w 187"/>
                <a:gd name="T21" fmla="*/ 50 h 160"/>
                <a:gd name="T22" fmla="*/ 68 w 187"/>
                <a:gd name="T23" fmla="*/ 41 h 160"/>
                <a:gd name="T24" fmla="*/ 63 w 187"/>
                <a:gd name="T25" fmla="*/ 22 h 160"/>
                <a:gd name="T26" fmla="*/ 72 w 187"/>
                <a:gd name="T27" fmla="*/ 14 h 160"/>
                <a:gd name="T28" fmla="*/ 89 w 187"/>
                <a:gd name="T29" fmla="*/ 23 h 160"/>
                <a:gd name="T30" fmla="*/ 87 w 187"/>
                <a:gd name="T31" fmla="*/ 14 h 160"/>
                <a:gd name="T32" fmla="*/ 95 w 187"/>
                <a:gd name="T33" fmla="*/ 4 h 160"/>
                <a:gd name="T34" fmla="*/ 108 w 187"/>
                <a:gd name="T35" fmla="*/ 11 h 160"/>
                <a:gd name="T36" fmla="*/ 105 w 187"/>
                <a:gd name="T37" fmla="*/ 20 h 160"/>
                <a:gd name="T38" fmla="*/ 97 w 187"/>
                <a:gd name="T39" fmla="*/ 29 h 160"/>
                <a:gd name="T40" fmla="*/ 114 w 187"/>
                <a:gd name="T41" fmla="*/ 35 h 160"/>
                <a:gd name="T42" fmla="*/ 123 w 187"/>
                <a:gd name="T43" fmla="*/ 37 h 160"/>
                <a:gd name="T44" fmla="*/ 134 w 187"/>
                <a:gd name="T45" fmla="*/ 32 h 160"/>
                <a:gd name="T46" fmla="*/ 135 w 187"/>
                <a:gd name="T47" fmla="*/ 16 h 160"/>
                <a:gd name="T48" fmla="*/ 140 w 187"/>
                <a:gd name="T49" fmla="*/ 8 h 160"/>
                <a:gd name="T50" fmla="*/ 152 w 187"/>
                <a:gd name="T51" fmla="*/ 17 h 160"/>
                <a:gd name="T52" fmla="*/ 160 w 187"/>
                <a:gd name="T53" fmla="*/ 9 h 160"/>
                <a:gd name="T54" fmla="*/ 169 w 187"/>
                <a:gd name="T55" fmla="*/ 0 h 160"/>
                <a:gd name="T56" fmla="*/ 172 w 187"/>
                <a:gd name="T57" fmla="*/ 16 h 160"/>
                <a:gd name="T58" fmla="*/ 181 w 187"/>
                <a:gd name="T59" fmla="*/ 24 h 160"/>
                <a:gd name="T60" fmla="*/ 186 w 187"/>
                <a:gd name="T61" fmla="*/ 41 h 160"/>
                <a:gd name="T62" fmla="*/ 184 w 187"/>
                <a:gd name="T63" fmla="*/ 45 h 160"/>
                <a:gd name="T64" fmla="*/ 187 w 187"/>
                <a:gd name="T65" fmla="*/ 58 h 160"/>
                <a:gd name="T66" fmla="*/ 176 w 187"/>
                <a:gd name="T67" fmla="*/ 64 h 160"/>
                <a:gd name="T68" fmla="*/ 161 w 187"/>
                <a:gd name="T69" fmla="*/ 72 h 160"/>
                <a:gd name="T70" fmla="*/ 145 w 187"/>
                <a:gd name="T71" fmla="*/ 77 h 160"/>
                <a:gd name="T72" fmla="*/ 132 w 187"/>
                <a:gd name="T73" fmla="*/ 77 h 160"/>
                <a:gd name="T74" fmla="*/ 123 w 187"/>
                <a:gd name="T75" fmla="*/ 74 h 160"/>
                <a:gd name="T76" fmla="*/ 117 w 187"/>
                <a:gd name="T77" fmla="*/ 72 h 160"/>
                <a:gd name="T78" fmla="*/ 108 w 187"/>
                <a:gd name="T79" fmla="*/ 65 h 160"/>
                <a:gd name="T80" fmla="*/ 101 w 187"/>
                <a:gd name="T81" fmla="*/ 68 h 160"/>
                <a:gd name="T82" fmla="*/ 104 w 187"/>
                <a:gd name="T83" fmla="*/ 76 h 160"/>
                <a:gd name="T84" fmla="*/ 93 w 187"/>
                <a:gd name="T85" fmla="*/ 80 h 160"/>
                <a:gd name="T86" fmla="*/ 93 w 187"/>
                <a:gd name="T87" fmla="*/ 93 h 160"/>
                <a:gd name="T88" fmla="*/ 79 w 187"/>
                <a:gd name="T89" fmla="*/ 104 h 160"/>
                <a:gd name="T90" fmla="*/ 78 w 187"/>
                <a:gd name="T91" fmla="*/ 119 h 160"/>
                <a:gd name="T92" fmla="*/ 74 w 187"/>
                <a:gd name="T93" fmla="*/ 130 h 160"/>
                <a:gd name="T94" fmla="*/ 67 w 187"/>
                <a:gd name="T95" fmla="*/ 138 h 160"/>
                <a:gd name="T96" fmla="*/ 60 w 187"/>
                <a:gd name="T97" fmla="*/ 145 h 160"/>
                <a:gd name="T98" fmla="*/ 48 w 187"/>
                <a:gd name="T99" fmla="*/ 141 h 160"/>
                <a:gd name="T100" fmla="*/ 40 w 187"/>
                <a:gd name="T101" fmla="*/ 139 h 160"/>
                <a:gd name="T102" fmla="*/ 30 w 187"/>
                <a:gd name="T103" fmla="*/ 149 h 160"/>
                <a:gd name="T104" fmla="*/ 22 w 187"/>
                <a:gd name="T105" fmla="*/ 158 h 160"/>
                <a:gd name="T106" fmla="*/ 2 w 187"/>
                <a:gd name="T10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" h="160">
                  <a:moveTo>
                    <a:pt x="0" y="138"/>
                  </a:moveTo>
                  <a:lnTo>
                    <a:pt x="5" y="134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4" y="124"/>
                  </a:lnTo>
                  <a:lnTo>
                    <a:pt x="14" y="119"/>
                  </a:lnTo>
                  <a:lnTo>
                    <a:pt x="17" y="119"/>
                  </a:lnTo>
                  <a:lnTo>
                    <a:pt x="22" y="117"/>
                  </a:lnTo>
                  <a:lnTo>
                    <a:pt x="25" y="114"/>
                  </a:lnTo>
                  <a:lnTo>
                    <a:pt x="25" y="111"/>
                  </a:lnTo>
                  <a:lnTo>
                    <a:pt x="28" y="111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6" y="107"/>
                  </a:lnTo>
                  <a:lnTo>
                    <a:pt x="38" y="106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2"/>
                  </a:lnTo>
                  <a:lnTo>
                    <a:pt x="43" y="99"/>
                  </a:lnTo>
                  <a:lnTo>
                    <a:pt x="44" y="97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5" y="89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57" y="79"/>
                  </a:lnTo>
                  <a:lnTo>
                    <a:pt x="55" y="78"/>
                  </a:lnTo>
                  <a:lnTo>
                    <a:pt x="53" y="78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2" y="71"/>
                  </a:lnTo>
                  <a:lnTo>
                    <a:pt x="54" y="69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7" y="61"/>
                  </a:lnTo>
                  <a:lnTo>
                    <a:pt x="58" y="60"/>
                  </a:lnTo>
                  <a:lnTo>
                    <a:pt x="62" y="59"/>
                  </a:lnTo>
                  <a:lnTo>
                    <a:pt x="63" y="57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70" y="50"/>
                  </a:lnTo>
                  <a:lnTo>
                    <a:pt x="71" y="52"/>
                  </a:lnTo>
                  <a:lnTo>
                    <a:pt x="74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5" y="44"/>
                  </a:lnTo>
                  <a:lnTo>
                    <a:pt x="72" y="44"/>
                  </a:lnTo>
                  <a:lnTo>
                    <a:pt x="71" y="43"/>
                  </a:lnTo>
                  <a:lnTo>
                    <a:pt x="68" y="41"/>
                  </a:lnTo>
                  <a:lnTo>
                    <a:pt x="68" y="39"/>
                  </a:lnTo>
                  <a:lnTo>
                    <a:pt x="65" y="34"/>
                  </a:lnTo>
                  <a:lnTo>
                    <a:pt x="65" y="27"/>
                  </a:lnTo>
                  <a:lnTo>
                    <a:pt x="63" y="25"/>
                  </a:lnTo>
                  <a:lnTo>
                    <a:pt x="63" y="22"/>
                  </a:lnTo>
                  <a:lnTo>
                    <a:pt x="65" y="20"/>
                  </a:lnTo>
                  <a:lnTo>
                    <a:pt x="68" y="19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2" y="14"/>
                  </a:lnTo>
                  <a:cubicBezTo>
                    <a:pt x="72" y="14"/>
                    <a:pt x="76" y="15"/>
                    <a:pt x="78" y="15"/>
                  </a:cubicBezTo>
                  <a:cubicBezTo>
                    <a:pt x="81" y="15"/>
                    <a:pt x="80" y="16"/>
                    <a:pt x="82" y="18"/>
                  </a:cubicBezTo>
                  <a:cubicBezTo>
                    <a:pt x="83" y="21"/>
                    <a:pt x="84" y="20"/>
                    <a:pt x="86" y="22"/>
                  </a:cubicBezTo>
                  <a:cubicBezTo>
                    <a:pt x="88" y="24"/>
                    <a:pt x="88" y="24"/>
                    <a:pt x="88" y="24"/>
                  </a:cubicBezTo>
                  <a:lnTo>
                    <a:pt x="89" y="23"/>
                  </a:lnTo>
                  <a:lnTo>
                    <a:pt x="91" y="21"/>
                  </a:lnTo>
                  <a:lnTo>
                    <a:pt x="93" y="19"/>
                  </a:lnTo>
                  <a:cubicBezTo>
                    <a:pt x="93" y="19"/>
                    <a:pt x="92" y="18"/>
                    <a:pt x="89" y="17"/>
                  </a:cubicBezTo>
                  <a:lnTo>
                    <a:pt x="87" y="16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8" y="9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95" y="4"/>
                  </a:lnTo>
                  <a:cubicBezTo>
                    <a:pt x="95" y="4"/>
                    <a:pt x="97" y="4"/>
                    <a:pt x="98" y="7"/>
                  </a:cubicBezTo>
                  <a:cubicBezTo>
                    <a:pt x="99" y="9"/>
                    <a:pt x="100" y="8"/>
                    <a:pt x="100" y="8"/>
                  </a:cubicBezTo>
                  <a:cubicBezTo>
                    <a:pt x="100" y="8"/>
                    <a:pt x="103" y="9"/>
                    <a:pt x="104" y="9"/>
                  </a:cubicBezTo>
                  <a:cubicBezTo>
                    <a:pt x="106" y="9"/>
                    <a:pt x="107" y="9"/>
                    <a:pt x="107" y="9"/>
                  </a:cubicBezTo>
                  <a:lnTo>
                    <a:pt x="108" y="11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08" y="17"/>
                  </a:lnTo>
                  <a:cubicBezTo>
                    <a:pt x="108" y="17"/>
                    <a:pt x="107" y="17"/>
                    <a:pt x="105" y="18"/>
                  </a:cubicBezTo>
                  <a:cubicBezTo>
                    <a:pt x="103" y="18"/>
                    <a:pt x="105" y="20"/>
                    <a:pt x="105" y="20"/>
                  </a:cubicBezTo>
                  <a:lnTo>
                    <a:pt x="105" y="23"/>
                  </a:lnTo>
                  <a:lnTo>
                    <a:pt x="103" y="25"/>
                  </a:lnTo>
                  <a:lnTo>
                    <a:pt x="101" y="25"/>
                  </a:lnTo>
                  <a:lnTo>
                    <a:pt x="98" y="27"/>
                  </a:lnTo>
                  <a:lnTo>
                    <a:pt x="97" y="29"/>
                  </a:lnTo>
                  <a:cubicBezTo>
                    <a:pt x="97" y="29"/>
                    <a:pt x="100" y="31"/>
                    <a:pt x="101" y="33"/>
                  </a:cubicBezTo>
                  <a:cubicBezTo>
                    <a:pt x="102" y="34"/>
                    <a:pt x="104" y="35"/>
                    <a:pt x="104" y="35"/>
                  </a:cubicBezTo>
                  <a:lnTo>
                    <a:pt x="109" y="34"/>
                  </a:lnTo>
                  <a:lnTo>
                    <a:pt x="112" y="33"/>
                  </a:lnTo>
                  <a:lnTo>
                    <a:pt x="114" y="35"/>
                  </a:lnTo>
                  <a:lnTo>
                    <a:pt x="116" y="36"/>
                  </a:lnTo>
                  <a:lnTo>
                    <a:pt x="117" y="38"/>
                  </a:lnTo>
                  <a:lnTo>
                    <a:pt x="121" y="39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0"/>
                  </a:lnTo>
                  <a:lnTo>
                    <a:pt x="127" y="30"/>
                  </a:lnTo>
                  <a:lnTo>
                    <a:pt x="131" y="32"/>
                  </a:lnTo>
                  <a:lnTo>
                    <a:pt x="134" y="32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5"/>
                  </a:lnTo>
                  <a:lnTo>
                    <a:pt x="138" y="20"/>
                  </a:lnTo>
                  <a:lnTo>
                    <a:pt x="135" y="16"/>
                  </a:lnTo>
                  <a:lnTo>
                    <a:pt x="131" y="15"/>
                  </a:lnTo>
                  <a:lnTo>
                    <a:pt x="132" y="12"/>
                  </a:lnTo>
                  <a:lnTo>
                    <a:pt x="134" y="11"/>
                  </a:lnTo>
                  <a:lnTo>
                    <a:pt x="137" y="9"/>
                  </a:lnTo>
                  <a:lnTo>
                    <a:pt x="140" y="8"/>
                  </a:lnTo>
                  <a:lnTo>
                    <a:pt x="143" y="10"/>
                  </a:lnTo>
                  <a:lnTo>
                    <a:pt x="143" y="13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2" y="17"/>
                  </a:lnTo>
                  <a:lnTo>
                    <a:pt x="153" y="18"/>
                  </a:lnTo>
                  <a:lnTo>
                    <a:pt x="156" y="18"/>
                  </a:lnTo>
                  <a:lnTo>
                    <a:pt x="158" y="16"/>
                  </a:lnTo>
                  <a:lnTo>
                    <a:pt x="158" y="12"/>
                  </a:lnTo>
                  <a:lnTo>
                    <a:pt x="160" y="9"/>
                  </a:lnTo>
                  <a:lnTo>
                    <a:pt x="161" y="7"/>
                  </a:lnTo>
                  <a:lnTo>
                    <a:pt x="162" y="5"/>
                  </a:lnTo>
                  <a:lnTo>
                    <a:pt x="164" y="5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0" y="6"/>
                  </a:lnTo>
                  <a:cubicBezTo>
                    <a:pt x="170" y="6"/>
                    <a:pt x="170" y="11"/>
                    <a:pt x="170" y="13"/>
                  </a:cubicBezTo>
                  <a:cubicBezTo>
                    <a:pt x="170" y="15"/>
                    <a:pt x="172" y="16"/>
                    <a:pt x="172" y="16"/>
                  </a:cubicBezTo>
                  <a:lnTo>
                    <a:pt x="175" y="19"/>
                  </a:lnTo>
                  <a:lnTo>
                    <a:pt x="178" y="19"/>
                  </a:lnTo>
                  <a:lnTo>
                    <a:pt x="178" y="21"/>
                  </a:lnTo>
                  <a:lnTo>
                    <a:pt x="179" y="24"/>
                  </a:lnTo>
                  <a:lnTo>
                    <a:pt x="181" y="24"/>
                  </a:lnTo>
                  <a:lnTo>
                    <a:pt x="184" y="27"/>
                  </a:lnTo>
                  <a:lnTo>
                    <a:pt x="184" y="31"/>
                  </a:lnTo>
                  <a:cubicBezTo>
                    <a:pt x="184" y="31"/>
                    <a:pt x="185" y="34"/>
                    <a:pt x="186" y="36"/>
                  </a:cubicBezTo>
                  <a:lnTo>
                    <a:pt x="186" y="40"/>
                  </a:lnTo>
                  <a:lnTo>
                    <a:pt x="186" y="41"/>
                  </a:lnTo>
                  <a:lnTo>
                    <a:pt x="187" y="41"/>
                  </a:lnTo>
                  <a:lnTo>
                    <a:pt x="183" y="40"/>
                  </a:lnTo>
                  <a:lnTo>
                    <a:pt x="182" y="43"/>
                  </a:lnTo>
                  <a:lnTo>
                    <a:pt x="182" y="44"/>
                  </a:lnTo>
                  <a:lnTo>
                    <a:pt x="184" y="45"/>
                  </a:lnTo>
                  <a:lnTo>
                    <a:pt x="185" y="46"/>
                  </a:lnTo>
                  <a:lnTo>
                    <a:pt x="185" y="48"/>
                  </a:lnTo>
                  <a:lnTo>
                    <a:pt x="186" y="52"/>
                  </a:lnTo>
                  <a:lnTo>
                    <a:pt x="187" y="56"/>
                  </a:lnTo>
                  <a:lnTo>
                    <a:pt x="187" y="58"/>
                  </a:lnTo>
                  <a:lnTo>
                    <a:pt x="186" y="59"/>
                  </a:lnTo>
                  <a:cubicBezTo>
                    <a:pt x="186" y="59"/>
                    <a:pt x="185" y="60"/>
                    <a:pt x="183" y="60"/>
                  </a:cubicBezTo>
                  <a:cubicBezTo>
                    <a:pt x="181" y="61"/>
                    <a:pt x="181" y="62"/>
                    <a:pt x="181" y="62"/>
                  </a:cubicBezTo>
                  <a:cubicBezTo>
                    <a:pt x="181" y="62"/>
                    <a:pt x="180" y="62"/>
                    <a:pt x="178" y="63"/>
                  </a:cubicBezTo>
                  <a:cubicBezTo>
                    <a:pt x="177" y="64"/>
                    <a:pt x="176" y="64"/>
                    <a:pt x="176" y="64"/>
                  </a:cubicBezTo>
                  <a:cubicBezTo>
                    <a:pt x="176" y="64"/>
                    <a:pt x="173" y="66"/>
                    <a:pt x="172" y="66"/>
                  </a:cubicBezTo>
                  <a:cubicBezTo>
                    <a:pt x="171" y="66"/>
                    <a:pt x="170" y="67"/>
                    <a:pt x="170" y="67"/>
                  </a:cubicBezTo>
                  <a:cubicBezTo>
                    <a:pt x="170" y="67"/>
                    <a:pt x="168" y="68"/>
                    <a:pt x="166" y="69"/>
                  </a:cubicBezTo>
                  <a:cubicBezTo>
                    <a:pt x="164" y="70"/>
                    <a:pt x="165" y="70"/>
                    <a:pt x="164" y="70"/>
                  </a:cubicBezTo>
                  <a:cubicBezTo>
                    <a:pt x="163" y="70"/>
                    <a:pt x="162" y="71"/>
                    <a:pt x="161" y="72"/>
                  </a:cubicBezTo>
                  <a:cubicBezTo>
                    <a:pt x="159" y="72"/>
                    <a:pt x="159" y="73"/>
                    <a:pt x="159" y="73"/>
                  </a:cubicBezTo>
                  <a:cubicBezTo>
                    <a:pt x="159" y="73"/>
                    <a:pt x="157" y="73"/>
                    <a:pt x="156" y="74"/>
                  </a:cubicBezTo>
                  <a:cubicBezTo>
                    <a:pt x="155" y="75"/>
                    <a:pt x="153" y="75"/>
                    <a:pt x="152" y="75"/>
                  </a:cubicBezTo>
                  <a:cubicBezTo>
                    <a:pt x="151" y="76"/>
                    <a:pt x="150" y="77"/>
                    <a:pt x="150" y="77"/>
                  </a:cubicBezTo>
                  <a:lnTo>
                    <a:pt x="145" y="77"/>
                  </a:lnTo>
                  <a:lnTo>
                    <a:pt x="142" y="79"/>
                  </a:lnTo>
                  <a:lnTo>
                    <a:pt x="136" y="80"/>
                  </a:lnTo>
                  <a:cubicBezTo>
                    <a:pt x="136" y="80"/>
                    <a:pt x="135" y="80"/>
                    <a:pt x="134" y="80"/>
                  </a:cubicBezTo>
                  <a:cubicBezTo>
                    <a:pt x="133" y="80"/>
                    <a:pt x="132" y="79"/>
                    <a:pt x="132" y="79"/>
                  </a:cubicBezTo>
                  <a:lnTo>
                    <a:pt x="132" y="77"/>
                  </a:lnTo>
                  <a:lnTo>
                    <a:pt x="131" y="76"/>
                  </a:lnTo>
                  <a:lnTo>
                    <a:pt x="129" y="73"/>
                  </a:lnTo>
                  <a:cubicBezTo>
                    <a:pt x="129" y="73"/>
                    <a:pt x="128" y="73"/>
                    <a:pt x="127" y="73"/>
                  </a:cubicBezTo>
                  <a:cubicBezTo>
                    <a:pt x="126" y="72"/>
                    <a:pt x="126" y="73"/>
                    <a:pt x="126" y="73"/>
                  </a:cubicBezTo>
                  <a:cubicBezTo>
                    <a:pt x="126" y="73"/>
                    <a:pt x="124" y="74"/>
                    <a:pt x="123" y="74"/>
                  </a:cubicBezTo>
                  <a:cubicBezTo>
                    <a:pt x="122" y="75"/>
                    <a:pt x="122" y="75"/>
                    <a:pt x="122" y="75"/>
                  </a:cubicBezTo>
                  <a:lnTo>
                    <a:pt x="120" y="77"/>
                  </a:lnTo>
                  <a:lnTo>
                    <a:pt x="119" y="77"/>
                  </a:lnTo>
                  <a:lnTo>
                    <a:pt x="118" y="74"/>
                  </a:lnTo>
                  <a:lnTo>
                    <a:pt x="117" y="72"/>
                  </a:lnTo>
                  <a:lnTo>
                    <a:pt x="116" y="71"/>
                  </a:lnTo>
                  <a:lnTo>
                    <a:pt x="114" y="70"/>
                  </a:lnTo>
                  <a:lnTo>
                    <a:pt x="112" y="69"/>
                  </a:lnTo>
                  <a:lnTo>
                    <a:pt x="110" y="68"/>
                  </a:lnTo>
                  <a:lnTo>
                    <a:pt x="108" y="65"/>
                  </a:lnTo>
                  <a:lnTo>
                    <a:pt x="106" y="63"/>
                  </a:lnTo>
                  <a:lnTo>
                    <a:pt x="104" y="62"/>
                  </a:lnTo>
                  <a:lnTo>
                    <a:pt x="103" y="64"/>
                  </a:lnTo>
                  <a:lnTo>
                    <a:pt x="102" y="66"/>
                  </a:lnTo>
                  <a:lnTo>
                    <a:pt x="101" y="68"/>
                  </a:lnTo>
                  <a:lnTo>
                    <a:pt x="101" y="70"/>
                  </a:lnTo>
                  <a:lnTo>
                    <a:pt x="101" y="71"/>
                  </a:lnTo>
                  <a:cubicBezTo>
                    <a:pt x="101" y="71"/>
                    <a:pt x="102" y="71"/>
                    <a:pt x="103" y="72"/>
                  </a:cubicBezTo>
                  <a:cubicBezTo>
                    <a:pt x="104" y="72"/>
                    <a:pt x="104" y="73"/>
                    <a:pt x="105" y="74"/>
                  </a:cubicBezTo>
                  <a:lnTo>
                    <a:pt x="104" y="76"/>
                  </a:lnTo>
                  <a:lnTo>
                    <a:pt x="104" y="77"/>
                  </a:lnTo>
                  <a:lnTo>
                    <a:pt x="100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2" y="84"/>
                  </a:lnTo>
                  <a:lnTo>
                    <a:pt x="94" y="87"/>
                  </a:lnTo>
                  <a:cubicBezTo>
                    <a:pt x="94" y="87"/>
                    <a:pt x="94" y="88"/>
                    <a:pt x="94" y="89"/>
                  </a:cubicBezTo>
                  <a:cubicBezTo>
                    <a:pt x="94" y="90"/>
                    <a:pt x="93" y="93"/>
                    <a:pt x="93" y="93"/>
                  </a:cubicBezTo>
                  <a:lnTo>
                    <a:pt x="90" y="97"/>
                  </a:lnTo>
                  <a:lnTo>
                    <a:pt x="88" y="99"/>
                  </a:lnTo>
                  <a:lnTo>
                    <a:pt x="84" y="101"/>
                  </a:lnTo>
                  <a:lnTo>
                    <a:pt x="81" y="101"/>
                  </a:lnTo>
                  <a:lnTo>
                    <a:pt x="79" y="104"/>
                  </a:lnTo>
                  <a:lnTo>
                    <a:pt x="78" y="107"/>
                  </a:lnTo>
                  <a:lnTo>
                    <a:pt x="78" y="109"/>
                  </a:lnTo>
                  <a:lnTo>
                    <a:pt x="78" y="113"/>
                  </a:lnTo>
                  <a:lnTo>
                    <a:pt x="78" y="116"/>
                  </a:lnTo>
                  <a:cubicBezTo>
                    <a:pt x="78" y="116"/>
                    <a:pt x="78" y="118"/>
                    <a:pt x="78" y="119"/>
                  </a:cubicBezTo>
                  <a:cubicBezTo>
                    <a:pt x="78" y="120"/>
                    <a:pt x="78" y="120"/>
                    <a:pt x="77" y="121"/>
                  </a:cubicBezTo>
                  <a:cubicBezTo>
                    <a:pt x="76" y="122"/>
                    <a:pt x="77" y="123"/>
                    <a:pt x="77" y="123"/>
                  </a:cubicBezTo>
                  <a:lnTo>
                    <a:pt x="76" y="125"/>
                  </a:lnTo>
                  <a:lnTo>
                    <a:pt x="76" y="129"/>
                  </a:lnTo>
                  <a:lnTo>
                    <a:pt x="74" y="130"/>
                  </a:lnTo>
                  <a:cubicBezTo>
                    <a:pt x="74" y="130"/>
                    <a:pt x="73" y="131"/>
                    <a:pt x="72" y="131"/>
                  </a:cubicBezTo>
                  <a:cubicBezTo>
                    <a:pt x="71" y="132"/>
                    <a:pt x="71" y="132"/>
                    <a:pt x="70" y="133"/>
                  </a:cubicBezTo>
                  <a:cubicBezTo>
                    <a:pt x="68" y="134"/>
                    <a:pt x="69" y="133"/>
                    <a:pt x="68" y="134"/>
                  </a:cubicBezTo>
                  <a:cubicBezTo>
                    <a:pt x="67" y="135"/>
                    <a:pt x="67" y="136"/>
                    <a:pt x="67" y="136"/>
                  </a:cubicBezTo>
                  <a:cubicBezTo>
                    <a:pt x="67" y="136"/>
                    <a:pt x="67" y="137"/>
                    <a:pt x="67" y="138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40"/>
                    <a:pt x="67" y="141"/>
                  </a:cubicBezTo>
                  <a:cubicBezTo>
                    <a:pt x="67" y="142"/>
                    <a:pt x="66" y="143"/>
                    <a:pt x="66" y="143"/>
                  </a:cubicBezTo>
                  <a:cubicBezTo>
                    <a:pt x="66" y="143"/>
                    <a:pt x="64" y="144"/>
                    <a:pt x="63" y="144"/>
                  </a:cubicBezTo>
                  <a:cubicBezTo>
                    <a:pt x="62" y="145"/>
                    <a:pt x="62" y="145"/>
                    <a:pt x="60" y="145"/>
                  </a:cubicBezTo>
                  <a:cubicBezTo>
                    <a:pt x="58" y="145"/>
                    <a:pt x="58" y="146"/>
                    <a:pt x="58" y="146"/>
                  </a:cubicBezTo>
                  <a:cubicBezTo>
                    <a:pt x="58" y="146"/>
                    <a:pt x="53" y="146"/>
                    <a:pt x="52" y="146"/>
                  </a:cubicBezTo>
                  <a:cubicBezTo>
                    <a:pt x="51" y="146"/>
                    <a:pt x="51" y="145"/>
                    <a:pt x="51" y="145"/>
                  </a:cubicBezTo>
                  <a:lnTo>
                    <a:pt x="49" y="143"/>
                  </a:lnTo>
                  <a:lnTo>
                    <a:pt x="48" y="141"/>
                  </a:lnTo>
                  <a:lnTo>
                    <a:pt x="48" y="138"/>
                  </a:lnTo>
                  <a:lnTo>
                    <a:pt x="46" y="137"/>
                  </a:lnTo>
                  <a:lnTo>
                    <a:pt x="45" y="137"/>
                  </a:lnTo>
                  <a:lnTo>
                    <a:pt x="42" y="138"/>
                  </a:lnTo>
                  <a:lnTo>
                    <a:pt x="40" y="139"/>
                  </a:lnTo>
                  <a:cubicBezTo>
                    <a:pt x="40" y="139"/>
                    <a:pt x="39" y="139"/>
                    <a:pt x="37" y="141"/>
                  </a:cubicBezTo>
                  <a:cubicBezTo>
                    <a:pt x="35" y="142"/>
                    <a:pt x="35" y="142"/>
                    <a:pt x="34" y="143"/>
                  </a:cubicBezTo>
                  <a:cubicBezTo>
                    <a:pt x="33" y="144"/>
                    <a:pt x="33" y="145"/>
                    <a:pt x="33" y="145"/>
                  </a:cubicBezTo>
                  <a:lnTo>
                    <a:pt x="31" y="146"/>
                  </a:lnTo>
                  <a:cubicBezTo>
                    <a:pt x="31" y="146"/>
                    <a:pt x="30" y="148"/>
                    <a:pt x="30" y="149"/>
                  </a:cubicBezTo>
                  <a:cubicBezTo>
                    <a:pt x="30" y="150"/>
                    <a:pt x="28" y="151"/>
                    <a:pt x="28" y="151"/>
                  </a:cubicBezTo>
                  <a:lnTo>
                    <a:pt x="28" y="156"/>
                  </a:lnTo>
                  <a:lnTo>
                    <a:pt x="27" y="160"/>
                  </a:lnTo>
                  <a:lnTo>
                    <a:pt x="25" y="160"/>
                  </a:lnTo>
                  <a:lnTo>
                    <a:pt x="22" y="158"/>
                  </a:lnTo>
                  <a:lnTo>
                    <a:pt x="18" y="155"/>
                  </a:lnTo>
                  <a:lnTo>
                    <a:pt x="13" y="151"/>
                  </a:lnTo>
                  <a:lnTo>
                    <a:pt x="10" y="149"/>
                  </a:lnTo>
                  <a:lnTo>
                    <a:pt x="6" y="145"/>
                  </a:lnTo>
                  <a:lnTo>
                    <a:pt x="2" y="142"/>
                  </a:lnTo>
                  <a:lnTo>
                    <a:pt x="1" y="139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0076981-1523-EB57-B344-A6E0C867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1684"/>
              <a:ext cx="450" cy="1074"/>
            </a:xfrm>
            <a:custGeom>
              <a:avLst/>
              <a:gdLst>
                <a:gd name="T0" fmla="*/ 6 w 75"/>
                <a:gd name="T1" fmla="*/ 0 h 179"/>
                <a:gd name="T2" fmla="*/ 38 w 75"/>
                <a:gd name="T3" fmla="*/ 19 h 179"/>
                <a:gd name="T4" fmla="*/ 49 w 75"/>
                <a:gd name="T5" fmla="*/ 40 h 179"/>
                <a:gd name="T6" fmla="*/ 57 w 75"/>
                <a:gd name="T7" fmla="*/ 44 h 179"/>
                <a:gd name="T8" fmla="*/ 69 w 75"/>
                <a:gd name="T9" fmla="*/ 50 h 179"/>
                <a:gd name="T10" fmla="*/ 69 w 75"/>
                <a:gd name="T11" fmla="*/ 71 h 179"/>
                <a:gd name="T12" fmla="*/ 75 w 75"/>
                <a:gd name="T13" fmla="*/ 89 h 179"/>
                <a:gd name="T14" fmla="*/ 70 w 75"/>
                <a:gd name="T15" fmla="*/ 89 h 179"/>
                <a:gd name="T16" fmla="*/ 67 w 75"/>
                <a:gd name="T17" fmla="*/ 87 h 179"/>
                <a:gd name="T18" fmla="*/ 61 w 75"/>
                <a:gd name="T19" fmla="*/ 86 h 179"/>
                <a:gd name="T20" fmla="*/ 54 w 75"/>
                <a:gd name="T21" fmla="*/ 86 h 179"/>
                <a:gd name="T22" fmla="*/ 57 w 75"/>
                <a:gd name="T23" fmla="*/ 92 h 179"/>
                <a:gd name="T24" fmla="*/ 57 w 75"/>
                <a:gd name="T25" fmla="*/ 98 h 179"/>
                <a:gd name="T26" fmla="*/ 53 w 75"/>
                <a:gd name="T27" fmla="*/ 98 h 179"/>
                <a:gd name="T28" fmla="*/ 44 w 75"/>
                <a:gd name="T29" fmla="*/ 101 h 179"/>
                <a:gd name="T30" fmla="*/ 36 w 75"/>
                <a:gd name="T31" fmla="*/ 101 h 179"/>
                <a:gd name="T32" fmla="*/ 29 w 75"/>
                <a:gd name="T33" fmla="*/ 99 h 179"/>
                <a:gd name="T34" fmla="*/ 31 w 75"/>
                <a:gd name="T35" fmla="*/ 106 h 179"/>
                <a:gd name="T36" fmla="*/ 32 w 75"/>
                <a:gd name="T37" fmla="*/ 111 h 179"/>
                <a:gd name="T38" fmla="*/ 29 w 75"/>
                <a:gd name="T39" fmla="*/ 115 h 179"/>
                <a:gd name="T40" fmla="*/ 32 w 75"/>
                <a:gd name="T41" fmla="*/ 118 h 179"/>
                <a:gd name="T42" fmla="*/ 34 w 75"/>
                <a:gd name="T43" fmla="*/ 128 h 179"/>
                <a:gd name="T44" fmla="*/ 33 w 75"/>
                <a:gd name="T45" fmla="*/ 137 h 179"/>
                <a:gd name="T46" fmla="*/ 48 w 75"/>
                <a:gd name="T47" fmla="*/ 138 h 179"/>
                <a:gd name="T48" fmla="*/ 55 w 75"/>
                <a:gd name="T49" fmla="*/ 141 h 179"/>
                <a:gd name="T50" fmla="*/ 48 w 75"/>
                <a:gd name="T51" fmla="*/ 147 h 179"/>
                <a:gd name="T52" fmla="*/ 39 w 75"/>
                <a:gd name="T53" fmla="*/ 159 h 179"/>
                <a:gd name="T54" fmla="*/ 33 w 75"/>
                <a:gd name="T55" fmla="*/ 175 h 179"/>
                <a:gd name="T56" fmla="*/ 25 w 75"/>
                <a:gd name="T57" fmla="*/ 178 h 179"/>
                <a:gd name="T58" fmla="*/ 23 w 75"/>
                <a:gd name="T59" fmla="*/ 173 h 179"/>
                <a:gd name="T60" fmla="*/ 22 w 75"/>
                <a:gd name="T61" fmla="*/ 171 h 179"/>
                <a:gd name="T62" fmla="*/ 21 w 75"/>
                <a:gd name="T63" fmla="*/ 164 h 179"/>
                <a:gd name="T64" fmla="*/ 21 w 75"/>
                <a:gd name="T65" fmla="*/ 158 h 179"/>
                <a:gd name="T66" fmla="*/ 21 w 75"/>
                <a:gd name="T67" fmla="*/ 152 h 179"/>
                <a:gd name="T68" fmla="*/ 19 w 75"/>
                <a:gd name="T69" fmla="*/ 146 h 179"/>
                <a:gd name="T70" fmla="*/ 19 w 75"/>
                <a:gd name="T71" fmla="*/ 138 h 179"/>
                <a:gd name="T72" fmla="*/ 16 w 75"/>
                <a:gd name="T73" fmla="*/ 128 h 179"/>
                <a:gd name="T74" fmla="*/ 17 w 75"/>
                <a:gd name="T75" fmla="*/ 118 h 179"/>
                <a:gd name="T76" fmla="*/ 16 w 75"/>
                <a:gd name="T77" fmla="*/ 113 h 179"/>
                <a:gd name="T78" fmla="*/ 13 w 75"/>
                <a:gd name="T79" fmla="*/ 99 h 179"/>
                <a:gd name="T80" fmla="*/ 8 w 75"/>
                <a:gd name="T81" fmla="*/ 96 h 179"/>
                <a:gd name="T82" fmla="*/ 7 w 75"/>
                <a:gd name="T83" fmla="*/ 91 h 179"/>
                <a:gd name="T84" fmla="*/ 7 w 75"/>
                <a:gd name="T85" fmla="*/ 86 h 179"/>
                <a:gd name="T86" fmla="*/ 5 w 75"/>
                <a:gd name="T87" fmla="*/ 82 h 179"/>
                <a:gd name="T88" fmla="*/ 5 w 75"/>
                <a:gd name="T89" fmla="*/ 78 h 179"/>
                <a:gd name="T90" fmla="*/ 6 w 75"/>
                <a:gd name="T91" fmla="*/ 75 h 179"/>
                <a:gd name="T92" fmla="*/ 7 w 75"/>
                <a:gd name="T93" fmla="*/ 70 h 179"/>
                <a:gd name="T94" fmla="*/ 8 w 75"/>
                <a:gd name="T95" fmla="*/ 60 h 179"/>
                <a:gd name="T96" fmla="*/ 7 w 75"/>
                <a:gd name="T97" fmla="*/ 55 h 179"/>
                <a:gd name="T98" fmla="*/ 4 w 75"/>
                <a:gd name="T99" fmla="*/ 52 h 179"/>
                <a:gd name="T100" fmla="*/ 3 w 75"/>
                <a:gd name="T101" fmla="*/ 47 h 179"/>
                <a:gd name="T102" fmla="*/ 0 w 75"/>
                <a:gd name="T103" fmla="*/ 38 h 179"/>
                <a:gd name="T104" fmla="*/ 3 w 75"/>
                <a:gd name="T105" fmla="*/ 35 h 179"/>
                <a:gd name="T106" fmla="*/ 3 w 75"/>
                <a:gd name="T107" fmla="*/ 32 h 179"/>
                <a:gd name="T108" fmla="*/ 0 w 75"/>
                <a:gd name="T109" fmla="*/ 27 h 179"/>
                <a:gd name="T110" fmla="*/ 1 w 75"/>
                <a:gd name="T111" fmla="*/ 20 h 179"/>
                <a:gd name="T112" fmla="*/ 1 w 75"/>
                <a:gd name="T113" fmla="*/ 13 h 179"/>
                <a:gd name="T114" fmla="*/ 0 w 75"/>
                <a:gd name="T115" fmla="*/ 8 h 179"/>
                <a:gd name="T116" fmla="*/ 3 w 75"/>
                <a:gd name="T117" fmla="*/ 5 h 179"/>
                <a:gd name="T118" fmla="*/ 5 w 75"/>
                <a:gd name="T119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" h="179">
                  <a:moveTo>
                    <a:pt x="5" y="0"/>
                  </a:moveTo>
                  <a:lnTo>
                    <a:pt x="6" y="0"/>
                  </a:lnTo>
                  <a:lnTo>
                    <a:pt x="24" y="1"/>
                  </a:lnTo>
                  <a:lnTo>
                    <a:pt x="38" y="19"/>
                  </a:lnTo>
                  <a:lnTo>
                    <a:pt x="48" y="29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7" y="44"/>
                  </a:lnTo>
                  <a:lnTo>
                    <a:pt x="59" y="49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69" y="71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2" y="91"/>
                  </a:lnTo>
                  <a:lnTo>
                    <a:pt x="70" y="89"/>
                  </a:lnTo>
                  <a:cubicBezTo>
                    <a:pt x="69" y="91"/>
                    <a:pt x="67" y="91"/>
                    <a:pt x="67" y="91"/>
                  </a:cubicBezTo>
                  <a:lnTo>
                    <a:pt x="67" y="87"/>
                  </a:lnTo>
                  <a:lnTo>
                    <a:pt x="63" y="87"/>
                  </a:lnTo>
                  <a:lnTo>
                    <a:pt x="61" y="86"/>
                  </a:lnTo>
                  <a:lnTo>
                    <a:pt x="58" y="86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56" y="100"/>
                  </a:lnTo>
                  <a:lnTo>
                    <a:pt x="53" y="98"/>
                  </a:lnTo>
                  <a:lnTo>
                    <a:pt x="47" y="99"/>
                  </a:lnTo>
                  <a:lnTo>
                    <a:pt x="44" y="101"/>
                  </a:lnTo>
                  <a:lnTo>
                    <a:pt x="39" y="101"/>
                  </a:lnTo>
                  <a:lnTo>
                    <a:pt x="36" y="101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9" y="104"/>
                  </a:lnTo>
                  <a:lnTo>
                    <a:pt x="31" y="106"/>
                  </a:lnTo>
                  <a:lnTo>
                    <a:pt x="34" y="107"/>
                  </a:lnTo>
                  <a:lnTo>
                    <a:pt x="32" y="111"/>
                  </a:lnTo>
                  <a:lnTo>
                    <a:pt x="33" y="114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32" y="118"/>
                  </a:lnTo>
                  <a:lnTo>
                    <a:pt x="34" y="124"/>
                  </a:lnTo>
                  <a:lnTo>
                    <a:pt x="34" y="128"/>
                  </a:lnTo>
                  <a:lnTo>
                    <a:pt x="32" y="132"/>
                  </a:lnTo>
                  <a:lnTo>
                    <a:pt x="33" y="137"/>
                  </a:lnTo>
                  <a:lnTo>
                    <a:pt x="40" y="135"/>
                  </a:lnTo>
                  <a:lnTo>
                    <a:pt x="48" y="138"/>
                  </a:lnTo>
                  <a:lnTo>
                    <a:pt x="52" y="140"/>
                  </a:lnTo>
                  <a:lnTo>
                    <a:pt x="55" y="141"/>
                  </a:lnTo>
                  <a:lnTo>
                    <a:pt x="52" y="146"/>
                  </a:lnTo>
                  <a:lnTo>
                    <a:pt x="48" y="147"/>
                  </a:lnTo>
                  <a:lnTo>
                    <a:pt x="45" y="154"/>
                  </a:lnTo>
                  <a:lnTo>
                    <a:pt x="39" y="159"/>
                  </a:lnTo>
                  <a:lnTo>
                    <a:pt x="35" y="169"/>
                  </a:lnTo>
                  <a:lnTo>
                    <a:pt x="33" y="175"/>
                  </a:lnTo>
                  <a:lnTo>
                    <a:pt x="26" y="179"/>
                  </a:lnTo>
                  <a:lnTo>
                    <a:pt x="25" y="178"/>
                  </a:lnTo>
                  <a:lnTo>
                    <a:pt x="23" y="176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69"/>
                  </a:lnTo>
                  <a:lnTo>
                    <a:pt x="21" y="164"/>
                  </a:lnTo>
                  <a:lnTo>
                    <a:pt x="22" y="161"/>
                  </a:lnTo>
                  <a:lnTo>
                    <a:pt x="21" y="158"/>
                  </a:lnTo>
                  <a:lnTo>
                    <a:pt x="21" y="154"/>
                  </a:lnTo>
                  <a:lnTo>
                    <a:pt x="21" y="152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19" y="142"/>
                  </a:lnTo>
                  <a:lnTo>
                    <a:pt x="19" y="138"/>
                  </a:lnTo>
                  <a:lnTo>
                    <a:pt x="17" y="133"/>
                  </a:lnTo>
                  <a:lnTo>
                    <a:pt x="16" y="128"/>
                  </a:lnTo>
                  <a:lnTo>
                    <a:pt x="15" y="123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16" y="113"/>
                  </a:lnTo>
                  <a:lnTo>
                    <a:pt x="13" y="112"/>
                  </a:lnTo>
                  <a:lnTo>
                    <a:pt x="13" y="99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6" y="84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6" y="75"/>
                  </a:lnTo>
                  <a:lnTo>
                    <a:pt x="7" y="74"/>
                  </a:lnTo>
                  <a:lnTo>
                    <a:pt x="7" y="70"/>
                  </a:lnTo>
                  <a:lnTo>
                    <a:pt x="8" y="65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7" y="55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6F6F474-AE19-A4E2-201E-04B4E003B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870"/>
              <a:ext cx="216" cy="174"/>
            </a:xfrm>
            <a:custGeom>
              <a:avLst/>
              <a:gdLst>
                <a:gd name="T0" fmla="*/ 0 w 36"/>
                <a:gd name="T1" fmla="*/ 9 h 29"/>
                <a:gd name="T2" fmla="*/ 3 w 36"/>
                <a:gd name="T3" fmla="*/ 6 h 29"/>
                <a:gd name="T4" fmla="*/ 5 w 36"/>
                <a:gd name="T5" fmla="*/ 3 h 29"/>
                <a:gd name="T6" fmla="*/ 11 w 36"/>
                <a:gd name="T7" fmla="*/ 2 h 29"/>
                <a:gd name="T8" fmla="*/ 17 w 36"/>
                <a:gd name="T9" fmla="*/ 1 h 29"/>
                <a:gd name="T10" fmla="*/ 19 w 36"/>
                <a:gd name="T11" fmla="*/ 0 h 29"/>
                <a:gd name="T12" fmla="*/ 24 w 36"/>
                <a:gd name="T13" fmla="*/ 3 h 29"/>
                <a:gd name="T14" fmla="*/ 29 w 36"/>
                <a:gd name="T15" fmla="*/ 0 h 29"/>
                <a:gd name="T16" fmla="*/ 32 w 36"/>
                <a:gd name="T17" fmla="*/ 0 h 29"/>
                <a:gd name="T18" fmla="*/ 36 w 36"/>
                <a:gd name="T19" fmla="*/ 6 h 29"/>
                <a:gd name="T20" fmla="*/ 30 w 36"/>
                <a:gd name="T21" fmla="*/ 10 h 29"/>
                <a:gd name="T22" fmla="*/ 33 w 36"/>
                <a:gd name="T23" fmla="*/ 14 h 29"/>
                <a:gd name="T24" fmla="*/ 28 w 36"/>
                <a:gd name="T25" fmla="*/ 15 h 29"/>
                <a:gd name="T26" fmla="*/ 25 w 36"/>
                <a:gd name="T27" fmla="*/ 17 h 29"/>
                <a:gd name="T28" fmla="*/ 25 w 36"/>
                <a:gd name="T29" fmla="*/ 20 h 29"/>
                <a:gd name="T30" fmla="*/ 19 w 36"/>
                <a:gd name="T31" fmla="*/ 21 h 29"/>
                <a:gd name="T32" fmla="*/ 18 w 36"/>
                <a:gd name="T33" fmla="*/ 26 h 29"/>
                <a:gd name="T34" fmla="*/ 13 w 36"/>
                <a:gd name="T35" fmla="*/ 29 h 29"/>
                <a:gd name="T36" fmla="*/ 10 w 36"/>
                <a:gd name="T37" fmla="*/ 24 h 29"/>
                <a:gd name="T38" fmla="*/ 6 w 36"/>
                <a:gd name="T39" fmla="*/ 19 h 29"/>
                <a:gd name="T40" fmla="*/ 3 w 36"/>
                <a:gd name="T41" fmla="*/ 19 h 29"/>
                <a:gd name="T42" fmla="*/ 2 w 36"/>
                <a:gd name="T43" fmla="*/ 16 h 29"/>
                <a:gd name="T44" fmla="*/ 0 w 36"/>
                <a:gd name="T45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9">
                  <a:moveTo>
                    <a:pt x="0" y="9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30" y="10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3" y="29"/>
                  </a:lnTo>
                  <a:cubicBezTo>
                    <a:pt x="13" y="29"/>
                    <a:pt x="10" y="25"/>
                    <a:pt x="10" y="24"/>
                  </a:cubicBezTo>
                  <a:cubicBezTo>
                    <a:pt x="10" y="24"/>
                    <a:pt x="6" y="19"/>
                    <a:pt x="6" y="19"/>
                  </a:cubicBezTo>
                  <a:cubicBezTo>
                    <a:pt x="6" y="19"/>
                    <a:pt x="3" y="19"/>
                    <a:pt x="3" y="19"/>
                  </a:cubicBezTo>
                  <a:cubicBezTo>
                    <a:pt x="3" y="18"/>
                    <a:pt x="2" y="16"/>
                    <a:pt x="2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070C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87917B6-FFC9-2C73-959C-C19D9875A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" y="1630"/>
              <a:ext cx="1188" cy="834"/>
            </a:xfrm>
            <a:custGeom>
              <a:avLst/>
              <a:gdLst>
                <a:gd name="T0" fmla="*/ 0 w 198"/>
                <a:gd name="T1" fmla="*/ 9 h 139"/>
                <a:gd name="T2" fmla="*/ 0 w 198"/>
                <a:gd name="T3" fmla="*/ 9 h 139"/>
                <a:gd name="T4" fmla="*/ 62 w 198"/>
                <a:gd name="T5" fmla="*/ 96 h 139"/>
                <a:gd name="T6" fmla="*/ 68 w 198"/>
                <a:gd name="T7" fmla="*/ 102 h 139"/>
                <a:gd name="T8" fmla="*/ 73 w 198"/>
                <a:gd name="T9" fmla="*/ 109 h 139"/>
                <a:gd name="T10" fmla="*/ 72 w 198"/>
                <a:gd name="T11" fmla="*/ 120 h 139"/>
                <a:gd name="T12" fmla="*/ 73 w 198"/>
                <a:gd name="T13" fmla="*/ 132 h 139"/>
                <a:gd name="T14" fmla="*/ 70 w 198"/>
                <a:gd name="T15" fmla="*/ 138 h 139"/>
                <a:gd name="T16" fmla="*/ 79 w 198"/>
                <a:gd name="T17" fmla="*/ 135 h 139"/>
                <a:gd name="T18" fmla="*/ 94 w 198"/>
                <a:gd name="T19" fmla="*/ 133 h 139"/>
                <a:gd name="T20" fmla="*/ 101 w 198"/>
                <a:gd name="T21" fmla="*/ 127 h 139"/>
                <a:gd name="T22" fmla="*/ 107 w 198"/>
                <a:gd name="T23" fmla="*/ 126 h 139"/>
                <a:gd name="T24" fmla="*/ 117 w 198"/>
                <a:gd name="T25" fmla="*/ 123 h 139"/>
                <a:gd name="T26" fmla="*/ 129 w 198"/>
                <a:gd name="T27" fmla="*/ 123 h 139"/>
                <a:gd name="T28" fmla="*/ 138 w 198"/>
                <a:gd name="T29" fmla="*/ 124 h 139"/>
                <a:gd name="T30" fmla="*/ 142 w 198"/>
                <a:gd name="T31" fmla="*/ 123 h 139"/>
                <a:gd name="T32" fmla="*/ 148 w 198"/>
                <a:gd name="T33" fmla="*/ 119 h 139"/>
                <a:gd name="T34" fmla="*/ 154 w 198"/>
                <a:gd name="T35" fmla="*/ 121 h 139"/>
                <a:gd name="T36" fmla="*/ 160 w 198"/>
                <a:gd name="T37" fmla="*/ 119 h 139"/>
                <a:gd name="T38" fmla="*/ 162 w 198"/>
                <a:gd name="T39" fmla="*/ 115 h 139"/>
                <a:gd name="T40" fmla="*/ 166 w 198"/>
                <a:gd name="T41" fmla="*/ 113 h 139"/>
                <a:gd name="T42" fmla="*/ 173 w 198"/>
                <a:gd name="T43" fmla="*/ 112 h 139"/>
                <a:gd name="T44" fmla="*/ 177 w 198"/>
                <a:gd name="T45" fmla="*/ 102 h 139"/>
                <a:gd name="T46" fmla="*/ 174 w 198"/>
                <a:gd name="T47" fmla="*/ 97 h 139"/>
                <a:gd name="T48" fmla="*/ 165 w 198"/>
                <a:gd name="T49" fmla="*/ 93 h 139"/>
                <a:gd name="T50" fmla="*/ 159 w 198"/>
                <a:gd name="T51" fmla="*/ 90 h 139"/>
                <a:gd name="T52" fmla="*/ 164 w 198"/>
                <a:gd name="T53" fmla="*/ 82 h 139"/>
                <a:gd name="T54" fmla="*/ 173 w 198"/>
                <a:gd name="T55" fmla="*/ 81 h 139"/>
                <a:gd name="T56" fmla="*/ 171 w 198"/>
                <a:gd name="T57" fmla="*/ 71 h 139"/>
                <a:gd name="T58" fmla="*/ 176 w 198"/>
                <a:gd name="T59" fmla="*/ 68 h 139"/>
                <a:gd name="T60" fmla="*/ 179 w 198"/>
                <a:gd name="T61" fmla="*/ 74 h 139"/>
                <a:gd name="T62" fmla="*/ 187 w 198"/>
                <a:gd name="T63" fmla="*/ 70 h 139"/>
                <a:gd name="T64" fmla="*/ 198 w 198"/>
                <a:gd name="T65" fmla="*/ 70 h 139"/>
                <a:gd name="T66" fmla="*/ 192 w 198"/>
                <a:gd name="T67" fmla="*/ 61 h 139"/>
                <a:gd name="T68" fmla="*/ 185 w 198"/>
                <a:gd name="T69" fmla="*/ 55 h 139"/>
                <a:gd name="T70" fmla="*/ 185 w 198"/>
                <a:gd name="T71" fmla="*/ 40 h 139"/>
                <a:gd name="T72" fmla="*/ 181 w 198"/>
                <a:gd name="T73" fmla="*/ 39 h 139"/>
                <a:gd name="T74" fmla="*/ 176 w 198"/>
                <a:gd name="T75" fmla="*/ 30 h 139"/>
                <a:gd name="T76" fmla="*/ 166 w 198"/>
                <a:gd name="T77" fmla="*/ 21 h 139"/>
                <a:gd name="T78" fmla="*/ 154 w 198"/>
                <a:gd name="T79" fmla="*/ 15 h 139"/>
                <a:gd name="T80" fmla="*/ 153 w 198"/>
                <a:gd name="T81" fmla="*/ 10 h 139"/>
                <a:gd name="T82" fmla="*/ 142 w 198"/>
                <a:gd name="T83" fmla="*/ 16 h 139"/>
                <a:gd name="T84" fmla="*/ 126 w 198"/>
                <a:gd name="T85" fmla="*/ 19 h 139"/>
                <a:gd name="T86" fmla="*/ 120 w 198"/>
                <a:gd name="T87" fmla="*/ 16 h 139"/>
                <a:gd name="T88" fmla="*/ 112 w 198"/>
                <a:gd name="T89" fmla="*/ 3 h 139"/>
                <a:gd name="T90" fmla="*/ 104 w 198"/>
                <a:gd name="T91" fmla="*/ 4 h 139"/>
                <a:gd name="T92" fmla="*/ 98 w 198"/>
                <a:gd name="T93" fmla="*/ 10 h 139"/>
                <a:gd name="T94" fmla="*/ 92 w 198"/>
                <a:gd name="T95" fmla="*/ 4 h 139"/>
                <a:gd name="T96" fmla="*/ 83 w 198"/>
                <a:gd name="T97" fmla="*/ 6 h 139"/>
                <a:gd name="T98" fmla="*/ 76 w 198"/>
                <a:gd name="T99" fmla="*/ 7 h 139"/>
                <a:gd name="T100" fmla="*/ 75 w 198"/>
                <a:gd name="T101" fmla="*/ 13 h 139"/>
                <a:gd name="T102" fmla="*/ 63 w 198"/>
                <a:gd name="T103" fmla="*/ 17 h 139"/>
                <a:gd name="T104" fmla="*/ 26 w 198"/>
                <a:gd name="T105" fmla="*/ 10 h 139"/>
                <a:gd name="T106" fmla="*/ 7 w 198"/>
                <a:gd name="T107" fmla="*/ 9 h 139"/>
                <a:gd name="T108" fmla="*/ 31 w 198"/>
                <a:gd name="T109" fmla="*/ 37 h 139"/>
                <a:gd name="T110" fmla="*/ 35 w 198"/>
                <a:gd name="T111" fmla="*/ 51 h 139"/>
                <a:gd name="T112" fmla="*/ 42 w 198"/>
                <a:gd name="T113" fmla="*/ 57 h 139"/>
                <a:gd name="T114" fmla="*/ 52 w 198"/>
                <a:gd name="T115" fmla="*/ 66 h 139"/>
                <a:gd name="T116" fmla="*/ 58 w 198"/>
                <a:gd name="T117" fmla="*/ 95 h 139"/>
                <a:gd name="T118" fmla="*/ 145 w 198"/>
                <a:gd name="T119" fmla="*/ 0 h 139"/>
                <a:gd name="T120" fmla="*/ 146 w 198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139">
                  <a:moveTo>
                    <a:pt x="0" y="9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0" y="9"/>
                  </a:lnTo>
                  <a:close/>
                  <a:moveTo>
                    <a:pt x="58" y="97"/>
                  </a:moveTo>
                  <a:lnTo>
                    <a:pt x="62" y="96"/>
                  </a:lnTo>
                  <a:lnTo>
                    <a:pt x="66" y="96"/>
                  </a:lnTo>
                  <a:lnTo>
                    <a:pt x="68" y="102"/>
                  </a:lnTo>
                  <a:lnTo>
                    <a:pt x="71" y="105"/>
                  </a:lnTo>
                  <a:lnTo>
                    <a:pt x="73" y="109"/>
                  </a:lnTo>
                  <a:lnTo>
                    <a:pt x="73" y="113"/>
                  </a:lnTo>
                  <a:lnTo>
                    <a:pt x="72" y="120"/>
                  </a:lnTo>
                  <a:lnTo>
                    <a:pt x="75" y="128"/>
                  </a:lnTo>
                  <a:lnTo>
                    <a:pt x="73" y="132"/>
                  </a:lnTo>
                  <a:lnTo>
                    <a:pt x="71" y="136"/>
                  </a:lnTo>
                  <a:lnTo>
                    <a:pt x="70" y="138"/>
                  </a:lnTo>
                  <a:lnTo>
                    <a:pt x="79" y="139"/>
                  </a:lnTo>
                  <a:lnTo>
                    <a:pt x="79" y="135"/>
                  </a:lnTo>
                  <a:lnTo>
                    <a:pt x="87" y="132"/>
                  </a:lnTo>
                  <a:lnTo>
                    <a:pt x="94" y="133"/>
                  </a:lnTo>
                  <a:lnTo>
                    <a:pt x="105" y="129"/>
                  </a:lnTo>
                  <a:lnTo>
                    <a:pt x="101" y="127"/>
                  </a:lnTo>
                  <a:lnTo>
                    <a:pt x="104" y="124"/>
                  </a:lnTo>
                  <a:lnTo>
                    <a:pt x="107" y="126"/>
                  </a:lnTo>
                  <a:lnTo>
                    <a:pt x="112" y="126"/>
                  </a:lnTo>
                  <a:lnTo>
                    <a:pt x="117" y="123"/>
                  </a:lnTo>
                  <a:lnTo>
                    <a:pt x="121" y="123"/>
                  </a:lnTo>
                  <a:lnTo>
                    <a:pt x="129" y="123"/>
                  </a:lnTo>
                  <a:lnTo>
                    <a:pt x="131" y="124"/>
                  </a:lnTo>
                  <a:lnTo>
                    <a:pt x="138" y="124"/>
                  </a:lnTo>
                  <a:lnTo>
                    <a:pt x="138" y="120"/>
                  </a:lnTo>
                  <a:lnTo>
                    <a:pt x="142" y="123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21"/>
                  </a:lnTo>
                  <a:lnTo>
                    <a:pt x="157" y="122"/>
                  </a:lnTo>
                  <a:lnTo>
                    <a:pt x="160" y="119"/>
                  </a:lnTo>
                  <a:lnTo>
                    <a:pt x="164" y="118"/>
                  </a:lnTo>
                  <a:lnTo>
                    <a:pt x="162" y="115"/>
                  </a:lnTo>
                  <a:lnTo>
                    <a:pt x="162" y="112"/>
                  </a:lnTo>
                  <a:lnTo>
                    <a:pt x="166" y="113"/>
                  </a:lnTo>
                  <a:lnTo>
                    <a:pt x="171" y="113"/>
                  </a:lnTo>
                  <a:lnTo>
                    <a:pt x="173" y="112"/>
                  </a:lnTo>
                  <a:lnTo>
                    <a:pt x="175" y="105"/>
                  </a:lnTo>
                  <a:lnTo>
                    <a:pt x="177" y="102"/>
                  </a:lnTo>
                  <a:lnTo>
                    <a:pt x="176" y="98"/>
                  </a:lnTo>
                  <a:lnTo>
                    <a:pt x="174" y="97"/>
                  </a:lnTo>
                  <a:lnTo>
                    <a:pt x="174" y="93"/>
                  </a:lnTo>
                  <a:lnTo>
                    <a:pt x="165" y="93"/>
                  </a:lnTo>
                  <a:lnTo>
                    <a:pt x="159" y="92"/>
                  </a:lnTo>
                  <a:lnTo>
                    <a:pt x="159" y="90"/>
                  </a:lnTo>
                  <a:lnTo>
                    <a:pt x="164" y="86"/>
                  </a:lnTo>
                  <a:lnTo>
                    <a:pt x="164" y="82"/>
                  </a:lnTo>
                  <a:lnTo>
                    <a:pt x="168" y="81"/>
                  </a:lnTo>
                  <a:lnTo>
                    <a:pt x="173" y="81"/>
                  </a:lnTo>
                  <a:lnTo>
                    <a:pt x="174" y="76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6" y="68"/>
                  </a:lnTo>
                  <a:lnTo>
                    <a:pt x="177" y="71"/>
                  </a:lnTo>
                  <a:lnTo>
                    <a:pt x="179" y="74"/>
                  </a:lnTo>
                  <a:cubicBezTo>
                    <a:pt x="179" y="74"/>
                    <a:pt x="181" y="73"/>
                    <a:pt x="183" y="72"/>
                  </a:cubicBezTo>
                  <a:cubicBezTo>
                    <a:pt x="185" y="72"/>
                    <a:pt x="187" y="70"/>
                    <a:pt x="187" y="70"/>
                  </a:cubicBezTo>
                  <a:lnTo>
                    <a:pt x="192" y="70"/>
                  </a:lnTo>
                  <a:lnTo>
                    <a:pt x="198" y="70"/>
                  </a:lnTo>
                  <a:lnTo>
                    <a:pt x="195" y="64"/>
                  </a:lnTo>
                  <a:lnTo>
                    <a:pt x="192" y="61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86" y="49"/>
                  </a:lnTo>
                  <a:lnTo>
                    <a:pt x="185" y="40"/>
                  </a:lnTo>
                  <a:lnTo>
                    <a:pt x="184" y="39"/>
                  </a:lnTo>
                  <a:lnTo>
                    <a:pt x="181" y="39"/>
                  </a:lnTo>
                  <a:lnTo>
                    <a:pt x="178" y="37"/>
                  </a:lnTo>
                  <a:lnTo>
                    <a:pt x="176" y="30"/>
                  </a:lnTo>
                  <a:lnTo>
                    <a:pt x="171" y="29"/>
                  </a:lnTo>
                  <a:lnTo>
                    <a:pt x="166" y="21"/>
                  </a:lnTo>
                  <a:lnTo>
                    <a:pt x="163" y="13"/>
                  </a:lnTo>
                  <a:lnTo>
                    <a:pt x="154" y="15"/>
                  </a:lnTo>
                  <a:lnTo>
                    <a:pt x="152" y="13"/>
                  </a:lnTo>
                  <a:lnTo>
                    <a:pt x="153" y="10"/>
                  </a:lnTo>
                  <a:lnTo>
                    <a:pt x="152" y="14"/>
                  </a:lnTo>
                  <a:lnTo>
                    <a:pt x="142" y="16"/>
                  </a:lnTo>
                  <a:lnTo>
                    <a:pt x="132" y="18"/>
                  </a:lnTo>
                  <a:lnTo>
                    <a:pt x="126" y="19"/>
                  </a:lnTo>
                  <a:lnTo>
                    <a:pt x="123" y="18"/>
                  </a:lnTo>
                  <a:lnTo>
                    <a:pt x="120" y="16"/>
                  </a:lnTo>
                  <a:lnTo>
                    <a:pt x="117" y="10"/>
                  </a:lnTo>
                  <a:lnTo>
                    <a:pt x="112" y="3"/>
                  </a:lnTo>
                  <a:lnTo>
                    <a:pt x="106" y="3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8" y="10"/>
                  </a:lnTo>
                  <a:lnTo>
                    <a:pt x="95" y="9"/>
                  </a:lnTo>
                  <a:lnTo>
                    <a:pt x="92" y="4"/>
                  </a:lnTo>
                  <a:lnTo>
                    <a:pt x="88" y="6"/>
                  </a:lnTo>
                  <a:lnTo>
                    <a:pt x="83" y="6"/>
                  </a:lnTo>
                  <a:lnTo>
                    <a:pt x="80" y="3"/>
                  </a:lnTo>
                  <a:lnTo>
                    <a:pt x="76" y="7"/>
                  </a:lnTo>
                  <a:lnTo>
                    <a:pt x="75" y="9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63" y="17"/>
                  </a:lnTo>
                  <a:lnTo>
                    <a:pt x="51" y="15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7" y="9"/>
                  </a:lnTo>
                  <a:lnTo>
                    <a:pt x="21" y="27"/>
                  </a:lnTo>
                  <a:lnTo>
                    <a:pt x="31" y="37"/>
                  </a:lnTo>
                  <a:lnTo>
                    <a:pt x="32" y="48"/>
                  </a:lnTo>
                  <a:lnTo>
                    <a:pt x="35" y="51"/>
                  </a:lnTo>
                  <a:lnTo>
                    <a:pt x="40" y="52"/>
                  </a:lnTo>
                  <a:lnTo>
                    <a:pt x="42" y="57"/>
                  </a:lnTo>
                  <a:lnTo>
                    <a:pt x="52" y="58"/>
                  </a:lnTo>
                  <a:lnTo>
                    <a:pt x="52" y="66"/>
                  </a:lnTo>
                  <a:lnTo>
                    <a:pt x="52" y="79"/>
                  </a:lnTo>
                  <a:lnTo>
                    <a:pt x="58" y="95"/>
                  </a:lnTo>
                  <a:lnTo>
                    <a:pt x="58" y="97"/>
                  </a:lnTo>
                  <a:close/>
                  <a:moveTo>
                    <a:pt x="145" y="0"/>
                  </a:moveTo>
                  <a:lnTo>
                    <a:pt x="145" y="0"/>
                  </a:lnTo>
                  <a:lnTo>
                    <a:pt x="146" y="0"/>
                  </a:lnTo>
                  <a:lnTo>
                    <a:pt x="145" y="0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EC98396-E9BB-A35E-38CB-82003CDF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356"/>
              <a:ext cx="324" cy="336"/>
            </a:xfrm>
            <a:custGeom>
              <a:avLst/>
              <a:gdLst>
                <a:gd name="T0" fmla="*/ 16 w 54"/>
                <a:gd name="T1" fmla="*/ 53 h 56"/>
                <a:gd name="T2" fmla="*/ 19 w 54"/>
                <a:gd name="T3" fmla="*/ 53 h 56"/>
                <a:gd name="T4" fmla="*/ 54 w 54"/>
                <a:gd name="T5" fmla="*/ 56 h 56"/>
                <a:gd name="T6" fmla="*/ 47 w 54"/>
                <a:gd name="T7" fmla="*/ 29 h 56"/>
                <a:gd name="T8" fmla="*/ 41 w 54"/>
                <a:gd name="T9" fmla="*/ 6 h 56"/>
                <a:gd name="T10" fmla="*/ 40 w 54"/>
                <a:gd name="T11" fmla="*/ 6 h 56"/>
                <a:gd name="T12" fmla="*/ 33 w 54"/>
                <a:gd name="T13" fmla="*/ 8 h 56"/>
                <a:gd name="T14" fmla="*/ 25 w 54"/>
                <a:gd name="T15" fmla="*/ 5 h 56"/>
                <a:gd name="T16" fmla="*/ 14 w 54"/>
                <a:gd name="T17" fmla="*/ 2 h 56"/>
                <a:gd name="T18" fmla="*/ 7 w 54"/>
                <a:gd name="T19" fmla="*/ 0 h 56"/>
                <a:gd name="T20" fmla="*/ 6 w 54"/>
                <a:gd name="T21" fmla="*/ 2 h 56"/>
                <a:gd name="T22" fmla="*/ 5 w 54"/>
                <a:gd name="T23" fmla="*/ 4 h 56"/>
                <a:gd name="T24" fmla="*/ 4 w 54"/>
                <a:gd name="T25" fmla="*/ 4 h 56"/>
                <a:gd name="T26" fmla="*/ 2 w 54"/>
                <a:gd name="T27" fmla="*/ 4 h 56"/>
                <a:gd name="T28" fmla="*/ 0 w 54"/>
                <a:gd name="T29" fmla="*/ 4 h 56"/>
                <a:gd name="T30" fmla="*/ 2 w 54"/>
                <a:gd name="T31" fmla="*/ 6 h 56"/>
                <a:gd name="T32" fmla="*/ 4 w 54"/>
                <a:gd name="T33" fmla="*/ 9 h 56"/>
                <a:gd name="T34" fmla="*/ 5 w 54"/>
                <a:gd name="T35" fmla="*/ 12 h 56"/>
                <a:gd name="T36" fmla="*/ 4 w 54"/>
                <a:gd name="T37" fmla="*/ 16 h 56"/>
                <a:gd name="T38" fmla="*/ 4 w 54"/>
                <a:gd name="T39" fmla="*/ 20 h 56"/>
                <a:gd name="T40" fmla="*/ 6 w 54"/>
                <a:gd name="T41" fmla="*/ 24 h 56"/>
                <a:gd name="T42" fmla="*/ 8 w 54"/>
                <a:gd name="T43" fmla="*/ 32 h 56"/>
                <a:gd name="T44" fmla="*/ 16 w 54"/>
                <a:gd name="T4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56">
                  <a:moveTo>
                    <a:pt x="16" y="53"/>
                  </a:moveTo>
                  <a:lnTo>
                    <a:pt x="19" y="53"/>
                  </a:lnTo>
                  <a:lnTo>
                    <a:pt x="54" y="56"/>
                  </a:lnTo>
                  <a:lnTo>
                    <a:pt x="47" y="29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3" y="8"/>
                  </a:lnTo>
                  <a:lnTo>
                    <a:pt x="25" y="5"/>
                  </a:lnTo>
                  <a:lnTo>
                    <a:pt x="14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32"/>
                  </a:lnTo>
                  <a:lnTo>
                    <a:pt x="16" y="53"/>
                  </a:lnTo>
                  <a:close/>
                </a:path>
              </a:pathLst>
            </a:custGeom>
            <a:solidFill>
              <a:srgbClr val="0070C0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6972B250-9006-9227-9230-DA9E164EF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1368"/>
              <a:ext cx="42" cy="42"/>
            </a:xfrm>
            <a:prstGeom prst="ellipse">
              <a:avLst/>
            </a:prstGeom>
            <a:solidFill>
              <a:srgbClr val="24211D"/>
            </a:solidFill>
            <a:ln w="9525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0D232F11-9F91-4154-7C11-1A6E1B49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912"/>
              <a:ext cx="42" cy="42"/>
            </a:xfrm>
            <a:prstGeom prst="ellipse">
              <a:avLst/>
            </a:prstGeom>
            <a:solidFill>
              <a:srgbClr val="24211D"/>
            </a:solidFill>
            <a:ln w="9525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BB84ED3B-E339-5A10-CA23-96DB3D03FF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854" y="1288"/>
              <a:ext cx="39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b="1" dirty="0">
                  <a:solidFill>
                    <a:srgbClr val="24211D"/>
                  </a:solidFill>
                </a:rPr>
                <a:t>Świnoujście</a:t>
              </a:r>
              <a:endParaRPr lang="pl-PL" altLang="pl-PL" dirty="0"/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05A1587B-E316-65FC-9EC6-B98FB1B61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171" y="790"/>
              <a:ext cx="27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b="1" dirty="0">
                  <a:solidFill>
                    <a:srgbClr val="24211D"/>
                  </a:solidFill>
                </a:rPr>
                <a:t>Koszalin</a:t>
              </a:r>
              <a:endParaRPr lang="pl-PL" altLang="pl-PL" dirty="0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C3FF74EF-EBEA-2A6C-C234-089B8A2B51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331" y="2311"/>
              <a:ext cx="28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b="1" dirty="0">
                  <a:solidFill>
                    <a:srgbClr val="24211D"/>
                  </a:solidFill>
                </a:rPr>
                <a:t>Szczecin</a:t>
              </a:r>
              <a:endParaRPr lang="pl-PL" altLang="pl-PL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3543D258-7E4E-4A3D-BCF2-4017689D4B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311" y="1455"/>
              <a:ext cx="30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kamieński</a:t>
              </a:r>
              <a:endParaRPr lang="pl-PL" altLang="pl-PL" dirty="0"/>
            </a:p>
          </p:txBody>
        </p: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D31C562F-7004-4F57-860E-95DE574F9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041" y="2019"/>
              <a:ext cx="18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policki</a:t>
              </a:r>
              <a:endParaRPr lang="pl-PL" altLang="pl-PL" dirty="0"/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0F0DA639-4603-C0A7-B92C-659D6010A8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617" y="3430"/>
              <a:ext cx="335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myśliborski</a:t>
              </a:r>
              <a:endParaRPr lang="pl-PL" altLang="pl-PL" dirty="0"/>
            </a:p>
          </p:txBody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149A1A56-13B0-2E63-1F64-991A509B32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551" y="3003"/>
              <a:ext cx="24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pyrzycki</a:t>
              </a:r>
              <a:endParaRPr lang="pl-PL" altLang="pl-PL" dirty="0"/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12EEE498-12AD-0D99-F95C-3FF0F766CA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911" y="2578"/>
              <a:ext cx="33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stargardzki</a:t>
              </a:r>
              <a:endParaRPr lang="pl-PL" altLang="pl-PL" dirty="0"/>
            </a:p>
          </p:txBody>
        </p:sp>
        <p:sp>
          <p:nvSpPr>
            <p:cNvPr id="46" name="Rectangle 35">
              <a:extLst>
                <a:ext uri="{FF2B5EF4-FFF2-40B4-BE49-F238E27FC236}">
                  <a16:creationId xmlns:a16="http://schemas.microsoft.com/office/drawing/2014/main" id="{336A2739-3475-FFFD-F299-EF24D659DB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13370">
              <a:off x="2365" y="2002"/>
              <a:ext cx="21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łobeski</a:t>
              </a:r>
              <a:endParaRPr lang="pl-PL" altLang="pl-PL" dirty="0"/>
            </a:p>
          </p:txBody>
        </p:sp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35BE375A-30A5-91A4-C256-36A741716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569" y="1930"/>
              <a:ext cx="35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goleniowski</a:t>
              </a:r>
              <a:endParaRPr lang="pl-PL" altLang="pl-PL" dirty="0"/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F0AB60C9-A6A3-321B-4DCC-830CB7045F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079" y="1305"/>
              <a:ext cx="21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gryficki</a:t>
              </a:r>
              <a:endParaRPr lang="pl-PL" altLang="pl-PL" dirty="0"/>
            </a:p>
          </p:txBody>
        </p:sp>
        <p:sp>
          <p:nvSpPr>
            <p:cNvPr id="49" name="Rectangle 38">
              <a:extLst>
                <a:ext uri="{FF2B5EF4-FFF2-40B4-BE49-F238E27FC236}">
                  <a16:creationId xmlns:a16="http://schemas.microsoft.com/office/drawing/2014/main" id="{91A31E82-E917-F20C-6874-DB74401639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475" y="1072"/>
              <a:ext cx="33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kołobrzeski</a:t>
              </a:r>
              <a:endParaRPr lang="pl-PL" altLang="pl-PL" dirty="0"/>
            </a:p>
          </p:txBody>
        </p:sp>
        <p:sp>
          <p:nvSpPr>
            <p:cNvPr id="50" name="Rectangle 39">
              <a:extLst>
                <a:ext uri="{FF2B5EF4-FFF2-40B4-BE49-F238E27FC236}">
                  <a16:creationId xmlns:a16="http://schemas.microsoft.com/office/drawing/2014/main" id="{515CBE85-2F04-7249-1753-722D443DF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471" y="1102"/>
              <a:ext cx="32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koszaliński</a:t>
              </a:r>
              <a:endParaRPr lang="pl-PL" altLang="pl-PL" dirty="0"/>
            </a:p>
          </p:txBody>
        </p:sp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95F585C0-A336-F51E-1E3B-25D2B41E04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015" y="1378"/>
              <a:ext cx="361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białogardzki</a:t>
              </a:r>
              <a:endParaRPr lang="pl-PL" altLang="pl-PL" dirty="0"/>
            </a:p>
          </p:txBody>
        </p:sp>
        <p:sp>
          <p:nvSpPr>
            <p:cNvPr id="52" name="Rectangle 41">
              <a:extLst>
                <a:ext uri="{FF2B5EF4-FFF2-40B4-BE49-F238E27FC236}">
                  <a16:creationId xmlns:a16="http://schemas.microsoft.com/office/drawing/2014/main" id="{D9946FF1-52E0-6280-7D82-92D5E56CD8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775" y="1719"/>
              <a:ext cx="32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świdwiński</a:t>
              </a:r>
              <a:endParaRPr lang="pl-PL" altLang="pl-PL" dirty="0"/>
            </a:p>
          </p:txBody>
        </p:sp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65658D1E-31FF-D6BC-47DF-B5766AF6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42"/>
              <a:ext cx="38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>
                  <a:solidFill>
                    <a:srgbClr val="24211D"/>
                  </a:solidFill>
                </a:rPr>
                <a:t>szczecinecki</a:t>
              </a:r>
              <a:endParaRPr lang="pl-PL" altLang="pl-PL"/>
            </a:p>
          </p:txBody>
        </p:sp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E22E19F3-F15F-57A2-6F22-ED9AB70A8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961" y="2355"/>
              <a:ext cx="22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drawski</a:t>
              </a:r>
              <a:endParaRPr lang="pl-PL" altLang="pl-PL" dirty="0"/>
            </a:p>
          </p:txBody>
        </p:sp>
        <p:sp>
          <p:nvSpPr>
            <p:cNvPr id="55" name="Rectangle 44">
              <a:extLst>
                <a:ext uri="{FF2B5EF4-FFF2-40B4-BE49-F238E27FC236}">
                  <a16:creationId xmlns:a16="http://schemas.microsoft.com/office/drawing/2014/main" id="{65CB6BAC-1E5A-0634-D6B1-7BDFDB271E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315" y="2871"/>
              <a:ext cx="22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wałecki</a:t>
              </a:r>
              <a:endParaRPr lang="pl-PL" altLang="pl-PL" dirty="0"/>
            </a:p>
          </p:txBody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DDB3CD01-079F-C399-D01F-E33AACABA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379" y="3040"/>
              <a:ext cx="402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choszczeński</a:t>
              </a:r>
              <a:endParaRPr lang="pl-PL" altLang="pl-PL" dirty="0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215105D2-263D-48EB-EA59-3CF38630D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338"/>
              <a:ext cx="984" cy="1110"/>
            </a:xfrm>
            <a:custGeom>
              <a:avLst/>
              <a:gdLst>
                <a:gd name="T0" fmla="*/ 58 w 164"/>
                <a:gd name="T1" fmla="*/ 51 h 185"/>
                <a:gd name="T2" fmla="*/ 69 w 164"/>
                <a:gd name="T3" fmla="*/ 59 h 185"/>
                <a:gd name="T4" fmla="*/ 83 w 164"/>
                <a:gd name="T5" fmla="*/ 60 h 185"/>
                <a:gd name="T6" fmla="*/ 88 w 164"/>
                <a:gd name="T7" fmla="*/ 51 h 185"/>
                <a:gd name="T8" fmla="*/ 95 w 164"/>
                <a:gd name="T9" fmla="*/ 45 h 185"/>
                <a:gd name="T10" fmla="*/ 103 w 164"/>
                <a:gd name="T11" fmla="*/ 46 h 185"/>
                <a:gd name="T12" fmla="*/ 109 w 164"/>
                <a:gd name="T13" fmla="*/ 32 h 185"/>
                <a:gd name="T14" fmla="*/ 109 w 164"/>
                <a:gd name="T15" fmla="*/ 19 h 185"/>
                <a:gd name="T16" fmla="*/ 119 w 164"/>
                <a:gd name="T17" fmla="*/ 15 h 185"/>
                <a:gd name="T18" fmla="*/ 135 w 164"/>
                <a:gd name="T19" fmla="*/ 10 h 185"/>
                <a:gd name="T20" fmla="*/ 142 w 164"/>
                <a:gd name="T21" fmla="*/ 9 h 185"/>
                <a:gd name="T22" fmla="*/ 145 w 164"/>
                <a:gd name="T23" fmla="*/ 18 h 185"/>
                <a:gd name="T24" fmla="*/ 156 w 164"/>
                <a:gd name="T25" fmla="*/ 26 h 185"/>
                <a:gd name="T26" fmla="*/ 164 w 164"/>
                <a:gd name="T27" fmla="*/ 39 h 185"/>
                <a:gd name="T28" fmla="*/ 157 w 164"/>
                <a:gd name="T29" fmla="*/ 46 h 185"/>
                <a:gd name="T30" fmla="*/ 144 w 164"/>
                <a:gd name="T31" fmla="*/ 48 h 185"/>
                <a:gd name="T32" fmla="*/ 139 w 164"/>
                <a:gd name="T33" fmla="*/ 58 h 185"/>
                <a:gd name="T34" fmla="*/ 148 w 164"/>
                <a:gd name="T35" fmla="*/ 65 h 185"/>
                <a:gd name="T36" fmla="*/ 156 w 164"/>
                <a:gd name="T37" fmla="*/ 72 h 185"/>
                <a:gd name="T38" fmla="*/ 149 w 164"/>
                <a:gd name="T39" fmla="*/ 84 h 185"/>
                <a:gd name="T40" fmla="*/ 143 w 164"/>
                <a:gd name="T41" fmla="*/ 96 h 185"/>
                <a:gd name="T42" fmla="*/ 148 w 164"/>
                <a:gd name="T43" fmla="*/ 119 h 185"/>
                <a:gd name="T44" fmla="*/ 144 w 164"/>
                <a:gd name="T45" fmla="*/ 127 h 185"/>
                <a:gd name="T46" fmla="*/ 141 w 164"/>
                <a:gd name="T47" fmla="*/ 131 h 185"/>
                <a:gd name="T48" fmla="*/ 137 w 164"/>
                <a:gd name="T49" fmla="*/ 135 h 185"/>
                <a:gd name="T50" fmla="*/ 129 w 164"/>
                <a:gd name="T51" fmla="*/ 136 h 185"/>
                <a:gd name="T52" fmla="*/ 117 w 164"/>
                <a:gd name="T53" fmla="*/ 144 h 185"/>
                <a:gd name="T54" fmla="*/ 113 w 164"/>
                <a:gd name="T55" fmla="*/ 159 h 185"/>
                <a:gd name="T56" fmla="*/ 112 w 164"/>
                <a:gd name="T57" fmla="*/ 170 h 185"/>
                <a:gd name="T58" fmla="*/ 100 w 164"/>
                <a:gd name="T59" fmla="*/ 178 h 185"/>
                <a:gd name="T60" fmla="*/ 83 w 164"/>
                <a:gd name="T61" fmla="*/ 182 h 185"/>
                <a:gd name="T62" fmla="*/ 67 w 164"/>
                <a:gd name="T63" fmla="*/ 185 h 185"/>
                <a:gd name="T64" fmla="*/ 57 w 164"/>
                <a:gd name="T65" fmla="*/ 171 h 185"/>
                <a:gd name="T66" fmla="*/ 51 w 164"/>
                <a:gd name="T67" fmla="*/ 158 h 185"/>
                <a:gd name="T68" fmla="*/ 43 w 164"/>
                <a:gd name="T69" fmla="*/ 158 h 185"/>
                <a:gd name="T70" fmla="*/ 31 w 164"/>
                <a:gd name="T71" fmla="*/ 158 h 185"/>
                <a:gd name="T72" fmla="*/ 22 w 164"/>
                <a:gd name="T73" fmla="*/ 147 h 185"/>
                <a:gd name="T74" fmla="*/ 14 w 164"/>
                <a:gd name="T75" fmla="*/ 141 h 185"/>
                <a:gd name="T76" fmla="*/ 18 w 164"/>
                <a:gd name="T77" fmla="*/ 133 h 185"/>
                <a:gd name="T78" fmla="*/ 7 w 164"/>
                <a:gd name="T79" fmla="*/ 114 h 185"/>
                <a:gd name="T80" fmla="*/ 10 w 164"/>
                <a:gd name="T81" fmla="*/ 107 h 185"/>
                <a:gd name="T82" fmla="*/ 4 w 164"/>
                <a:gd name="T83" fmla="*/ 95 h 185"/>
                <a:gd name="T84" fmla="*/ 3 w 164"/>
                <a:gd name="T85" fmla="*/ 83 h 185"/>
                <a:gd name="T86" fmla="*/ 1 w 164"/>
                <a:gd name="T87" fmla="*/ 71 h 185"/>
                <a:gd name="T88" fmla="*/ 7 w 164"/>
                <a:gd name="T89" fmla="*/ 66 h 185"/>
                <a:gd name="T90" fmla="*/ 15 w 164"/>
                <a:gd name="T91" fmla="*/ 57 h 185"/>
                <a:gd name="T92" fmla="*/ 25 w 164"/>
                <a:gd name="T93" fmla="*/ 56 h 185"/>
                <a:gd name="T94" fmla="*/ 30 w 164"/>
                <a:gd name="T95" fmla="*/ 48 h 185"/>
                <a:gd name="T96" fmla="*/ 40 w 164"/>
                <a:gd name="T97" fmla="*/ 47 h 185"/>
                <a:gd name="T98" fmla="*/ 51 w 164"/>
                <a:gd name="T99" fmla="*/ 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" h="185">
                  <a:moveTo>
                    <a:pt x="53" y="53"/>
                  </a:moveTo>
                  <a:lnTo>
                    <a:pt x="56" y="52"/>
                  </a:lnTo>
                  <a:lnTo>
                    <a:pt x="57" y="52"/>
                  </a:lnTo>
                  <a:lnTo>
                    <a:pt x="58" y="51"/>
                  </a:lnTo>
                  <a:lnTo>
                    <a:pt x="62" y="51"/>
                  </a:lnTo>
                  <a:lnTo>
                    <a:pt x="65" y="52"/>
                  </a:lnTo>
                  <a:lnTo>
                    <a:pt x="67" y="53"/>
                  </a:lnTo>
                  <a:lnTo>
                    <a:pt x="69" y="59"/>
                  </a:lnTo>
                  <a:lnTo>
                    <a:pt x="77" y="60"/>
                  </a:lnTo>
                  <a:lnTo>
                    <a:pt x="78" y="62"/>
                  </a:lnTo>
                  <a:lnTo>
                    <a:pt x="81" y="60"/>
                  </a:lnTo>
                  <a:lnTo>
                    <a:pt x="83" y="60"/>
                  </a:lnTo>
                  <a:lnTo>
                    <a:pt x="84" y="59"/>
                  </a:lnTo>
                  <a:lnTo>
                    <a:pt x="84" y="56"/>
                  </a:lnTo>
                  <a:lnTo>
                    <a:pt x="85" y="51"/>
                  </a:lnTo>
                  <a:lnTo>
                    <a:pt x="88" y="51"/>
                  </a:lnTo>
                  <a:lnTo>
                    <a:pt x="91" y="55"/>
                  </a:lnTo>
                  <a:lnTo>
                    <a:pt x="92" y="53"/>
                  </a:lnTo>
                  <a:lnTo>
                    <a:pt x="93" y="50"/>
                  </a:lnTo>
                  <a:lnTo>
                    <a:pt x="95" y="45"/>
                  </a:lnTo>
                  <a:lnTo>
                    <a:pt x="97" y="42"/>
                  </a:lnTo>
                  <a:lnTo>
                    <a:pt x="99" y="40"/>
                  </a:lnTo>
                  <a:lnTo>
                    <a:pt x="101" y="42"/>
                  </a:lnTo>
                  <a:lnTo>
                    <a:pt x="103" y="46"/>
                  </a:lnTo>
                  <a:lnTo>
                    <a:pt x="112" y="42"/>
                  </a:lnTo>
                  <a:lnTo>
                    <a:pt x="109" y="38"/>
                  </a:lnTo>
                  <a:lnTo>
                    <a:pt x="109" y="35"/>
                  </a:lnTo>
                  <a:lnTo>
                    <a:pt x="109" y="32"/>
                  </a:lnTo>
                  <a:lnTo>
                    <a:pt x="109" y="29"/>
                  </a:lnTo>
                  <a:lnTo>
                    <a:pt x="108" y="25"/>
                  </a:lnTo>
                  <a:lnTo>
                    <a:pt x="106" y="21"/>
                  </a:lnTo>
                  <a:lnTo>
                    <a:pt x="109" y="19"/>
                  </a:lnTo>
                  <a:lnTo>
                    <a:pt x="110" y="17"/>
                  </a:lnTo>
                  <a:lnTo>
                    <a:pt x="114" y="14"/>
                  </a:lnTo>
                  <a:lnTo>
                    <a:pt x="115" y="12"/>
                  </a:lnTo>
                  <a:lnTo>
                    <a:pt x="119" y="15"/>
                  </a:lnTo>
                  <a:lnTo>
                    <a:pt x="123" y="18"/>
                  </a:lnTo>
                  <a:lnTo>
                    <a:pt x="129" y="16"/>
                  </a:lnTo>
                  <a:lnTo>
                    <a:pt x="133" y="13"/>
                  </a:lnTo>
                  <a:lnTo>
                    <a:pt x="135" y="10"/>
                  </a:lnTo>
                  <a:lnTo>
                    <a:pt x="137" y="0"/>
                  </a:lnTo>
                  <a:lnTo>
                    <a:pt x="141" y="2"/>
                  </a:lnTo>
                  <a:lnTo>
                    <a:pt x="142" y="5"/>
                  </a:lnTo>
                  <a:lnTo>
                    <a:pt x="142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4" y="15"/>
                  </a:lnTo>
                  <a:lnTo>
                    <a:pt x="145" y="18"/>
                  </a:lnTo>
                  <a:lnTo>
                    <a:pt x="146" y="20"/>
                  </a:lnTo>
                  <a:lnTo>
                    <a:pt x="149" y="21"/>
                  </a:lnTo>
                  <a:lnTo>
                    <a:pt x="152" y="24"/>
                  </a:lnTo>
                  <a:lnTo>
                    <a:pt x="156" y="26"/>
                  </a:lnTo>
                  <a:lnTo>
                    <a:pt x="162" y="28"/>
                  </a:lnTo>
                  <a:lnTo>
                    <a:pt x="163" y="32"/>
                  </a:lnTo>
                  <a:lnTo>
                    <a:pt x="164" y="35"/>
                  </a:lnTo>
                  <a:lnTo>
                    <a:pt x="164" y="39"/>
                  </a:lnTo>
                  <a:lnTo>
                    <a:pt x="163" y="43"/>
                  </a:lnTo>
                  <a:lnTo>
                    <a:pt x="161" y="45"/>
                  </a:lnTo>
                  <a:lnTo>
                    <a:pt x="159" y="46"/>
                  </a:lnTo>
                  <a:lnTo>
                    <a:pt x="157" y="46"/>
                  </a:lnTo>
                  <a:lnTo>
                    <a:pt x="152" y="47"/>
                  </a:lnTo>
                  <a:lnTo>
                    <a:pt x="151" y="48"/>
                  </a:lnTo>
                  <a:lnTo>
                    <a:pt x="145" y="48"/>
                  </a:lnTo>
                  <a:lnTo>
                    <a:pt x="144" y="48"/>
                  </a:lnTo>
                  <a:lnTo>
                    <a:pt x="143" y="50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40" y="59"/>
                  </a:lnTo>
                  <a:lnTo>
                    <a:pt x="142" y="61"/>
                  </a:lnTo>
                  <a:lnTo>
                    <a:pt x="145" y="62"/>
                  </a:lnTo>
                  <a:lnTo>
                    <a:pt x="148" y="65"/>
                  </a:lnTo>
                  <a:lnTo>
                    <a:pt x="148" y="71"/>
                  </a:lnTo>
                  <a:lnTo>
                    <a:pt x="149" y="71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1" y="82"/>
                  </a:lnTo>
                  <a:lnTo>
                    <a:pt x="149" y="84"/>
                  </a:lnTo>
                  <a:lnTo>
                    <a:pt x="146" y="86"/>
                  </a:lnTo>
                  <a:lnTo>
                    <a:pt x="142" y="88"/>
                  </a:lnTo>
                  <a:lnTo>
                    <a:pt x="140" y="91"/>
                  </a:lnTo>
                  <a:lnTo>
                    <a:pt x="143" y="96"/>
                  </a:lnTo>
                  <a:lnTo>
                    <a:pt x="143" y="100"/>
                  </a:lnTo>
                  <a:lnTo>
                    <a:pt x="146" y="109"/>
                  </a:lnTo>
                  <a:lnTo>
                    <a:pt x="147" y="115"/>
                  </a:lnTo>
                  <a:lnTo>
                    <a:pt x="148" y="119"/>
                  </a:lnTo>
                  <a:lnTo>
                    <a:pt x="147" y="124"/>
                  </a:lnTo>
                  <a:lnTo>
                    <a:pt x="146" y="126"/>
                  </a:lnTo>
                  <a:lnTo>
                    <a:pt x="144" y="127"/>
                  </a:lnTo>
                  <a:lnTo>
                    <a:pt x="144" y="127"/>
                  </a:lnTo>
                  <a:lnTo>
                    <a:pt x="145" y="128"/>
                  </a:lnTo>
                  <a:lnTo>
                    <a:pt x="145" y="130"/>
                  </a:lnTo>
                  <a:lnTo>
                    <a:pt x="143" y="130"/>
                  </a:lnTo>
                  <a:lnTo>
                    <a:pt x="141" y="131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7" y="135"/>
                  </a:lnTo>
                  <a:lnTo>
                    <a:pt x="135" y="136"/>
                  </a:lnTo>
                  <a:lnTo>
                    <a:pt x="134" y="135"/>
                  </a:lnTo>
                  <a:lnTo>
                    <a:pt x="134" y="132"/>
                  </a:lnTo>
                  <a:lnTo>
                    <a:pt x="129" y="136"/>
                  </a:lnTo>
                  <a:lnTo>
                    <a:pt x="128" y="137"/>
                  </a:lnTo>
                  <a:lnTo>
                    <a:pt x="124" y="138"/>
                  </a:lnTo>
                  <a:lnTo>
                    <a:pt x="120" y="140"/>
                  </a:lnTo>
                  <a:lnTo>
                    <a:pt x="117" y="144"/>
                  </a:lnTo>
                  <a:lnTo>
                    <a:pt x="116" y="147"/>
                  </a:lnTo>
                  <a:lnTo>
                    <a:pt x="116" y="154"/>
                  </a:lnTo>
                  <a:lnTo>
                    <a:pt x="114" y="156"/>
                  </a:lnTo>
                  <a:lnTo>
                    <a:pt x="113" y="159"/>
                  </a:lnTo>
                  <a:lnTo>
                    <a:pt x="112" y="163"/>
                  </a:lnTo>
                  <a:lnTo>
                    <a:pt x="111" y="166"/>
                  </a:lnTo>
                  <a:lnTo>
                    <a:pt x="112" y="167"/>
                  </a:lnTo>
                  <a:lnTo>
                    <a:pt x="112" y="170"/>
                  </a:lnTo>
                  <a:lnTo>
                    <a:pt x="111" y="172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0" y="178"/>
                  </a:lnTo>
                  <a:lnTo>
                    <a:pt x="98" y="181"/>
                  </a:lnTo>
                  <a:lnTo>
                    <a:pt x="95" y="183"/>
                  </a:lnTo>
                  <a:lnTo>
                    <a:pt x="90" y="183"/>
                  </a:lnTo>
                  <a:lnTo>
                    <a:pt x="83" y="182"/>
                  </a:lnTo>
                  <a:lnTo>
                    <a:pt x="78" y="183"/>
                  </a:lnTo>
                  <a:lnTo>
                    <a:pt x="74" y="184"/>
                  </a:lnTo>
                  <a:lnTo>
                    <a:pt x="69" y="185"/>
                  </a:lnTo>
                  <a:lnTo>
                    <a:pt x="67" y="185"/>
                  </a:lnTo>
                  <a:lnTo>
                    <a:pt x="62" y="185"/>
                  </a:lnTo>
                  <a:lnTo>
                    <a:pt x="60" y="183"/>
                  </a:lnTo>
                  <a:lnTo>
                    <a:pt x="58" y="182"/>
                  </a:lnTo>
                  <a:lnTo>
                    <a:pt x="57" y="171"/>
                  </a:lnTo>
                  <a:lnTo>
                    <a:pt x="56" y="169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1" y="158"/>
                  </a:lnTo>
                  <a:lnTo>
                    <a:pt x="49" y="156"/>
                  </a:lnTo>
                  <a:lnTo>
                    <a:pt x="47" y="155"/>
                  </a:lnTo>
                  <a:lnTo>
                    <a:pt x="44" y="156"/>
                  </a:lnTo>
                  <a:lnTo>
                    <a:pt x="43" y="158"/>
                  </a:lnTo>
                  <a:lnTo>
                    <a:pt x="39" y="158"/>
                  </a:lnTo>
                  <a:lnTo>
                    <a:pt x="34" y="161"/>
                  </a:lnTo>
                  <a:lnTo>
                    <a:pt x="33" y="160"/>
                  </a:lnTo>
                  <a:lnTo>
                    <a:pt x="31" y="158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2" y="152"/>
                  </a:lnTo>
                  <a:lnTo>
                    <a:pt x="22" y="147"/>
                  </a:lnTo>
                  <a:lnTo>
                    <a:pt x="21" y="144"/>
                  </a:lnTo>
                  <a:lnTo>
                    <a:pt x="17" y="143"/>
                  </a:lnTo>
                  <a:lnTo>
                    <a:pt x="15" y="142"/>
                  </a:lnTo>
                  <a:lnTo>
                    <a:pt x="14" y="141"/>
                  </a:lnTo>
                  <a:lnTo>
                    <a:pt x="14" y="138"/>
                  </a:lnTo>
                  <a:lnTo>
                    <a:pt x="15" y="136"/>
                  </a:lnTo>
                  <a:lnTo>
                    <a:pt x="16" y="135"/>
                  </a:lnTo>
                  <a:lnTo>
                    <a:pt x="18" y="133"/>
                  </a:lnTo>
                  <a:lnTo>
                    <a:pt x="16" y="124"/>
                  </a:lnTo>
                  <a:lnTo>
                    <a:pt x="14" y="124"/>
                  </a:lnTo>
                  <a:lnTo>
                    <a:pt x="8" y="117"/>
                  </a:lnTo>
                  <a:lnTo>
                    <a:pt x="7" y="114"/>
                  </a:lnTo>
                  <a:lnTo>
                    <a:pt x="9" y="114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0" y="99"/>
                  </a:lnTo>
                  <a:lnTo>
                    <a:pt x="5" y="96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3" y="75"/>
                  </a:lnTo>
                  <a:lnTo>
                    <a:pt x="0" y="74"/>
                  </a:lnTo>
                  <a:lnTo>
                    <a:pt x="1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7" y="66"/>
                  </a:lnTo>
                  <a:lnTo>
                    <a:pt x="13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5" y="57"/>
                  </a:lnTo>
                  <a:lnTo>
                    <a:pt x="15" y="54"/>
                  </a:lnTo>
                  <a:lnTo>
                    <a:pt x="21" y="53"/>
                  </a:lnTo>
                  <a:lnTo>
                    <a:pt x="23" y="55"/>
                  </a:lnTo>
                  <a:lnTo>
                    <a:pt x="25" y="56"/>
                  </a:lnTo>
                  <a:lnTo>
                    <a:pt x="27" y="55"/>
                  </a:lnTo>
                  <a:lnTo>
                    <a:pt x="28" y="53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7" y="45"/>
                  </a:lnTo>
                  <a:lnTo>
                    <a:pt x="40" y="47"/>
                  </a:lnTo>
                  <a:lnTo>
                    <a:pt x="43" y="47"/>
                  </a:lnTo>
                  <a:lnTo>
                    <a:pt x="46" y="48"/>
                  </a:lnTo>
                  <a:lnTo>
                    <a:pt x="49" y="50"/>
                  </a:lnTo>
                  <a:lnTo>
                    <a:pt x="51" y="52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Rectangle 47">
              <a:extLst>
                <a:ext uri="{FF2B5EF4-FFF2-40B4-BE49-F238E27FC236}">
                  <a16:creationId xmlns:a16="http://schemas.microsoft.com/office/drawing/2014/main" id="{92CBC207-F853-D015-3E51-04C7DA4893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627" y="1906"/>
              <a:ext cx="38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szczecinecki</a:t>
              </a:r>
              <a:endParaRPr lang="pl-PL" altLang="pl-PL" dirty="0"/>
            </a:p>
          </p:txBody>
        </p:sp>
        <p:sp>
          <p:nvSpPr>
            <p:cNvPr id="59" name="Oval 48">
              <a:extLst>
                <a:ext uri="{FF2B5EF4-FFF2-40B4-BE49-F238E27FC236}">
                  <a16:creationId xmlns:a16="http://schemas.microsoft.com/office/drawing/2014/main" id="{D59FE3F3-FE26-B53B-FB78-EF3D54237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2328"/>
              <a:ext cx="36" cy="42"/>
            </a:xfrm>
            <a:prstGeom prst="ellipse">
              <a:avLst/>
            </a:prstGeom>
            <a:solidFill>
              <a:srgbClr val="24211D"/>
            </a:solidFill>
            <a:ln w="9525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764E9AA0-1EDF-E888-44F6-A451471F0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162"/>
              <a:ext cx="816" cy="774"/>
            </a:xfrm>
            <a:custGeom>
              <a:avLst/>
              <a:gdLst>
                <a:gd name="T0" fmla="*/ 5 w 136"/>
                <a:gd name="T1" fmla="*/ 81 h 129"/>
                <a:gd name="T2" fmla="*/ 12 w 136"/>
                <a:gd name="T3" fmla="*/ 75 h 129"/>
                <a:gd name="T4" fmla="*/ 19 w 136"/>
                <a:gd name="T5" fmla="*/ 69 h 129"/>
                <a:gd name="T6" fmla="*/ 26 w 136"/>
                <a:gd name="T7" fmla="*/ 61 h 129"/>
                <a:gd name="T8" fmla="*/ 30 w 136"/>
                <a:gd name="T9" fmla="*/ 54 h 129"/>
                <a:gd name="T10" fmla="*/ 33 w 136"/>
                <a:gd name="T11" fmla="*/ 50 h 129"/>
                <a:gd name="T12" fmla="*/ 37 w 136"/>
                <a:gd name="T13" fmla="*/ 45 h 129"/>
                <a:gd name="T14" fmla="*/ 45 w 136"/>
                <a:gd name="T15" fmla="*/ 37 h 129"/>
                <a:gd name="T16" fmla="*/ 49 w 136"/>
                <a:gd name="T17" fmla="*/ 30 h 129"/>
                <a:gd name="T18" fmla="*/ 54 w 136"/>
                <a:gd name="T19" fmla="*/ 23 h 129"/>
                <a:gd name="T20" fmla="*/ 61 w 136"/>
                <a:gd name="T21" fmla="*/ 17 h 129"/>
                <a:gd name="T22" fmla="*/ 67 w 136"/>
                <a:gd name="T23" fmla="*/ 12 h 129"/>
                <a:gd name="T24" fmla="*/ 72 w 136"/>
                <a:gd name="T25" fmla="*/ 9 h 129"/>
                <a:gd name="T26" fmla="*/ 81 w 136"/>
                <a:gd name="T27" fmla="*/ 5 h 129"/>
                <a:gd name="T28" fmla="*/ 92 w 136"/>
                <a:gd name="T29" fmla="*/ 3 h 129"/>
                <a:gd name="T30" fmla="*/ 101 w 136"/>
                <a:gd name="T31" fmla="*/ 0 h 129"/>
                <a:gd name="T32" fmla="*/ 114 w 136"/>
                <a:gd name="T33" fmla="*/ 1 h 129"/>
                <a:gd name="T34" fmla="*/ 116 w 136"/>
                <a:gd name="T35" fmla="*/ 12 h 129"/>
                <a:gd name="T36" fmla="*/ 118 w 136"/>
                <a:gd name="T37" fmla="*/ 22 h 129"/>
                <a:gd name="T38" fmla="*/ 124 w 136"/>
                <a:gd name="T39" fmla="*/ 23 h 129"/>
                <a:gd name="T40" fmla="*/ 131 w 136"/>
                <a:gd name="T41" fmla="*/ 29 h 129"/>
                <a:gd name="T42" fmla="*/ 131 w 136"/>
                <a:gd name="T43" fmla="*/ 36 h 129"/>
                <a:gd name="T44" fmla="*/ 132 w 136"/>
                <a:gd name="T45" fmla="*/ 41 h 129"/>
                <a:gd name="T46" fmla="*/ 130 w 136"/>
                <a:gd name="T47" fmla="*/ 47 h 129"/>
                <a:gd name="T48" fmla="*/ 131 w 136"/>
                <a:gd name="T49" fmla="*/ 54 h 129"/>
                <a:gd name="T50" fmla="*/ 133 w 136"/>
                <a:gd name="T51" fmla="*/ 61 h 129"/>
                <a:gd name="T52" fmla="*/ 125 w 136"/>
                <a:gd name="T53" fmla="*/ 63 h 129"/>
                <a:gd name="T54" fmla="*/ 126 w 136"/>
                <a:gd name="T55" fmla="*/ 67 h 129"/>
                <a:gd name="T56" fmla="*/ 123 w 136"/>
                <a:gd name="T57" fmla="*/ 80 h 129"/>
                <a:gd name="T58" fmla="*/ 136 w 136"/>
                <a:gd name="T59" fmla="*/ 97 h 129"/>
                <a:gd name="T60" fmla="*/ 126 w 136"/>
                <a:gd name="T61" fmla="*/ 105 h 129"/>
                <a:gd name="T62" fmla="*/ 117 w 136"/>
                <a:gd name="T63" fmla="*/ 106 h 129"/>
                <a:gd name="T64" fmla="*/ 112 w 136"/>
                <a:gd name="T65" fmla="*/ 108 h 129"/>
                <a:gd name="T66" fmla="*/ 107 w 136"/>
                <a:gd name="T67" fmla="*/ 105 h 129"/>
                <a:gd name="T68" fmla="*/ 103 w 136"/>
                <a:gd name="T69" fmla="*/ 109 h 129"/>
                <a:gd name="T70" fmla="*/ 101 w 136"/>
                <a:gd name="T71" fmla="*/ 117 h 129"/>
                <a:gd name="T72" fmla="*/ 98 w 136"/>
                <a:gd name="T73" fmla="*/ 120 h 129"/>
                <a:gd name="T74" fmla="*/ 94 w 136"/>
                <a:gd name="T75" fmla="*/ 120 h 129"/>
                <a:gd name="T76" fmla="*/ 89 w 136"/>
                <a:gd name="T77" fmla="*/ 120 h 129"/>
                <a:gd name="T78" fmla="*/ 85 w 136"/>
                <a:gd name="T79" fmla="*/ 118 h 129"/>
                <a:gd name="T80" fmla="*/ 82 w 136"/>
                <a:gd name="T81" fmla="*/ 122 h 129"/>
                <a:gd name="T82" fmla="*/ 80 w 136"/>
                <a:gd name="T83" fmla="*/ 129 h 129"/>
                <a:gd name="T84" fmla="*/ 70 w 136"/>
                <a:gd name="T85" fmla="*/ 127 h 129"/>
                <a:gd name="T86" fmla="*/ 70 w 136"/>
                <a:gd name="T87" fmla="*/ 122 h 129"/>
                <a:gd name="T88" fmla="*/ 73 w 136"/>
                <a:gd name="T89" fmla="*/ 111 h 129"/>
                <a:gd name="T90" fmla="*/ 59 w 136"/>
                <a:gd name="T91" fmla="*/ 115 h 129"/>
                <a:gd name="T92" fmla="*/ 51 w 136"/>
                <a:gd name="T93" fmla="*/ 118 h 129"/>
                <a:gd name="T94" fmla="*/ 42 w 136"/>
                <a:gd name="T95" fmla="*/ 117 h 129"/>
                <a:gd name="T96" fmla="*/ 44 w 136"/>
                <a:gd name="T97" fmla="*/ 112 h 129"/>
                <a:gd name="T98" fmla="*/ 47 w 136"/>
                <a:gd name="T99" fmla="*/ 107 h 129"/>
                <a:gd name="T100" fmla="*/ 42 w 136"/>
                <a:gd name="T101" fmla="*/ 104 h 129"/>
                <a:gd name="T102" fmla="*/ 42 w 136"/>
                <a:gd name="T103" fmla="*/ 97 h 129"/>
                <a:gd name="T104" fmla="*/ 44 w 136"/>
                <a:gd name="T105" fmla="*/ 90 h 129"/>
                <a:gd name="T106" fmla="*/ 39 w 136"/>
                <a:gd name="T107" fmla="*/ 91 h 129"/>
                <a:gd name="T108" fmla="*/ 29 w 136"/>
                <a:gd name="T109" fmla="*/ 95 h 129"/>
                <a:gd name="T110" fmla="*/ 23 w 136"/>
                <a:gd name="T111" fmla="*/ 90 h 129"/>
                <a:gd name="T112" fmla="*/ 16 w 136"/>
                <a:gd name="T113" fmla="*/ 87 h 129"/>
                <a:gd name="T114" fmla="*/ 11 w 136"/>
                <a:gd name="T115" fmla="*/ 92 h 129"/>
                <a:gd name="T116" fmla="*/ 4 w 136"/>
                <a:gd name="T117" fmla="*/ 90 h 129"/>
                <a:gd name="T118" fmla="*/ 0 w 136"/>
                <a:gd name="T119" fmla="*/ 8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" h="129">
                  <a:moveTo>
                    <a:pt x="0" y="86"/>
                  </a:moveTo>
                  <a:lnTo>
                    <a:pt x="5" y="81"/>
                  </a:lnTo>
                  <a:lnTo>
                    <a:pt x="9" y="78"/>
                  </a:lnTo>
                  <a:lnTo>
                    <a:pt x="12" y="75"/>
                  </a:lnTo>
                  <a:lnTo>
                    <a:pt x="16" y="71"/>
                  </a:lnTo>
                  <a:lnTo>
                    <a:pt x="19" y="69"/>
                  </a:lnTo>
                  <a:lnTo>
                    <a:pt x="23" y="65"/>
                  </a:lnTo>
                  <a:lnTo>
                    <a:pt x="26" y="61"/>
                  </a:lnTo>
                  <a:lnTo>
                    <a:pt x="27" y="59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37" y="45"/>
                  </a:lnTo>
                  <a:lnTo>
                    <a:pt x="42" y="41"/>
                  </a:lnTo>
                  <a:lnTo>
                    <a:pt x="45" y="37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4" y="23"/>
                  </a:lnTo>
                  <a:lnTo>
                    <a:pt x="58" y="19"/>
                  </a:lnTo>
                  <a:lnTo>
                    <a:pt x="61" y="17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9" y="10"/>
                  </a:lnTo>
                  <a:lnTo>
                    <a:pt x="72" y="9"/>
                  </a:lnTo>
                  <a:lnTo>
                    <a:pt x="77" y="8"/>
                  </a:lnTo>
                  <a:lnTo>
                    <a:pt x="81" y="5"/>
                  </a:lnTo>
                  <a:lnTo>
                    <a:pt x="86" y="4"/>
                  </a:lnTo>
                  <a:lnTo>
                    <a:pt x="92" y="3"/>
                  </a:lnTo>
                  <a:lnTo>
                    <a:pt x="97" y="2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14" y="1"/>
                  </a:lnTo>
                  <a:lnTo>
                    <a:pt x="114" y="5"/>
                  </a:lnTo>
                  <a:lnTo>
                    <a:pt x="116" y="12"/>
                  </a:lnTo>
                  <a:lnTo>
                    <a:pt x="117" y="20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4" y="23"/>
                  </a:lnTo>
                  <a:lnTo>
                    <a:pt x="128" y="26"/>
                  </a:lnTo>
                  <a:lnTo>
                    <a:pt x="131" y="29"/>
                  </a:lnTo>
                  <a:lnTo>
                    <a:pt x="130" y="33"/>
                  </a:lnTo>
                  <a:lnTo>
                    <a:pt x="131" y="36"/>
                  </a:lnTo>
                  <a:lnTo>
                    <a:pt x="133" y="38"/>
                  </a:lnTo>
                  <a:lnTo>
                    <a:pt x="132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31" y="51"/>
                  </a:lnTo>
                  <a:lnTo>
                    <a:pt x="131" y="54"/>
                  </a:lnTo>
                  <a:lnTo>
                    <a:pt x="132" y="56"/>
                  </a:lnTo>
                  <a:lnTo>
                    <a:pt x="133" y="61"/>
                  </a:lnTo>
                  <a:lnTo>
                    <a:pt x="130" y="62"/>
                  </a:lnTo>
                  <a:lnTo>
                    <a:pt x="125" y="63"/>
                  </a:lnTo>
                  <a:lnTo>
                    <a:pt x="126" y="64"/>
                  </a:lnTo>
                  <a:lnTo>
                    <a:pt x="126" y="67"/>
                  </a:lnTo>
                  <a:lnTo>
                    <a:pt x="129" y="71"/>
                  </a:lnTo>
                  <a:lnTo>
                    <a:pt x="123" y="80"/>
                  </a:lnTo>
                  <a:lnTo>
                    <a:pt x="132" y="83"/>
                  </a:lnTo>
                  <a:lnTo>
                    <a:pt x="136" y="97"/>
                  </a:lnTo>
                  <a:lnTo>
                    <a:pt x="133" y="100"/>
                  </a:lnTo>
                  <a:lnTo>
                    <a:pt x="126" y="105"/>
                  </a:lnTo>
                  <a:lnTo>
                    <a:pt x="121" y="106"/>
                  </a:lnTo>
                  <a:lnTo>
                    <a:pt x="117" y="106"/>
                  </a:lnTo>
                  <a:cubicBezTo>
                    <a:pt x="117" y="106"/>
                    <a:pt x="115" y="105"/>
                    <a:pt x="114" y="106"/>
                  </a:cubicBezTo>
                  <a:cubicBezTo>
                    <a:pt x="113" y="107"/>
                    <a:pt x="112" y="108"/>
                    <a:pt x="112" y="108"/>
                  </a:cubicBezTo>
                  <a:lnTo>
                    <a:pt x="108" y="109"/>
                  </a:lnTo>
                  <a:lnTo>
                    <a:pt x="107" y="105"/>
                  </a:lnTo>
                  <a:lnTo>
                    <a:pt x="104" y="105"/>
                  </a:lnTo>
                  <a:lnTo>
                    <a:pt x="103" y="109"/>
                  </a:lnTo>
                  <a:lnTo>
                    <a:pt x="101" y="113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8" y="120"/>
                  </a:lnTo>
                  <a:lnTo>
                    <a:pt x="95" y="121"/>
                  </a:lnTo>
                  <a:lnTo>
                    <a:pt x="94" y="120"/>
                  </a:lnTo>
                  <a:lnTo>
                    <a:pt x="90" y="118"/>
                  </a:lnTo>
                  <a:lnTo>
                    <a:pt x="89" y="120"/>
                  </a:lnTo>
                  <a:lnTo>
                    <a:pt x="89" y="118"/>
                  </a:lnTo>
                  <a:lnTo>
                    <a:pt x="85" y="118"/>
                  </a:lnTo>
                  <a:lnTo>
                    <a:pt x="82" y="119"/>
                  </a:lnTo>
                  <a:lnTo>
                    <a:pt x="82" y="122"/>
                  </a:lnTo>
                  <a:lnTo>
                    <a:pt x="82" y="125"/>
                  </a:lnTo>
                  <a:lnTo>
                    <a:pt x="80" y="129"/>
                  </a:lnTo>
                  <a:lnTo>
                    <a:pt x="74" y="128"/>
                  </a:lnTo>
                  <a:lnTo>
                    <a:pt x="70" y="127"/>
                  </a:lnTo>
                  <a:lnTo>
                    <a:pt x="68" y="123"/>
                  </a:lnTo>
                  <a:lnTo>
                    <a:pt x="70" y="122"/>
                  </a:lnTo>
                  <a:lnTo>
                    <a:pt x="74" y="113"/>
                  </a:lnTo>
                  <a:lnTo>
                    <a:pt x="73" y="111"/>
                  </a:lnTo>
                  <a:lnTo>
                    <a:pt x="58" y="111"/>
                  </a:lnTo>
                  <a:lnTo>
                    <a:pt x="59" y="115"/>
                  </a:lnTo>
                  <a:lnTo>
                    <a:pt x="54" y="116"/>
                  </a:lnTo>
                  <a:lnTo>
                    <a:pt x="51" y="118"/>
                  </a:lnTo>
                  <a:lnTo>
                    <a:pt x="45" y="118"/>
                  </a:lnTo>
                  <a:lnTo>
                    <a:pt x="42" y="117"/>
                  </a:lnTo>
                  <a:lnTo>
                    <a:pt x="43" y="114"/>
                  </a:lnTo>
                  <a:lnTo>
                    <a:pt x="44" y="112"/>
                  </a:lnTo>
                  <a:lnTo>
                    <a:pt x="47" y="111"/>
                  </a:lnTo>
                  <a:lnTo>
                    <a:pt x="47" y="107"/>
                  </a:lnTo>
                  <a:lnTo>
                    <a:pt x="44" y="106"/>
                  </a:lnTo>
                  <a:lnTo>
                    <a:pt x="42" y="104"/>
                  </a:lnTo>
                  <a:lnTo>
                    <a:pt x="41" y="101"/>
                  </a:lnTo>
                  <a:lnTo>
                    <a:pt x="42" y="97"/>
                  </a:lnTo>
                  <a:lnTo>
                    <a:pt x="44" y="95"/>
                  </a:lnTo>
                  <a:lnTo>
                    <a:pt x="44" y="90"/>
                  </a:lnTo>
                  <a:lnTo>
                    <a:pt x="41" y="89"/>
                  </a:lnTo>
                  <a:lnTo>
                    <a:pt x="39" y="91"/>
                  </a:lnTo>
                  <a:lnTo>
                    <a:pt x="37" y="94"/>
                  </a:lnTo>
                  <a:lnTo>
                    <a:pt x="29" y="95"/>
                  </a:lnTo>
                  <a:lnTo>
                    <a:pt x="24" y="93"/>
                  </a:lnTo>
                  <a:lnTo>
                    <a:pt x="23" y="90"/>
                  </a:lnTo>
                  <a:lnTo>
                    <a:pt x="20" y="87"/>
                  </a:lnTo>
                  <a:lnTo>
                    <a:pt x="16" y="87"/>
                  </a:lnTo>
                  <a:lnTo>
                    <a:pt x="15" y="90"/>
                  </a:lnTo>
                  <a:lnTo>
                    <a:pt x="11" y="92"/>
                  </a:lnTo>
                  <a:lnTo>
                    <a:pt x="7" y="92"/>
                  </a:lnTo>
                  <a:lnTo>
                    <a:pt x="4" y="90"/>
                  </a:lnTo>
                  <a:lnTo>
                    <a:pt x="1" y="87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C29F0F2D-0130-1CCC-A46F-B18D985EA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735" y="514"/>
              <a:ext cx="30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sławieński</a:t>
              </a:r>
              <a:endParaRPr lang="pl-PL" altLang="pl-PL" dirty="0"/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DAFB0C3B-5D1A-3CCD-7115-0C7769D00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017" y="3303"/>
              <a:ext cx="24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900" dirty="0">
                  <a:solidFill>
                    <a:srgbClr val="24211D"/>
                  </a:solidFill>
                </a:rPr>
                <a:t>gryfiński</a:t>
              </a:r>
              <a:endParaRPr lang="pl-PL" altLang="pl-PL" dirty="0"/>
            </a:p>
          </p:txBody>
        </p:sp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id="{5235BEEF-D45B-65EE-E995-3CE6EB18DF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309" y="3450"/>
              <a:ext cx="205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1000" dirty="0">
                  <a:solidFill>
                    <a:srgbClr val="24211D"/>
                  </a:solidFill>
                </a:rPr>
                <a:t>powiaty z wynikami  75-63%  –  13</a:t>
              </a:r>
              <a:endParaRPr lang="pl-PL" altLang="pl-PL" sz="1000" dirty="0"/>
            </a:p>
          </p:txBody>
        </p:sp>
        <p:sp>
          <p:nvSpPr>
            <p:cNvPr id="64" name="Rectangle 54">
              <a:extLst>
                <a:ext uri="{FF2B5EF4-FFF2-40B4-BE49-F238E27FC236}">
                  <a16:creationId xmlns:a16="http://schemas.microsoft.com/office/drawing/2014/main" id="{C90FBF73-7CBB-7DAF-AAAC-B6FC9FD6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3765"/>
              <a:ext cx="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l-PL" altLang="pl-PL" dirty="0"/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9A4BC8FE-107F-E68D-37A9-27D7D293D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3319" y="3616"/>
              <a:ext cx="206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l-PL" altLang="pl-PL" sz="1000" dirty="0">
                  <a:solidFill>
                    <a:srgbClr val="24211D"/>
                  </a:solidFill>
                </a:rPr>
                <a:t>powiaty z najniższymi wynikami (40%-50%)   – 4</a:t>
              </a:r>
              <a:endParaRPr lang="pl-PL" altLang="pl-PL" sz="1000" dirty="0"/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B786E9FC-E863-3502-0BBA-A954AECEE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3897"/>
              <a:ext cx="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l-PL" altLang="pl-PL" dirty="0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9BBCE9DE-5F18-206C-8007-057EDB95E9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2658" y="3821"/>
              <a:ext cx="297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pl-PL" altLang="pl-PL" dirty="0"/>
            </a:p>
          </p:txBody>
        </p:sp>
      </p:grpSp>
      <p:sp>
        <p:nvSpPr>
          <p:cNvPr id="68" name="Rectangle 323">
            <a:extLst>
              <a:ext uri="{FF2B5EF4-FFF2-40B4-BE49-F238E27FC236}">
                <a16:creationId xmlns:a16="http://schemas.microsoft.com/office/drawing/2014/main" id="{E3C9454F-01D2-42EB-82E9-6CC3A53D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430" y="5646814"/>
            <a:ext cx="265850" cy="117207"/>
          </a:xfrm>
          <a:prstGeom prst="rect">
            <a:avLst/>
          </a:prstGeom>
          <a:solidFill>
            <a:srgbClr val="0070C0"/>
          </a:solidFill>
          <a:ln w="4763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9" name="Rectangle 323">
            <a:extLst>
              <a:ext uri="{FF2B5EF4-FFF2-40B4-BE49-F238E27FC236}">
                <a16:creationId xmlns:a16="http://schemas.microsoft.com/office/drawing/2014/main" id="{C0407FBF-3794-8CD5-5DCB-508DEF27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430" y="5936380"/>
            <a:ext cx="265850" cy="117207"/>
          </a:xfrm>
          <a:prstGeom prst="rect">
            <a:avLst/>
          </a:prstGeom>
          <a:solidFill>
            <a:schemeClr val="bg1"/>
          </a:solidFill>
          <a:ln w="4763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1" name="Rectangle 323">
            <a:extLst>
              <a:ext uri="{FF2B5EF4-FFF2-40B4-BE49-F238E27FC236}">
                <a16:creationId xmlns:a16="http://schemas.microsoft.com/office/drawing/2014/main" id="{C675A5E9-687F-0846-573A-8CBA4C82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619" y="6247261"/>
            <a:ext cx="265850" cy="117207"/>
          </a:xfrm>
          <a:prstGeom prst="rect">
            <a:avLst/>
          </a:prstGeom>
          <a:solidFill>
            <a:srgbClr val="FF0000"/>
          </a:solidFill>
          <a:ln w="4763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2" name="Rectangle 53">
            <a:extLst>
              <a:ext uri="{FF2B5EF4-FFF2-40B4-BE49-F238E27FC236}">
                <a16:creationId xmlns:a16="http://schemas.microsoft.com/office/drawing/2014/main" id="{AD4CDF8B-DDA5-50FC-0533-70086B58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313" y="5589185"/>
            <a:ext cx="3498436" cy="1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l-PL" altLang="pl-PL" sz="1000" dirty="0">
                <a:solidFill>
                  <a:srgbClr val="24211D"/>
                </a:solidFill>
              </a:rPr>
              <a:t>powiaty z najwyższymi wynikami (pow. śr. krajowej)  –  4</a:t>
            </a:r>
            <a:endParaRPr lang="pl-PL" altLang="pl-PL" sz="1000" dirty="0"/>
          </a:p>
        </p:txBody>
      </p:sp>
    </p:spTree>
    <p:extLst>
      <p:ext uri="{BB962C8B-B14F-4D97-AF65-F5344CB8AC3E}">
        <p14:creationId xmlns:p14="http://schemas.microsoft.com/office/powerpoint/2010/main" val="427990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29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5345E909-5C15-430B-9ED6-76F0F91943C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62458" y="900191"/>
          <a:ext cx="7537102" cy="282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1DBAA7D7-F7E0-4DB4-8EC1-BB5C60344F0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1372" y="3852925"/>
          <a:ext cx="7438188" cy="266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FFDF9475-8011-48F2-8EB7-A44D36E1E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269" y="3533052"/>
            <a:ext cx="1554615" cy="7681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42DD2F7-62B2-405E-A195-E50E3B309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474" y="646322"/>
            <a:ext cx="1554615" cy="713294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A74A87D-1D75-44DD-B461-F17D14C1EC98}"/>
              </a:ext>
            </a:extLst>
          </p:cNvPr>
          <p:cNvSpPr/>
          <p:nvPr/>
        </p:nvSpPr>
        <p:spPr>
          <a:xfrm>
            <a:off x="2461749" y="402071"/>
            <a:ext cx="3887717" cy="259768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w powiatach</a:t>
            </a:r>
          </a:p>
        </p:txBody>
      </p:sp>
    </p:spTree>
    <p:extLst>
      <p:ext uri="{BB962C8B-B14F-4D97-AF65-F5344CB8AC3E}">
        <p14:creationId xmlns:p14="http://schemas.microsoft.com/office/powerpoint/2010/main" val="300249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3745608"/>
            <a:ext cx="98393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Zachodniopomorski Kurator Oświaty</a:t>
            </a:r>
          </a:p>
          <a:p>
            <a:pPr algn="ctr"/>
            <a:r>
              <a:rPr lang="pl-PL" sz="4000" dirty="0"/>
              <a:t>Magdalena Zarębska-Kulesza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5A751BF-BBB8-4001-8ED5-A116CC9B4B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7877" y="789996"/>
          <a:ext cx="7414323" cy="268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DDE6EA13-1716-4364-9B7D-BE5F6F1974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67877" y="3641747"/>
          <a:ext cx="7582188" cy="280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58E0176-7C91-43CF-B640-D03AF2618ECA}"/>
              </a:ext>
            </a:extLst>
          </p:cNvPr>
          <p:cNvSpPr/>
          <p:nvPr/>
        </p:nvSpPr>
        <p:spPr>
          <a:xfrm>
            <a:off x="2132083" y="418438"/>
            <a:ext cx="3887717" cy="259768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w powiatach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1F03472-0CC7-487C-8B15-FF8B6D6F45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51" y="568410"/>
            <a:ext cx="781249" cy="462582"/>
          </a:xfrm>
          <a:prstGeom prst="rect">
            <a:avLst/>
          </a:prstGeom>
        </p:spPr>
      </p:pic>
      <p:pic>
        <p:nvPicPr>
          <p:cNvPr id="17" name="Picture 2" descr="Obraz znaleziony dla: flaga niemiec">
            <a:extLst>
              <a:ext uri="{FF2B5EF4-FFF2-40B4-BE49-F238E27FC236}">
                <a16:creationId xmlns:a16="http://schemas.microsoft.com/office/drawing/2014/main" id="{2D77E99D-0F7D-4D20-B7B3-ACD256D9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605" y="3576507"/>
            <a:ext cx="781248" cy="4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99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499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angielski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rosyjski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A2D66FF-8403-4D0B-992B-15CB8494F01B}"/>
              </a:ext>
            </a:extLst>
          </p:cNvPr>
          <p:cNvSpPr txBox="1"/>
          <p:nvPr/>
        </p:nvSpPr>
        <p:spPr>
          <a:xfrm>
            <a:off x="1804087" y="4076487"/>
            <a:ext cx="70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 wyższe od średniego wyniku w kraju z 4 przedmiotów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AF64AE-7136-49DF-8D1D-0C012B6C5FC6}"/>
              </a:ext>
            </a:extLst>
          </p:cNvPr>
          <p:cNvSpPr txBox="1"/>
          <p:nvPr/>
        </p:nvSpPr>
        <p:spPr>
          <a:xfrm>
            <a:off x="5604550" y="1532445"/>
            <a:ext cx="2525948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niemiecki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ukraiński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rosyjski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muzyki</a:t>
            </a: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3DCFD68-D844-446D-8AC8-A56D5961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77" y="2894920"/>
            <a:ext cx="2965736" cy="2995393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4068DBC-D02E-41F0-8386-8016BD2AB9B0}"/>
              </a:ext>
            </a:extLst>
          </p:cNvPr>
          <p:cNvSpPr/>
          <p:nvPr/>
        </p:nvSpPr>
        <p:spPr>
          <a:xfrm>
            <a:off x="2181510" y="433884"/>
            <a:ext cx="5343891" cy="39638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poziomie rozszerzonym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04494D-8489-4988-A653-9008B0F2735B}"/>
              </a:ext>
            </a:extLst>
          </p:cNvPr>
          <p:cNvSpPr txBox="1"/>
          <p:nvPr/>
        </p:nvSpPr>
        <p:spPr>
          <a:xfrm>
            <a:off x="4401737" y="1090836"/>
            <a:ext cx="732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Osiągnęliśmy najwyższy wynik w okręgu z 6 przedmiotów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DAFC401-A6A0-4556-AE08-83D19D571DE4}"/>
              </a:ext>
            </a:extLst>
          </p:cNvPr>
          <p:cNvSpPr txBox="1"/>
          <p:nvPr/>
        </p:nvSpPr>
        <p:spPr>
          <a:xfrm>
            <a:off x="2495232" y="4503727"/>
            <a:ext cx="2743200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 </a:t>
            </a:r>
            <a:r>
              <a:rPr lang="pl-PL" sz="1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[49/43]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ukraiński </a:t>
            </a:r>
            <a:r>
              <a:rPr lang="pl-PL" sz="1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[88/71]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rosyjski </a:t>
            </a:r>
            <a:r>
              <a:rPr lang="pl-PL" sz="1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[89/79]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muzyki </a:t>
            </a:r>
            <a:r>
              <a:rPr lang="pl-PL" sz="1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[51/38]</a:t>
            </a:r>
            <a:endParaRPr lang="pl-PL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3446085"/>
            <a:ext cx="98393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z pełnionego </a:t>
            </a:r>
          </a:p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nadzoru pedagogicznego </a:t>
            </a:r>
          </a:p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roku szkolnym 2021/2022 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2800" b="1" dirty="0"/>
              <a:t>(kontrole planowe, kontrole doraźne, wspomaganie)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5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765C58A-00F9-4DAE-92D9-D9068E18F28A}"/>
              </a:ext>
            </a:extLst>
          </p:cNvPr>
          <p:cNvSpPr/>
          <p:nvPr/>
        </p:nvSpPr>
        <p:spPr>
          <a:xfrm>
            <a:off x="3228216" y="2388857"/>
            <a:ext cx="7278617" cy="177231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ONTROLE </a:t>
            </a:r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LANOWE</a:t>
            </a:r>
          </a:p>
        </p:txBody>
      </p:sp>
    </p:spTree>
    <p:extLst>
      <p:ext uri="{BB962C8B-B14F-4D97-AF65-F5344CB8AC3E}">
        <p14:creationId xmlns:p14="http://schemas.microsoft.com/office/powerpoint/2010/main" val="4194200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2096087" y="451327"/>
            <a:ext cx="943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nadzoru pedagogicznego </a:t>
            </a:r>
          </a:p>
          <a:p>
            <a:pPr algn="ctr">
              <a:defRPr/>
            </a:pPr>
            <a:r>
              <a:rPr lang="pl-PL" altLang="pl-PL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roku szkolnym 2021/2022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3A17597-E923-4BFF-BFD2-41DA4BAA7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98094"/>
              </p:ext>
            </p:extLst>
          </p:nvPr>
        </p:nvGraphicFramePr>
        <p:xfrm>
          <a:off x="1913205" y="1355310"/>
          <a:ext cx="9622305" cy="473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553">
                  <a:extLst>
                    <a:ext uri="{9D8B030D-6E8A-4147-A177-3AD203B41FA5}">
                      <a16:colId xmlns:a16="http://schemas.microsoft.com/office/drawing/2014/main" val="2796319443"/>
                    </a:ext>
                  </a:extLst>
                </a:gridCol>
                <a:gridCol w="5798046">
                  <a:extLst>
                    <a:ext uri="{9D8B030D-6E8A-4147-A177-3AD203B41FA5}">
                      <a16:colId xmlns:a16="http://schemas.microsoft.com/office/drawing/2014/main" val="2881489167"/>
                    </a:ext>
                  </a:extLst>
                </a:gridCol>
                <a:gridCol w="902496">
                  <a:extLst>
                    <a:ext uri="{9D8B030D-6E8A-4147-A177-3AD203B41FA5}">
                      <a16:colId xmlns:a16="http://schemas.microsoft.com/office/drawing/2014/main" val="832206992"/>
                    </a:ext>
                  </a:extLst>
                </a:gridCol>
                <a:gridCol w="1134210">
                  <a:extLst>
                    <a:ext uri="{9D8B030D-6E8A-4147-A177-3AD203B41FA5}">
                      <a16:colId xmlns:a16="http://schemas.microsoft.com/office/drawing/2014/main" val="4194848260"/>
                    </a:ext>
                  </a:extLst>
                </a:gridCol>
              </a:tblGrid>
              <a:tr h="756532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nadzoru pedagogicznego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kontroli</a:t>
                      </a:r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wydanych zaleceń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561314"/>
                  </a:ext>
                </a:extLst>
              </a:tr>
              <a:tr h="761987">
                <a:tc rowSpan="5">
                  <a:txBody>
                    <a:bodyPr/>
                    <a:lstStyle/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</a:t>
                      </a: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PLANOWA</a:t>
                      </a:r>
                    </a:p>
                    <a:p>
                      <a:pPr algn="ctr"/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Łącznie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przepisami prawa funkcjonowania oddziałów międzynarodowych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32851"/>
                  </a:ext>
                </a:extLst>
              </a:tr>
              <a:tr h="846501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przepisami prawa organizacji kształcenia zawodowego w branży opieki zdrowotnej 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80932"/>
                  </a:ext>
                </a:extLst>
              </a:tr>
              <a:tr h="108822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dirty="0">
                          <a:solidFill>
                            <a:schemeClr val="tx1"/>
                          </a:solidFill>
                          <a:effectLst/>
                        </a:rPr>
                        <a:t>Zgodność z przepisami prawa kształcenia na kwalifikacyjnych kursach zawodowych i kursach umiejętności zawodowych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305429"/>
                  </a:ext>
                </a:extLst>
              </a:tr>
              <a:tr h="544114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dirty="0">
                          <a:solidFill>
                            <a:schemeClr val="tx1"/>
                          </a:solidFill>
                          <a:effectLst/>
                        </a:rPr>
                        <a:t>Organizacja wczesnego wspomagania rozwoju dziecka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962629"/>
                  </a:ext>
                </a:extLst>
              </a:tr>
              <a:tr h="7377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pl-PL" sz="1800" b="1" dirty="0">
                          <a:solidFill>
                            <a:schemeClr val="tx1"/>
                          </a:solidFill>
                          <a:effectLst/>
                        </a:rPr>
                        <a:t>Organizacja kształcenia i wsparcia dla uczniów objętych kształceniem specjalnym w szkołach specjalnych</a:t>
                      </a:r>
                      <a:endParaRPr lang="pl-PL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770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5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2213184"/>
            <a:ext cx="9839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</a:t>
            </a:r>
          </a:p>
          <a:p>
            <a:pPr algn="ctr"/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przeprowadzeniu </a:t>
            </a:r>
          </a:p>
          <a:p>
            <a:pPr algn="ctr"/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kontroli planowych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39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342900"/>
            <a:ext cx="98393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zgodności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przepisami prawa organizacji kształcenia zawodowego w branży opieki zdrowotnej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Kształcenie w zawodzie należy prowadzić po uzyskaniu opinii wojewódzkiej rady rynku pracy o zasadności kształcenia w danym zawodzie zgodnie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 potrzebami rynku pracy, o której mowa w art. 22 ust. 5 pkt 5 ustawy z dnia 20 kwietnia 2004 r. o promocji zatrudnienia i instytucjach rynku pracy.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art. 68 ust. 7 pkt 1 w związku z art. 172a ustawy z dnia 14 grudnia 2016 r. – Prawo oświatowe (Dz.U.2021.1082 ze zm.)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szkole należy zapewnić wyposażenie niezbędne do realizacji kształcenia w zakresie kwalifikacji wyodrębnionej w zawodzie.</a:t>
            </a:r>
          </a:p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rozporządzeniem Ministra Edukacji Narodowej z dnia 16 maja 2019 r. w sprawie podstaw programowych kształcenia w zawodach szkolnictwa branżowego oraz dodatkowych umiejętności zawodowych w zakresie wybranych zawodów szkolnictwa branżowego (Dz.U.2019.991 ze zm.)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144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807364"/>
            <a:ext cx="9839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zgodności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przepisami prawa kształcenia na kwalifikacyjnych kursach zawodowych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kursach umiejętności zawodowych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Dokumentację dla kwalifikacyjnego kursu zawodowego należy prowadzić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sposób określony w przepisach prawa.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24 rozporządzenia Ministra Edukacji Narodowej z dnia 19 marca 2019 r. w sprawie kształcenia ustawicznego w formach pozaszkolnych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(Dz.U.2019.652)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nauczania kwalifikacyjnego kursu zawodowego musi</a:t>
            </a:r>
            <a:r>
              <a:rPr lang="pl-PL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spełniać wymagania określone w przepisach prawa.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25 rozporządzenia Ministra Edukacji Narodowej z dnia 19 marca 2019 r. w sprawie kształcenia ustawicznego w formach pozaszkolnych (Dz.U.2019.652)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42516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92217" y="451327"/>
            <a:ext cx="9839325" cy="660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zgodności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przepisami prawa kształcenia na kwalifikacyjnych kursach zawodowych i kursach umiejętności zawodowych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Szkoła lub placówka prowadząca kwalifikacyjny kurs zawodowy musi</a:t>
            </a:r>
            <a:r>
              <a:rPr lang="pl-PL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zapewnić: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/>
              <a:t>odpowiednie pomieszczenia wyposażone w sprzęt i pomoce dydaktyczne umożliwiające prawidłową realizację kształcenia;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/>
              <a:t>bezpieczne i higieniczne warunki pracy i nauki;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000" dirty="0"/>
              <a:t>warunki organizacyjne i techniczne umożliwiające udział w kształceniu osobom niepełnosprawnym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23 ust. 1 pkt 2-4 rozporządzenia Ministra Edukacji Narodowej z dnia 19 marca 2019 r.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sprawie kształcenia ustawicznego w formach pozaszkolnych (Dz.U.2019.652)</a:t>
            </a:r>
          </a:p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Szkoła lub placówka jest zobowiązana do informowania okręgowej komisji egzaminacyjnej o rozpoczęciu kształcenia na kwalifikacyjnym kursie zawodowym </a:t>
            </a:r>
          </a:p>
          <a:p>
            <a:pPr algn="just"/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9 rozporządzenia Ministra Edukacji Narodowej z dnia 19 marca 2019 r. w sprawie kształcenia ustawicznego w formach pozaszkolnych (Dz.U.2019.652)</a:t>
            </a: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29345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39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51327"/>
            <a:ext cx="98393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organizacji wczesnego wspomagania rozwoju dziecka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skład zespołu wczesnego wspomagania rozwoju dziecka należy powołać osoby posiadające przygotowanie do pracy z małymi dziećmi o zaburzonym rozwoju psychoruchowym, w tym psychologa.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3 ust. 2 pkt 2 rozporządzenia Ministra Edukacji Narodowej z dnia 24 sierpnia 2017 r.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sprawie organizowania wczesnego wspomagania rozwoju dzieci (Dz.U.2017.1635)</a:t>
            </a:r>
          </a:p>
          <a:p>
            <a:pPr algn="just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Zespół wczesnego wspomagania rozwoju dziecka musi</a:t>
            </a:r>
            <a:r>
              <a:rPr lang="pl-PL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ustalić, na podstawie diagnozy poziomu funkcjonowania dziecka zawartej w opinii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 potrzebie wczesnego wspomagania rozwoju dziecka, kierunki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harmonogram działań podejmowanych w zakresie wczesnego wspomagania i wsparcia rodziny dziecka, uwzględniających rozwijanie aktywności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uczestnictwa dziecka w życiu społecznym oraz eliminowanie barier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ograniczeń w środowisku utrudniających jego funkcjonowanie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3 ust. 4 pkt 1 rozporządzenia Ministra Edukacji Narodowej z dnia 24 sierpnia 2017 r.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sprawie organizowania wczesnego wspomagania rozwoju dzieci (Dz.U.2017.1635)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28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3446085"/>
            <a:ext cx="98393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Nadzoru Pedagogicznego Zachodniopomorskiego Kuratora Oświaty </a:t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rok szkolny 2022/2023</a:t>
            </a:r>
          </a:p>
          <a:p>
            <a:pPr algn="ctr"/>
            <a:r>
              <a:rPr lang="pl-PL" sz="2400" i="1" dirty="0"/>
              <a:t>(publikacja na stronie Kuratorium Oświaty w Szczecinie </a:t>
            </a:r>
            <a:br>
              <a:rPr lang="pl-PL" sz="2400" i="1" dirty="0"/>
            </a:br>
            <a:r>
              <a:rPr lang="pl-PL" sz="2400" i="1" dirty="0"/>
              <a:t>nastąpi do dnia 31 sierpnia 2022 r.)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280889"/>
            <a:ext cx="9839325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organizacji wczesnego wspomagania rozwoju dziecka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Zespół wczesnego wspomagania rozwoju dziecka prowadzi</a:t>
            </a:r>
            <a:r>
              <a:rPr lang="pl-PL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arkusz obserwacji dziecka, który zawiera:</a:t>
            </a:r>
          </a:p>
          <a:p>
            <a:pPr algn="just"/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imię i nazwisko dziecka;</a:t>
            </a:r>
          </a:p>
          <a:p>
            <a:pPr marL="342900" indent="-342900" algn="just">
              <a:buFont typeface="+mj-lt"/>
              <a:buAutoNum type="arabicParenR"/>
            </a:pPr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numer opinii o potrzebie wczesnego wspomagania rozwoju dziecka oraz datę wydania tej opinii;</a:t>
            </a:r>
          </a:p>
          <a:p>
            <a:pPr marL="228600" indent="-228600" algn="just">
              <a:buFont typeface="+mj-lt"/>
              <a:buAutoNum type="arabicParenR"/>
            </a:pPr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ocenę sprawności dziecka w zakresie: motoryki dużej, motoryki małej, percepcji, komunikacji, rozwoju emocjonalnego i zachowania;</a:t>
            </a:r>
          </a:p>
          <a:p>
            <a:pPr marL="228600" indent="-228600" algn="just">
              <a:buFont typeface="+mj-lt"/>
              <a:buAutoNum type="arabicParenR"/>
            </a:pPr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ocenę postępów oraz trudności w funkcjonowaniu dziecka, w tym identyfikowanie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  eliminowanie barier i ograniczeń w środowisku utrudniających jego aktywność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 uczestnictwo w życiu społecznym;</a:t>
            </a:r>
          </a:p>
          <a:p>
            <a:pPr marL="228600" indent="-228600" algn="just">
              <a:buFont typeface="+mj-lt"/>
              <a:buAutoNum type="arabicParenR"/>
            </a:pPr>
            <a:endParaRPr lang="pl-P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informacje dotyczące poszczególnych zajęć realizowanych w ramach wczesnego wspomagania.</a:t>
            </a:r>
          </a:p>
          <a:p>
            <a:pPr algn="just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4 rozporządzenia Ministra Edukacji Narodowej z dnia 24 sierpnia 2017 r. w sprawie organizowania wczesnego wspomagania rozwoju dzieci (Dz.U.2017.1635)</a:t>
            </a:r>
          </a:p>
          <a:p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4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organizacji kształcenia i wsparcia dla uczniów objętych kształceniem specjalnym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szkołach specjalnych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szkole specjalnej należy zapewnić zajęcia specjalistyczne, o których mowa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przepisach wydanych na podstawie art. 47 ust. 1 pkt 5 ustawy – Prawo oświatowe, tj. w rozporządzeniu Ministra Edukacji Narodowej z dnia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9 sierpnia 2017 r. w sprawie zasad organizacji i udzielania pomocy psychologiczno-pedagogicznej w publicznych przedszkolach, szkołach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placówkach (Dz.U.2020.1280).  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przepisami § 5 pkt 3 rozporządzenia Ministra Edukacji Narodowej z dnia 9 sierpnia 2017 r. w sprawie warunków organizowania kształcenia, wychowania i opieki dla dzieci i młodzieży niepełnosprawnych, niedostosowanych społecznie i zagrożonych niedostosowaniem społecznym (Dz.U.2020.1309)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49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92217" y="506491"/>
            <a:ext cx="98393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organizacji kształcenia i wsparcia dla uczniów objętych kształceniem specjalnym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szkołach specjalnych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indywidualnym programie edukacyjno-terapeutycznym należy określić  formy i okres udzielania uczniowi pomocy psychologiczno-pedagogicznej oraz wymiar godzin, w którym poszczególne formy pomocy będą realizowane zgodnie z przepisami wydanymi na podstawie art. 47 ust. 1 pkt 5 ustawy,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tj. z rozporządzeniem Ministra Edukacji Narodowej z dnia 9 sierpnia 2017 r.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sprawie zasad organizacji i udzielania pomocy psychologiczno-pedagogicznej w publicznych przedszkolach, szkołach i placówkach (Dz.U.2020.1280). 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6 ust. 1 pkt 3 rozporządzenia Ministra Edukacji Narodowej z dnia 9 sierpnia 2017 r.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sprawie warunków organizowania kształcenia, wychowania i opieki dla dzieci i młodzieży niepełnosprawnych, niedostosowanych społecznie i zagrożonych niedostosowaniem społecznym (Dz.U.2020.1309)</a:t>
            </a:r>
            <a:r>
              <a:rPr lang="pl-PL" sz="2000" b="1" dirty="0"/>
              <a:t> </a:t>
            </a:r>
            <a:r>
              <a:rPr lang="pl-PL" b="1" dirty="0"/>
              <a:t> 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73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735954"/>
            <a:ext cx="98393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Rekomendacje po przeprowadzeniu kontroli planowej w zakresie organizacji kształcenia i wsparcia dla uczniów objętych kształceniem specjalnym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szkołach specjalnych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indywidualnym programie edukacyjno-terapeutycznym należy określić zajęcia związane z wyborem kierunku kształcenia i zawodu realizowanych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ramach pomocy psychologiczno-pedagogicznej zgodnie z przepisami wydanymi na podstawie art. 47 ust. 1 pkt 5 ustawy, tj. z § 6 ust. 2 pkt 6, ust. 3 pkt 4, ust. 4 pkt 1 rozporządzenia Ministra Edukacji Narodowej z dnia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9 sierpnia 2017 r. w sprawie zasad organizacji i udzielania pomocy psychologiczno-pedagogicznej w publicznych przedszkolach, szkołach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placówkach (Dz.U.2020.1280).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Zgodnie z § 6 ust. 1 pkt 5 lit. b rozporządzenia Ministra Edukacji Narodowej z dnia 9 sierpnia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2017 r. w sprawie warunków organizowania kształcenia, wychowania i opieki dla dzieci i młodzieży niepełnosprawnych, niedostosowanych społecznie i zagrożonych niedostosowaniem społecznym (Dz.U.2020.1309)</a:t>
            </a:r>
          </a:p>
        </p:txBody>
      </p:sp>
    </p:spTree>
    <p:extLst>
      <p:ext uri="{BB962C8B-B14F-4D97-AF65-F5344CB8AC3E}">
        <p14:creationId xmlns:p14="http://schemas.microsoft.com/office/powerpoint/2010/main" val="3218472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765C58A-00F9-4DAE-92D9-D9068E18F28A}"/>
              </a:ext>
            </a:extLst>
          </p:cNvPr>
          <p:cNvSpPr/>
          <p:nvPr/>
        </p:nvSpPr>
        <p:spPr>
          <a:xfrm>
            <a:off x="3228216" y="2388857"/>
            <a:ext cx="7278617" cy="177231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ONTROLE </a:t>
            </a:r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ORAŹNE</a:t>
            </a:r>
          </a:p>
        </p:txBody>
      </p:sp>
    </p:spTree>
    <p:extLst>
      <p:ext uri="{BB962C8B-B14F-4D97-AF65-F5344CB8AC3E}">
        <p14:creationId xmlns:p14="http://schemas.microsoft.com/office/powerpoint/2010/main" val="3028233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10928"/>
              </p:ext>
            </p:extLst>
          </p:nvPr>
        </p:nvGraphicFramePr>
        <p:xfrm>
          <a:off x="1436915" y="0"/>
          <a:ext cx="10755085" cy="687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109">
                  <a:extLst>
                    <a:ext uri="{9D8B030D-6E8A-4147-A177-3AD203B41FA5}">
                      <a16:colId xmlns:a16="http://schemas.microsoft.com/office/drawing/2014/main" val="3615628919"/>
                    </a:ext>
                  </a:extLst>
                </a:gridCol>
                <a:gridCol w="1811866">
                  <a:extLst>
                    <a:ext uri="{9D8B030D-6E8A-4147-A177-3AD203B41FA5}">
                      <a16:colId xmlns:a16="http://schemas.microsoft.com/office/drawing/2014/main" val="628226220"/>
                    </a:ext>
                  </a:extLst>
                </a:gridCol>
                <a:gridCol w="1781110">
                  <a:extLst>
                    <a:ext uri="{9D8B030D-6E8A-4147-A177-3AD203B41FA5}">
                      <a16:colId xmlns:a16="http://schemas.microsoft.com/office/drawing/2014/main" val="1588990155"/>
                    </a:ext>
                  </a:extLst>
                </a:gridCol>
              </a:tblGrid>
              <a:tr h="820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Obszary funkcjonowania szkół/placówek, będące przedmiotem kontroli: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liczba kontroli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liczba zaleceń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394530"/>
                  </a:ext>
                </a:extLst>
              </a:tr>
              <a:tr h="521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zgodność zatrudniania nauczycieli z wymaganymi kwalifikacjami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074128"/>
                  </a:ext>
                </a:extLst>
              </a:tr>
              <a:tr h="503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realizacja podstaw programowych i ramowych planów nauczania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2572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przestrzeganie zasad oceniania, klasyfikowania i promowania uczniów, prowadzenia egzaminów, przepisów dotyczących obowiązku szkolnego </a:t>
                      </a:r>
                      <a:b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</a:b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 obowiązku nauki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048985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przestrzeganie statutu szkoły/placówki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473480"/>
                  </a:ext>
                </a:extLst>
              </a:tr>
              <a:tr h="52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przestrzeganie praw dziecka i praw ucznia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889735"/>
                  </a:ext>
                </a:extLst>
              </a:tr>
              <a:tr h="669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zapewnienie uczniom bezpiecznych i higienicznych warunków nauki, wychowania i opieki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44159"/>
                  </a:ext>
                </a:extLst>
              </a:tr>
              <a:tr h="672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przestrzeganie przez szkołę niepubliczną przepisów art. 14 ust. 3/ust. 4 ustawy Prawo oświatowe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143977"/>
                  </a:ext>
                </a:extLst>
              </a:tr>
              <a:tr h="484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organizacja i udzielanie pomocy psychologiczno-pedagogicznej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868421"/>
                  </a:ext>
                </a:extLst>
              </a:tr>
              <a:tr h="484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stosowanie przemocy słownej i/lub fizycznej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41533"/>
                  </a:ext>
                </a:extLst>
              </a:tr>
              <a:tr h="832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Inne (nadzór dyrektora/organizacja kształcenia specjalnego/organizacja pracy szkoły/placówki/aktualizowanie dokumentacji/itp.)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98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11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88995"/>
              </p:ext>
            </p:extLst>
          </p:nvPr>
        </p:nvGraphicFramePr>
        <p:xfrm>
          <a:off x="1924050" y="653141"/>
          <a:ext cx="9914164" cy="558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210">
                  <a:extLst>
                    <a:ext uri="{9D8B030D-6E8A-4147-A177-3AD203B41FA5}">
                      <a16:colId xmlns:a16="http://schemas.microsoft.com/office/drawing/2014/main" val="756328792"/>
                    </a:ext>
                  </a:extLst>
                </a:gridCol>
                <a:gridCol w="4160954">
                  <a:extLst>
                    <a:ext uri="{9D8B030D-6E8A-4147-A177-3AD203B41FA5}">
                      <a16:colId xmlns:a16="http://schemas.microsoft.com/office/drawing/2014/main" val="2776361695"/>
                    </a:ext>
                  </a:extLst>
                </a:gridCol>
              </a:tblGrid>
              <a:tr h="985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Open Sans"/>
                        </a:rPr>
                        <a:t>Wnioskodawca kontroli</a:t>
                      </a:r>
                    </a:p>
                    <a:p>
                      <a:pPr algn="ctr"/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Open Sans"/>
                        </a:rPr>
                        <a:t>Liczba przeprowadzonych kontroli</a:t>
                      </a:r>
                    </a:p>
                    <a:p>
                      <a:pPr algn="ctr"/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380531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Zachodniopomorski Kurator Oświaty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705458"/>
                  </a:ext>
                </a:extLst>
              </a:tr>
              <a:tr h="470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organ prowadzący szkołę/placówkę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838333"/>
                  </a:ext>
                </a:extLst>
              </a:tr>
              <a:tr h="48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/>
                        </a:rPr>
                        <a:t>prokuratura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854519"/>
                  </a:ext>
                </a:extLst>
              </a:tr>
              <a:tr h="50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Rzecznik Praw Obywatelskich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979160"/>
                  </a:ext>
                </a:extLst>
              </a:tr>
              <a:tr h="501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/>
                        </a:rPr>
                        <a:t>rodzice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424176"/>
                  </a:ext>
                </a:extLst>
              </a:tr>
              <a:tr h="486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/>
                        </a:rPr>
                        <a:t>uczniowie/słuchacze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161501"/>
                  </a:ext>
                </a:extLst>
              </a:tr>
              <a:tr h="486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/>
                        </a:rPr>
                        <a:t>nauczyciele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062837"/>
                  </a:ext>
                </a:extLst>
              </a:tr>
              <a:tr h="50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Open Sans"/>
                        </a:rPr>
                        <a:t>Rzecznik Praw Dziecka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138"/>
                  </a:ext>
                </a:extLst>
              </a:tr>
              <a:tr h="690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Open Sans"/>
                        </a:rPr>
                        <a:t>inne podmioty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66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568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604" y="2294901"/>
            <a:ext cx="10304551" cy="226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l-PL" altLang="pl-PL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altLang="pl-PL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ekomendacje do planowania nadzoru pedagogicznego przez </a:t>
            </a:r>
          </a:p>
          <a:p>
            <a:pPr algn="ctr">
              <a:defRPr/>
            </a:pPr>
            <a:r>
              <a:rPr lang="pl-PL" altLang="pl-PL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dyrektorów przedszkoli/szkół podstawowych/liceów ogólnokształcących/placówek</a:t>
            </a:r>
          </a:p>
        </p:txBody>
      </p:sp>
    </p:spTree>
    <p:extLst>
      <p:ext uri="{BB962C8B-B14F-4D97-AF65-F5344CB8AC3E}">
        <p14:creationId xmlns:p14="http://schemas.microsoft.com/office/powerpoint/2010/main" val="4292602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00025"/>
            <a:ext cx="10125075" cy="646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  <a:defRPr/>
            </a:pPr>
            <a:endParaRPr lang="pl-PL" altLang="pl-PL" sz="16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pl-PL" altLang="pl-PL" sz="16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pl-PL" altLang="pl-PL" sz="16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pl-PL" altLang="pl-PL" sz="1600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pl-PL" alt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pl-PL" alt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Organizować i udzielać pomoc psychologiczno-pedagogiczną stosownie do rozpoznanych potrzeb rozwojowych i edukacyjnych uczniów </a:t>
            </a:r>
            <a:b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z uwzględnieniem odpowiednich działań podejmowanych wobec rodziców uczniów i nauczycieli w celu skutecznego rozwiązywania problemów wychowawczych i dydaktycznych zgodnie rozporządzeniem Ministra Edukacji Narodowej </a:t>
            </a:r>
            <a:r>
              <a:rPr 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z dnia 9 sierpnia 2017 r. w sprawie zasad organizacji </a:t>
            </a:r>
            <a:br>
              <a:rPr 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 udzielania pomocy psychologiczno-pedagogicznej w publicznych przedszkolach, szkołach i placówkach (Dz.U.2020.1280).</a:t>
            </a:r>
          </a:p>
          <a:p>
            <a:pPr algn="just">
              <a:spcBef>
                <a:spcPct val="0"/>
              </a:spcBef>
              <a:defRPr/>
            </a:pPr>
            <a:endParaRPr lang="pl-PL" sz="24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uwzględnić:</a:t>
            </a:r>
            <a: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§ 2 ust. 1, ust. 2 pkt 4, ust. 3; § 4 ust. 3 pkt 1, 2, 5; § 6 ust. 2 pkt 5 i ust. 6; § 16; § 20 ust. 1 pkt 1, 3, 4, 5, ust. 6, 7, 9, 11; § 23; § 24 pkt 1, 2, 3, 4, 8 lit. b)</a:t>
            </a:r>
          </a:p>
          <a:p>
            <a:pPr algn="just">
              <a:spcBef>
                <a:spcPct val="0"/>
              </a:spcBef>
              <a:defRPr/>
            </a:pPr>
            <a:r>
              <a:rPr lang="pl-PL" altLang="pl-PL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E9BDF2E-04D4-4D34-B65F-704B1A88FBAA}"/>
              </a:ext>
            </a:extLst>
          </p:cNvPr>
          <p:cNvSpPr/>
          <p:nvPr/>
        </p:nvSpPr>
        <p:spPr>
          <a:xfrm>
            <a:off x="2181510" y="433884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organizacji i udzielaniu pomocy psychologiczno-pedagogicznej uczniom i ich rodzicom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45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49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4" y="1762125"/>
            <a:ext cx="989511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Udzielać uczniom pomocy w nauce; monitorować ich pracę i motywować do dalszych postępów w nauce; umożliwiać uczniom uzupełnianie braków; dostarczać rodzicom informacji o postępach i trudnościach w nauce ich dziecka; formułować wymagania edukacyjne oraz ustalać kryteria oceniania zachowania;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indywidualizować pracę </a:t>
            </a:r>
            <a:b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z uczniem na zajęciach edukacyjnych; dostosowywać wymagania edukacyjne do indywidualnych potrzeb rozwojowych i edukacyjnych oraz możliwości psychofizycznych ucznia posiadającego orzeczenie, opinię - zgodnie 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z ustawą z dnia 7 września 1991 r. o systemie oświaty (Dz.U.2020.1327 ze zm.) oraz rozporządzeniem Ministra Edukacji Narodowej z dnia 22 lutego 2019 r.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w sprawie szczegółowych warunków i sposobu oceniania, klasyfikowania i promowania uczniów i słuchaczy w szkołach publicznych (Dz.U.2019.373).</a:t>
            </a:r>
          </a:p>
          <a:p>
            <a:pPr algn="just">
              <a:defRPr/>
            </a:pP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uwzględnić: </a:t>
            </a:r>
            <a: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U - art. 44b ust. 1 pkt 1, ust. 3  pkt 1, ust. 5 pkt 2, 4 i 5, ust. 6 pkt 1 i 2, art. 44c ust. 1 i 2; R - 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§ 2 pkt 1 i 3, § 12, § 14)</a:t>
            </a:r>
            <a:endParaRPr lang="pl-PL" alt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000" i="1" dirty="0">
              <a:latin typeface="Open Sans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A5BF696-2C34-402B-8932-EA93BCAD9700}"/>
              </a:ext>
            </a:extLst>
          </p:cNvPr>
          <p:cNvSpPr/>
          <p:nvPr/>
        </p:nvSpPr>
        <p:spPr>
          <a:xfrm>
            <a:off x="2181510" y="433884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zakresie przestrzegania zasad oceniania uczniów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89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dirty="0"/>
          </a:p>
          <a:p>
            <a:pPr algn="ctr"/>
            <a:endParaRPr lang="pl-PL" sz="3600" dirty="0"/>
          </a:p>
          <a:p>
            <a:pPr algn="ctr"/>
            <a:r>
              <a:rPr lang="pl-PL" sz="3600" dirty="0"/>
              <a:t>Podstawowe kierunki polityki oświatowej państwa realizowane przez </a:t>
            </a:r>
            <a:br>
              <a:rPr lang="pl-PL" sz="3600" dirty="0"/>
            </a:br>
            <a:r>
              <a:rPr lang="pl-PL" sz="3600" dirty="0"/>
              <a:t>Zachodniopomorskiego Kuratora Oświaty </a:t>
            </a:r>
          </a:p>
          <a:p>
            <a:pPr algn="ctr"/>
            <a:r>
              <a:rPr lang="pl-PL" sz="3600" dirty="0"/>
              <a:t>w roku szkolnym 2022/2023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E8E5423-12CC-4BC4-B886-38629176150C}"/>
              </a:ext>
            </a:extLst>
          </p:cNvPr>
          <p:cNvSpPr/>
          <p:nvPr/>
        </p:nvSpPr>
        <p:spPr>
          <a:xfrm>
            <a:off x="2132083" y="418438"/>
            <a:ext cx="5287892" cy="39638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ADZORU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EDAGOGICZNEGO</a:t>
            </a:r>
          </a:p>
        </p:txBody>
      </p:sp>
    </p:spTree>
    <p:extLst>
      <p:ext uri="{BB962C8B-B14F-4D97-AF65-F5344CB8AC3E}">
        <p14:creationId xmlns:p14="http://schemas.microsoft.com/office/powerpoint/2010/main" val="3212890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365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714500" y="1762125"/>
            <a:ext cx="10306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Zapewniać uczniom bezpieczne warunki przebywania na terenie szkoły; wszelkie zajęcia prowadzić pod nadzorem upoważnionej do tego osoby; realizować procedurę powypadkową; prowadzić rejestr wyjść grupowych i rejestr wypadków; w planie dydaktyczno-wychowawczym uwzględniać możliwości psychofizyczne uczniów - zgodnie z ustawą z dnia 14 grudnia 2016 r. Prawo oświatowe (DzU.2021.1082 ze zm.) oraz rozporządzeniem </a:t>
            </a:r>
            <a: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Ministra Edukacji Narodowej i Sportu z dnia 31 grudnia 2002 r. </a:t>
            </a:r>
            <a:b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w sprawie bezpieczeństwa i higieny w publicznych i niepublicznych szkołach i placówkach (Dz.U.2020.1604).</a:t>
            </a: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: U - art. 68 ust. 1 pkt 6; R - § 2, § 2a, § 4 pkt 3, § 13, § 40, </a:t>
            </a:r>
            <a:b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§ 41 ust. 1, § 42 ust. 1, § 43 ust. 1 i 2, § 45 ust. 1 pkt 2, § 46 ust. 1, § 50 ust. 1) </a:t>
            </a:r>
            <a:endParaRPr lang="pl-PL" sz="20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28D9673-4E01-4B9D-A1D4-BA4FCA518F8C}"/>
              </a:ext>
            </a:extLst>
          </p:cNvPr>
          <p:cNvSpPr/>
          <p:nvPr/>
        </p:nvSpPr>
        <p:spPr>
          <a:xfrm>
            <a:off x="2210085" y="451327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zakresie zapewniania uczniom bezpiecznych i higienicznych warunków nauki, wychowania i opieki, prowadzenia dokumentacji</a:t>
            </a:r>
          </a:p>
        </p:txBody>
      </p:sp>
    </p:spTree>
    <p:extLst>
      <p:ext uri="{BB962C8B-B14F-4D97-AF65-F5344CB8AC3E}">
        <p14:creationId xmlns:p14="http://schemas.microsoft.com/office/powerpoint/2010/main" val="1438602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51</a:t>
            </a:fld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1" y="1520965"/>
            <a:ext cx="10077450" cy="464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Realizować określone w statucie zadania nauczycieli, w tym nauczycieli wychowawców (dot. współpracy z rodzicami uczniów); stosować kary wobec uczniów zgodne z zapisami statutowymi; przestrzegać określonych w statucie zasad korzystania z opieki świetlicowej; zaktualizować/uzupełnić zapisy dotyczące uzasadniania przez nauczycieli ustalonych ocen, sposobów udostępniania uczniom i rodzicom dokumentacji przebiegu nauczania, „</a:t>
            </a:r>
            <a:r>
              <a:rPr lang="pl-PL" sz="20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odwołań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” od kar do kuratora oświaty – zgodnie z ustawą z dnia 14 grudnia 2016 r. – Prawo oświatowe (Dz.U.2021.1082 ze zm.) oraz ustawą z dnia 7 września 1991 r. o systemie oświaty (Dz.U.2021.1915 ze zm.).</a:t>
            </a:r>
          </a:p>
          <a:p>
            <a:pPr algn="just">
              <a:defRPr/>
            </a:pP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uwzględnić: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 U - art. 98 ust. 1 pkt 7, 19, 25; U – art. 44e ust. 3 i 7)</a:t>
            </a:r>
          </a:p>
          <a:p>
            <a:pPr algn="just">
              <a:defRPr/>
            </a:pPr>
            <a:endParaRPr lang="pl-PL" sz="24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B9F1B22-2F07-49C2-A6F0-37721005884F}"/>
              </a:ext>
            </a:extLst>
          </p:cNvPr>
          <p:cNvSpPr/>
          <p:nvPr/>
        </p:nvSpPr>
        <p:spPr>
          <a:xfrm>
            <a:off x="2210085" y="451327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zakresie przestrzegania statutu szkoły/placówki oraz 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zapisach dokumentu</a:t>
            </a:r>
          </a:p>
        </p:txBody>
      </p:sp>
    </p:spTree>
    <p:extLst>
      <p:ext uri="{BB962C8B-B14F-4D97-AF65-F5344CB8AC3E}">
        <p14:creationId xmlns:p14="http://schemas.microsoft.com/office/powerpoint/2010/main" val="267012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52</a:t>
            </a:fld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389404"/>
            <a:ext cx="10134600" cy="477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Zapewniać kształcenie specjalne uczniom; opracowywać dla nich indywidualne programy edukacyjno-terapeutyczne; dokonywać wielospecjalistycznych ocen poziomu funkcjonowania uczniów; powiadamiać ich rodziców o terminach spotkań zespołu nauczycieli i specjalistów; przekazywać rodzicom kopie dokumentacji -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b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rozporządzeniem Ministra Edukacji Narodowej z dnia 9 sierpnia 2017 r. w sprawie warunków organizowania kształcenia, wychowania i opieki dla dzieci i młodzieży niepełnosprawnych, niedostosowanych społecznie i zagrożonych niedostosowaniem społecznym (Dz.U.2020.1309).</a:t>
            </a:r>
          </a:p>
          <a:p>
            <a:pPr algn="just">
              <a:defRPr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: § 5, § 6 ust. 1 pkt 3 i 4, ust. 3, 4, 5, 8, 9, 10, 11, 12) 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1395525-8CDD-4765-88DC-5A1F7E799C7C}"/>
              </a:ext>
            </a:extLst>
          </p:cNvPr>
          <p:cNvSpPr/>
          <p:nvPr/>
        </p:nvSpPr>
        <p:spPr>
          <a:xfrm>
            <a:off x="2210085" y="451327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organizacji i realizacji kształcenia specjalnego dla uczniów oraz prowadzenia dokumentacji w tym zakresie (IPET, WOF)</a:t>
            </a:r>
          </a:p>
        </p:txBody>
      </p:sp>
    </p:spTree>
    <p:extLst>
      <p:ext uri="{BB962C8B-B14F-4D97-AF65-F5344CB8AC3E}">
        <p14:creationId xmlns:p14="http://schemas.microsoft.com/office/powerpoint/2010/main" val="2671035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57" y="1285875"/>
            <a:ext cx="1002574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pl-PL" alt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 algn="just">
              <a:buSzPct val="110000"/>
              <a:buFont typeface="Wingdings" panose="05000000000000000000" pitchFamily="2" charset="2"/>
              <a:buChar char="§"/>
              <a:defRPr/>
            </a:pPr>
            <a:r>
              <a:rPr lang="pl-PL" alt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wykonywania przez nauczycieli zadań dydaktyczno-wychowawczo-opiekuńczych </a:t>
            </a:r>
            <a:r>
              <a:rPr lang="pl-PL" altLang="pl-P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(specjaliści, wychowawcy, nauczyciele), </a:t>
            </a:r>
            <a:r>
              <a:rPr lang="pl-PL" alt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z obszarów pomocy psychologiczno-pedagogicznej, kształcenia specjalnego, bezpieczeństwa, przestrzegania statutu szkoły - w tym szkolnego systemu oceniania, prowadzenia dokumentacji;</a:t>
            </a:r>
          </a:p>
          <a:p>
            <a:pPr algn="just">
              <a:defRPr/>
            </a:pPr>
            <a:endParaRPr lang="pl-PL" alt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alt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alt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Efektywnie nadzorować wykonywanie</a:t>
            </a: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 przez nauczycieli zadań związanych </a:t>
            </a:r>
            <a:b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z działalnością dydaktyczną, wychowawczą i opiekuńczą oraz inną działalnością statutową szkoły z</a:t>
            </a:r>
            <a:r>
              <a:rPr lang="pl-PL" alt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godnie z </a:t>
            </a: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ustawą z dnia 14 grudnia 2016 r. - Prawo oświatowe (Dz.U.2021.1082 ze zm.) oraz rozporządzeniem Ministra Edukacji Narodowej z dnia 25 sierpnia 2017 r. w sprawie nadzoru pedagogicznego (Dz.U.2020.1551 ze zm.).</a:t>
            </a:r>
            <a:endParaRPr lang="pl-PL" altLang="pl-PL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uwzględnić:</a:t>
            </a: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 U - art. 68 ust. 1 pkt 2; R - § 22 ust. 1 pkt 2, ust. 3 pkt 1 i 2) 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3826A6CF-B2D4-45C8-BCB6-35462EA6E811}"/>
              </a:ext>
            </a:extLst>
          </p:cNvPr>
          <p:cNvSpPr/>
          <p:nvPr/>
        </p:nvSpPr>
        <p:spPr>
          <a:xfrm>
            <a:off x="2210085" y="451327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pełnionym nadzorze przez dyrektora szkoły w zakresie</a:t>
            </a:r>
          </a:p>
        </p:txBody>
      </p:sp>
    </p:spTree>
    <p:extLst>
      <p:ext uri="{BB962C8B-B14F-4D97-AF65-F5344CB8AC3E}">
        <p14:creationId xmlns:p14="http://schemas.microsoft.com/office/powerpoint/2010/main" val="3699273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351B90B-5E87-4B01-86E4-06154D01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724" y="1520965"/>
            <a:ext cx="10095002" cy="49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620713" indent="-620713" algn="just">
              <a:buSzPct val="110000"/>
              <a:buFont typeface="Wingdings" panose="05000000000000000000" pitchFamily="2" charset="2"/>
              <a:buChar char="§"/>
              <a:defRPr/>
            </a:pPr>
            <a:r>
              <a:rPr lang="pl-PL" alt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prowadzenia przez nauczycieli i wychowawców dokumentacji szkolnej (dziennik zajęć przedszkola, dziennik zajęć lekcyjnych, dziennik innych zajęć, dziennik specjalisty, indywidualna teczka dziecka, sprostowania błędów i oczywistych omyłek);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Dokumentację przebiegu nauczania, działalności wychowawczej i opiekuńczej prowadzić zgodnie z rozporządzeniem Ministra Edukacji Narodowej z dnia 25 sierpnia 2017 r. w sprawie prowadzenia przez publiczne przedszkola, szkoły i placówki dokumentacji przebiegu nauczania, działalności wychowawczej i opiekuńczej oraz rodzajów tej dokumentacji (Dz.U.2017.1646 ze zm.).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w szczególności uwzględnić</a:t>
            </a:r>
            <a:r>
              <a:rPr lang="pl-PL" i="1" kern="0" dirty="0">
                <a:latin typeface="Arial" panose="020B0604020202020204" pitchFamily="34" charset="0"/>
                <a:cs typeface="Arial" panose="020B0604020202020204" pitchFamily="34" charset="0"/>
              </a:rPr>
              <a:t>: § 2 ust. 1 i 2, § 11 ust. 1, § 18, § 19, § 25 ust. 2 i 3)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BB729BD-F189-4D30-9272-4187561308EA}"/>
              </a:ext>
            </a:extLst>
          </p:cNvPr>
          <p:cNvSpPr/>
          <p:nvPr/>
        </p:nvSpPr>
        <p:spPr>
          <a:xfrm>
            <a:off x="2210085" y="451327"/>
            <a:ext cx="8867490" cy="728166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nieprawidłowości w pełnionym nadzorze przez dyrektora szkoły w zakresie</a:t>
            </a:r>
          </a:p>
        </p:txBody>
      </p:sp>
    </p:spTree>
    <p:extLst>
      <p:ext uri="{BB962C8B-B14F-4D97-AF65-F5344CB8AC3E}">
        <p14:creationId xmlns:p14="http://schemas.microsoft.com/office/powerpoint/2010/main" val="2016098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5765C58A-00F9-4DAE-92D9-D9068E18F28A}"/>
              </a:ext>
            </a:extLst>
          </p:cNvPr>
          <p:cNvSpPr/>
          <p:nvPr/>
        </p:nvSpPr>
        <p:spPr>
          <a:xfrm>
            <a:off x="3228216" y="2388857"/>
            <a:ext cx="7278617" cy="1772312"/>
          </a:xfrm>
          <a:prstGeom prst="roundRect">
            <a:avLst>
              <a:gd name="adj" fmla="val 3385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SP0MAGANIE</a:t>
            </a:r>
          </a:p>
        </p:txBody>
      </p:sp>
    </p:spTree>
    <p:extLst>
      <p:ext uri="{BB962C8B-B14F-4D97-AF65-F5344CB8AC3E}">
        <p14:creationId xmlns:p14="http://schemas.microsoft.com/office/powerpoint/2010/main" val="574277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598824"/>
            <a:ext cx="98393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ramach wspomagania dyrektorów szkół, w celu inspirowania i intensyfikowania w szkole lub placówce procesów służących poprawie i doskonaleniu ich pracy  zorganizowano: </a:t>
            </a:r>
          </a:p>
          <a:p>
            <a:pPr algn="just"/>
            <a:endParaRPr lang="pl-PL" sz="200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Spotkania samokształceniowe dla dyrektorów jednostek systemu oświaty.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Wojewódzką konferencję pn. „Regulacje prawne dotyczące prowadzenia przez publiczne przedszkola, szkoły i placówki dokumentacji przebiegu nauczania, działalności wychowawczej i opiekuńczej oraz rodzajów tej dokumentacji”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Wojewódzką konferencję dotyczącą oceniania, klasyfikowania i promowania uczniów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Wojewódzką konferencję dla przedstawicieli organów prowadzących szkoły w związku </a:t>
            </a:r>
            <a:br>
              <a:rPr lang="pl-PL" sz="2000" dirty="0"/>
            </a:br>
            <a:r>
              <a:rPr lang="pl-PL" sz="2000" dirty="0"/>
              <a:t>z sytuacją dotyczącą zgłaszania do publicznych placówek i szkół dzieci uchodźców </a:t>
            </a:r>
            <a:br>
              <a:rPr lang="pl-PL" sz="2000" dirty="0"/>
            </a:br>
            <a:r>
              <a:rPr lang="pl-PL" sz="2000" dirty="0"/>
              <a:t>z Ukrainy.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Wojewódzką konferencję dla dyrektorów jednostek systemu oświaty „Funkcjonowanie szkół i innych placówek oświatowych podczas ogłoszonego stanu epidemii”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17926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846921"/>
            <a:ext cx="9839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ramach wspomagania dyrektorów szkół, w celu inspirowania i intensyfikowania w szkole lub placówce procesów służących poprawie i doskonaleniu ich pracy  zorganizowano: </a:t>
            </a:r>
          </a:p>
          <a:p>
            <a:pPr algn="just"/>
            <a:endParaRPr lang="pl-PL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sz="2000" dirty="0"/>
              <a:t>Konferencje dla dyrektorów szkół publicznych i niepublicznych szkolnictwa branżowego: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l-PL" sz="2000" dirty="0"/>
              <a:t>„Jak odnaleźć się w nowej rzeczywistości szkolnej”;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pl-PL" sz="2000" dirty="0"/>
              <a:t>„Dostosowanie warunków kształcenia do zmieniających się potrzeb regionalnego rynku pracy”.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sz="2000" dirty="0"/>
              <a:t>Konferencję dla dyrektorów niepublicznych szkół podstawowych i przedszkoli dotyczącą </a:t>
            </a:r>
            <a:br>
              <a:rPr lang="pl-PL" sz="2000" dirty="0"/>
            </a:br>
            <a:r>
              <a:rPr lang="pl-PL" sz="2000" dirty="0"/>
              <a:t>zasad funkcjonowania i zakładania szkół niepublicznych, zgodności statutów                                 z przepisami prawa oraz przyczyn rozwiązywania umów cywilnoprawnych z rodzicami.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05441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Doradztwo metodyczne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1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59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Warunki i tryb tworzenia, a także zadania placówek doskonalenia nauczycieli oraz zatrudnionych </a:t>
            </a:r>
            <a:br>
              <a:rPr lang="pl-PL" dirty="0"/>
            </a:br>
            <a:r>
              <a:rPr lang="pl-PL" dirty="0"/>
              <a:t>w nich doradców metodycznych określa rozporządzenie Ministra Edukacji Narodowej z dnia 28 maja 2019 r. w sprawie placówek doskonalenia nauczycieli (Dz. U. 2019, poz. 1045).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Na stronie internetowej Kuratorium Oświaty w Szczecinie opublikowany jest wykaz publicznych placówek doskonalenia na terenie województwa, w których nauczyciele realizują zadania doradcy metodycznego, ze wskazaniem specjalności nauczycieli-doradców metodycznych. </a:t>
            </a:r>
          </a:p>
          <a:p>
            <a:pPr algn="ctr"/>
            <a:r>
              <a:rPr lang="pl-PL" b="1" dirty="0"/>
              <a:t>(Nauczyciele -&gt; Doskonalenie -&gt; Placówki doskonalenia)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Nabór na stanowisko nauczycieli-doradców metodycznych do poszczególnych placówek doskonalenia prowadzony jest w czerwcu, lipcu i sierpniu. Informacje o naborach umieszczane są na stronie internetowej Kuratorium Oświaty w Szczecinie.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W Kuratorium Oświaty w Szczecinie osobą koordynującą zadania związane z doradztwem metodycznym jest starszy wizytator </a:t>
            </a:r>
            <a:r>
              <a:rPr lang="pl-PL" b="1" dirty="0"/>
              <a:t>Agnieszka Kulikowska</a:t>
            </a:r>
            <a:r>
              <a:rPr lang="pl-PL" dirty="0"/>
              <a:t>, tel. </a:t>
            </a:r>
            <a:r>
              <a:rPr lang="pl-PL" b="1" dirty="0"/>
              <a:t>91 44 27 570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14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Wychowanie zmierzające do osiągnięcia ludzkiej dojrzałości poprzez kształtowanie postaw ukierunkowanych na prawdę, dobro i piękno, uzdalniających do odpowiedzialnych decyzji.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Wspomaganie wychowawczej roli rodziny przez właściwą organizację i realizację zajęć edukacyjnych „wychowanie do życia w rodzinie”. Ochrona i wzmacnianie zdrowia psychicznego dzieci i młodzieży.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Działanie na rzecz szerszego udostępnienia kanonu i założeń edukacji klasycznej oraz sięgania do dziedzictwa cywilizacyjnego Europy, m.in. przez umożliwienie uczenia się języka łacińskiego już od szkoły podstawowej.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Doskonalenie kompetencji nauczycieli do pracy z uczniami przybyłymi z zagranicy, w szczególności </a:t>
            </a:r>
            <a:br>
              <a:rPr lang="pl-PL" dirty="0"/>
            </a:br>
            <a:r>
              <a:rPr lang="pl-PL" dirty="0"/>
              <a:t>z Ukrainy, adekwatnie do zaistniałych potrzeb oraz kompetencji nauczycieli nowych przedmiotów wprowadzonych do podstawy programowej.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Wspomaganie kształcenia w szkołach ponadpodstawowych w związku z nową formułą egzaminu maturalnego od roku 2023.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400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1443840"/>
            <a:ext cx="9839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Kurator oświaty powierza zadania doradcy metodycznego na okres nie krótszy niż rok, z możliwością przedłużenia powierzenia zadań na kolejny okres nie dłuższy niż trzy lata.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Powierzając nauczycielowi zadania doradcy metodycznego, kurator oświaty wskazuje publiczną placówkę doskonalenia prowadzoną przez jednostkę samorządu terytorialnego, w której nauczyciel-doradca metodyczny będzie zatrudniony.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Zadania doradcy metodycznego realizowane są przez nauczyciela na podstawie  dodatkowej umowy o pracę w publicznej placówce doskonalenia.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/>
              <a:t>Łączny wymiar zatrudnienia nauczyciela w szkole lub placówce i w placówce doskonalenia nie może przekraczać 1 i 1/2 tygodniowego obowiązkowego wymiaru godzin zajęć dydaktycznych, wychowawczych i opiekuńczych.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0077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61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5EBA8D4-C27A-4072-9373-C6A4B9729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37" y="421638"/>
            <a:ext cx="8167513" cy="62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79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75084"/>
            <a:ext cx="983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Informacja o liczbie i specjalności doradców metodycznych zatrudnionych </a:t>
            </a:r>
            <a:br>
              <a:rPr lang="pl-PL" dirty="0"/>
            </a:br>
            <a:r>
              <a:rPr lang="pl-PL" dirty="0"/>
              <a:t>w placówkach doskonalenia nauczycieli w województwie zachodniopomorskim  </a:t>
            </a:r>
            <a:br>
              <a:rPr lang="pl-PL" dirty="0"/>
            </a:br>
            <a:r>
              <a:rPr lang="pl-PL" dirty="0"/>
              <a:t>wg stanu od dnia 01 września 2022 r.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9156F9F-AF1C-4AD9-94B2-0BE9B0015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3726"/>
              </p:ext>
            </p:extLst>
          </p:nvPr>
        </p:nvGraphicFramePr>
        <p:xfrm>
          <a:off x="3457574" y="1417267"/>
          <a:ext cx="7019924" cy="5166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697">
                  <a:extLst>
                    <a:ext uri="{9D8B030D-6E8A-4147-A177-3AD203B41FA5}">
                      <a16:colId xmlns:a16="http://schemas.microsoft.com/office/drawing/2014/main" val="202000320"/>
                    </a:ext>
                  </a:extLst>
                </a:gridCol>
                <a:gridCol w="3552405">
                  <a:extLst>
                    <a:ext uri="{9D8B030D-6E8A-4147-A177-3AD203B41FA5}">
                      <a16:colId xmlns:a16="http://schemas.microsoft.com/office/drawing/2014/main" val="1891923900"/>
                    </a:ext>
                  </a:extLst>
                </a:gridCol>
                <a:gridCol w="1595822">
                  <a:extLst>
                    <a:ext uri="{9D8B030D-6E8A-4147-A177-3AD203B41FA5}">
                      <a16:colId xmlns:a16="http://schemas.microsoft.com/office/drawing/2014/main" val="377730336"/>
                    </a:ext>
                  </a:extLst>
                </a:gridCol>
              </a:tblGrid>
              <a:tr h="5842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Nazwa placówki doskonalenia nauczycieli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przedmiot/zakres doradztwa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liczba doradców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626157224"/>
                  </a:ext>
                </a:extLst>
              </a:tr>
              <a:tr h="212632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Centrum Edukacji Nauczycieli </a:t>
                      </a:r>
                      <a:br>
                        <a:rPr lang="pl-PL" sz="1200" b="1" u="none" strike="noStrike" dirty="0">
                          <a:effectLst/>
                        </a:rPr>
                      </a:br>
                      <a:r>
                        <a:rPr lang="pl-PL" sz="1200" b="1" u="none" strike="noStrike" dirty="0">
                          <a:effectLst/>
                        </a:rPr>
                        <a:t>w Koszalinie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j.polski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760604430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matematyka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453572753"/>
                  </a:ext>
                </a:extLst>
              </a:tr>
              <a:tr h="3508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język obcy (j. angielski, j. niemiecki, j. francuski)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193179362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język mniejszości narodowych (j. ukraiński) 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4196521164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edukacja wczesnoszkolna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3873359721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wychowanie przedszkolne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3497311518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fizyka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4056522657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biologia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3615085927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chemia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129588388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historia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177567082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wychowanie fizyczne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151996554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informatyka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3098738122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plastyka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4150060875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muzyka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3827063037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przyroda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718023657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religia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250295266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kształcenie specjalne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798602684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geografia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2697166282"/>
                  </a:ext>
                </a:extLst>
              </a:tr>
              <a:tr h="2126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>
                          <a:effectLst/>
                        </a:rPr>
                        <a:t>przedmioty zawodowe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22" marR="9322" marT="93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240638366"/>
                  </a:ext>
                </a:extLst>
              </a:tr>
              <a:tr h="2126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Razem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2" marR="9322" marT="9322" marB="0" anchor="ctr"/>
                </a:tc>
                <a:extLst>
                  <a:ext uri="{0D108BD9-81ED-4DB2-BD59-A6C34878D82A}">
                    <a16:rowId xmlns:a16="http://schemas.microsoft.com/office/drawing/2014/main" val="190362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71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597635"/>
            <a:ext cx="983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Informacja o liczbie i specjalności doradców metodycznych zatrudnionych </a:t>
            </a:r>
            <a:br>
              <a:rPr lang="pl-PL" dirty="0"/>
            </a:br>
            <a:r>
              <a:rPr lang="pl-PL" dirty="0"/>
              <a:t>w placówkach doskonalenia nauczycieli w województwie zachodniopomorskim  </a:t>
            </a:r>
            <a:br>
              <a:rPr lang="pl-PL" dirty="0"/>
            </a:br>
            <a:r>
              <a:rPr lang="pl-PL" dirty="0"/>
              <a:t>wg stanu od dnia 01 września 2022 r.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0634C4B-0455-4BDA-8346-1BB995758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84640"/>
              </p:ext>
            </p:extLst>
          </p:nvPr>
        </p:nvGraphicFramePr>
        <p:xfrm>
          <a:off x="3810000" y="1809751"/>
          <a:ext cx="6362701" cy="385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464">
                  <a:extLst>
                    <a:ext uri="{9D8B030D-6E8A-4147-A177-3AD203B41FA5}">
                      <a16:colId xmlns:a16="http://schemas.microsoft.com/office/drawing/2014/main" val="1637012022"/>
                    </a:ext>
                  </a:extLst>
                </a:gridCol>
                <a:gridCol w="3219819">
                  <a:extLst>
                    <a:ext uri="{9D8B030D-6E8A-4147-A177-3AD203B41FA5}">
                      <a16:colId xmlns:a16="http://schemas.microsoft.com/office/drawing/2014/main" val="885776356"/>
                    </a:ext>
                  </a:extLst>
                </a:gridCol>
                <a:gridCol w="1446418">
                  <a:extLst>
                    <a:ext uri="{9D8B030D-6E8A-4147-A177-3AD203B41FA5}">
                      <a16:colId xmlns:a16="http://schemas.microsoft.com/office/drawing/2014/main" val="3590687079"/>
                    </a:ext>
                  </a:extLst>
                </a:gridCol>
              </a:tblGrid>
              <a:tr h="68767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Nazwa placówki doskonalenia nauczycieli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przedmiot/zakres doradztwa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liczba doradców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451928"/>
                  </a:ext>
                </a:extLst>
              </a:tr>
              <a:tr h="31955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</a:rPr>
                        <a:t>Ośrodek Doskonalenia Nauczycieli </a:t>
                      </a:r>
                      <a:br>
                        <a:rPr lang="pl-PL" sz="1400" b="1" u="none" strike="noStrike" dirty="0">
                          <a:effectLst/>
                        </a:rPr>
                      </a:br>
                      <a:r>
                        <a:rPr lang="pl-PL" sz="1400" b="1" u="none" strike="noStrike" dirty="0">
                          <a:effectLst/>
                        </a:rPr>
                        <a:t>w Szczecinie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j.polski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8300432"/>
                  </a:ext>
                </a:extLst>
              </a:tr>
              <a:tr h="3195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matematyka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77159"/>
                  </a:ext>
                </a:extLst>
              </a:tr>
              <a:tr h="3195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język obcy (j. angielski, j. niemiecki)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982853"/>
                  </a:ext>
                </a:extLst>
              </a:tr>
              <a:tr h="3323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edukacja wczesnoszkolna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70348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doradztwo zawodowe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243877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historia i wos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2849777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muzyka i plastyka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3471731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edukacja przedszkolna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29492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pedagog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704379"/>
                  </a:ext>
                </a:extLst>
              </a:tr>
              <a:tr h="26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kształcenie specjalne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392381"/>
                  </a:ext>
                </a:extLst>
              </a:tr>
              <a:tr h="268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Razem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12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53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136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597635"/>
            <a:ext cx="983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Informacja o liczbie i specjalności doradców metodycznych zatrudnionych </a:t>
            </a:r>
            <a:br>
              <a:rPr lang="pl-PL" dirty="0"/>
            </a:br>
            <a:r>
              <a:rPr lang="pl-PL" dirty="0"/>
              <a:t>w placówkach doskonalenia nauczycieli w województwie zachodniopomorskim  </a:t>
            </a:r>
            <a:br>
              <a:rPr lang="pl-PL" dirty="0"/>
            </a:br>
            <a:r>
              <a:rPr lang="pl-PL" dirty="0"/>
              <a:t>wg stanu od dnia 01 września 2022 r.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90D8C97-7042-4425-8B44-CE0DA94C1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14373"/>
              </p:ext>
            </p:extLst>
          </p:nvPr>
        </p:nvGraphicFramePr>
        <p:xfrm>
          <a:off x="3174999" y="1593850"/>
          <a:ext cx="7385050" cy="48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049">
                  <a:extLst>
                    <a:ext uri="{9D8B030D-6E8A-4147-A177-3AD203B41FA5}">
                      <a16:colId xmlns:a16="http://schemas.microsoft.com/office/drawing/2014/main" val="405472062"/>
                    </a:ext>
                  </a:extLst>
                </a:gridCol>
                <a:gridCol w="3737175">
                  <a:extLst>
                    <a:ext uri="{9D8B030D-6E8A-4147-A177-3AD203B41FA5}">
                      <a16:colId xmlns:a16="http://schemas.microsoft.com/office/drawing/2014/main" val="2777386005"/>
                    </a:ext>
                  </a:extLst>
                </a:gridCol>
                <a:gridCol w="1678826">
                  <a:extLst>
                    <a:ext uri="{9D8B030D-6E8A-4147-A177-3AD203B41FA5}">
                      <a16:colId xmlns:a16="http://schemas.microsoft.com/office/drawing/2014/main" val="430824169"/>
                    </a:ext>
                  </a:extLst>
                </a:gridCol>
              </a:tblGrid>
              <a:tr h="68459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Nazwa placówki doskonalenia nauczycieli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przedmiot/zakres doradztwa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liczba doradców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1967414"/>
                  </a:ext>
                </a:extLst>
              </a:tr>
              <a:tr h="245164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Powiatowy Ośrodek Doskonalenia Nauczycieli </a:t>
                      </a:r>
                      <a:br>
                        <a:rPr lang="pl-PL" sz="1600" b="1" u="none" strike="noStrike" dirty="0">
                          <a:effectLst/>
                        </a:rPr>
                      </a:br>
                      <a:r>
                        <a:rPr lang="pl-PL" sz="1600" b="1" u="none" strike="noStrike" dirty="0">
                          <a:effectLst/>
                        </a:rPr>
                        <a:t>w Stargardzie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j.polski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194969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matematyka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315173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język obcy (j. angielski)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476265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język obcy zawodowy (j.niemiecki)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738638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biologia, przyroda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2214520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chemia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9202963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historia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0832663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doradztwo zawodowe, pedagog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906665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przedmioty zawodowe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110610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bibliotekarz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7063623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wychowanie przedszkolne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9576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 dirty="0">
                          <a:effectLst/>
                        </a:rPr>
                        <a:t>wychowanie fizyczne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9156338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informatyka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3128818"/>
                  </a:ext>
                </a:extLst>
              </a:tr>
              <a:tr h="245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u="none" strike="noStrike">
                          <a:effectLst/>
                        </a:rPr>
                        <a:t>edukacja wczesnoszkolna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230699"/>
                  </a:ext>
                </a:extLst>
              </a:tr>
              <a:tr h="2799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kształcenie specjalne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521926"/>
                  </a:ext>
                </a:extLst>
              </a:tr>
              <a:tr h="2799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Razem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333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699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597635"/>
            <a:ext cx="983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Informacja o liczbie i specjalności doradców metodycznych zatrudnionych </a:t>
            </a:r>
            <a:br>
              <a:rPr lang="pl-PL" dirty="0"/>
            </a:br>
            <a:r>
              <a:rPr lang="pl-PL" dirty="0"/>
              <a:t>w placówkach doskonalenia nauczycieli w województwie zachodniopomorskim  </a:t>
            </a:r>
            <a:br>
              <a:rPr lang="pl-PL" dirty="0"/>
            </a:br>
            <a:r>
              <a:rPr lang="pl-PL" dirty="0"/>
              <a:t>wg stanu od dnia 01 września 2022 r.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63209C-4A33-4125-9F7A-E0FFE98F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41132"/>
              </p:ext>
            </p:extLst>
          </p:nvPr>
        </p:nvGraphicFramePr>
        <p:xfrm>
          <a:off x="3486149" y="2445547"/>
          <a:ext cx="6762749" cy="2941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784">
                  <a:extLst>
                    <a:ext uri="{9D8B030D-6E8A-4147-A177-3AD203B41FA5}">
                      <a16:colId xmlns:a16="http://schemas.microsoft.com/office/drawing/2014/main" val="759463061"/>
                    </a:ext>
                  </a:extLst>
                </a:gridCol>
                <a:gridCol w="3419049">
                  <a:extLst>
                    <a:ext uri="{9D8B030D-6E8A-4147-A177-3AD203B41FA5}">
                      <a16:colId xmlns:a16="http://schemas.microsoft.com/office/drawing/2014/main" val="3392877603"/>
                    </a:ext>
                  </a:extLst>
                </a:gridCol>
                <a:gridCol w="1535916">
                  <a:extLst>
                    <a:ext uri="{9D8B030D-6E8A-4147-A177-3AD203B41FA5}">
                      <a16:colId xmlns:a16="http://schemas.microsoft.com/office/drawing/2014/main" val="948797721"/>
                    </a:ext>
                  </a:extLst>
                </a:gridCol>
              </a:tblGrid>
              <a:tr h="9105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Nazwa placówki doskonalenia nauczycieli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przedmiot/zakres doradztwa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liczba doradców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7601149"/>
                  </a:ext>
                </a:extLst>
              </a:tr>
              <a:tr h="33850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Zachodniopomorskie Centrum Doskonalenia Nauczycieli </a:t>
                      </a:r>
                      <a:br>
                        <a:rPr lang="pl-PL" sz="1600" b="1" u="none" strike="noStrike" dirty="0">
                          <a:effectLst/>
                        </a:rPr>
                      </a:br>
                      <a:r>
                        <a:rPr lang="pl-PL" sz="1600" b="1" u="none" strike="noStrike" dirty="0">
                          <a:effectLst/>
                        </a:rPr>
                        <a:t>w Szczecinie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j. polski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018764"/>
                  </a:ext>
                </a:extLst>
              </a:tr>
              <a:tr h="338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fizyka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452563"/>
                  </a:ext>
                </a:extLst>
              </a:tr>
              <a:tr h="338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biologia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130329"/>
                  </a:ext>
                </a:extLst>
              </a:tr>
              <a:tr h="338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historia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2716978"/>
                  </a:ext>
                </a:extLst>
              </a:tr>
              <a:tr h="338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informatyka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361514"/>
                  </a:ext>
                </a:extLst>
              </a:tr>
              <a:tr h="3385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Razem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5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48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68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Zagadnienia dotyczące pragmatyki zawodowej nauczycieli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8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496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akjnhujnuhbh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8507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sz="2400" dirty="0"/>
              <a:t>Rozporządzenie </a:t>
            </a:r>
          </a:p>
          <a:p>
            <a:pPr algn="ctr"/>
            <a:r>
              <a:rPr lang="pl-PL" sz="2400" dirty="0"/>
              <a:t>Ministra Edukacji  i Nauki</a:t>
            </a:r>
          </a:p>
          <a:p>
            <a:pPr algn="ctr"/>
            <a:r>
              <a:rPr lang="pl-PL" dirty="0"/>
              <a:t>z dnia  22 sierpnia 2022 r.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zmieniające rozporządzenie w sprawie szczegółowych kwalifikacji wymaganych od nauczycieli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1769)</a:t>
            </a: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sz="1200" dirty="0"/>
              <a:t>upoważnienie ustawowe:</a:t>
            </a:r>
          </a:p>
          <a:p>
            <a:endParaRPr lang="pl-PL" sz="1200" dirty="0"/>
          </a:p>
          <a:p>
            <a:r>
              <a:rPr lang="pl-PL" dirty="0"/>
              <a:t>-&gt; art. 9 ust. 2 ustawy z dnia 26 stycznia 1982 r. – Karta Nauczyciela (j.t. Dz.U. z 2021 r. poz. 1762 </a:t>
            </a:r>
            <a:br>
              <a:rPr lang="pl-PL" dirty="0"/>
            </a:br>
            <a:r>
              <a:rPr lang="pl-PL" dirty="0"/>
              <a:t>z późn.zm.)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F048A8-11E5-4E83-B3C5-4EF468527E3B}"/>
              </a:ext>
            </a:extLst>
          </p:cNvPr>
          <p:cNvSpPr txBox="1"/>
          <p:nvPr/>
        </p:nvSpPr>
        <p:spPr>
          <a:xfrm>
            <a:off x="7008670" y="733168"/>
            <a:ext cx="47223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wprowadzone zostaną następujące zmiany </a:t>
            </a:r>
          </a:p>
          <a:p>
            <a:pPr algn="just"/>
            <a:r>
              <a:rPr lang="pl-PL" dirty="0"/>
              <a:t>dotyczące kwalifikacji do zajmowania stanowiska nauczyciela: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specjalnych przedszkolach, szkołach </a:t>
            </a:r>
            <a:br>
              <a:rPr lang="pl-PL" dirty="0"/>
            </a:br>
            <a:r>
              <a:rPr lang="pl-PL" dirty="0"/>
              <a:t>i oddziałach zorganizowanych w podmiotach leczniczych (§ 15a ust. 1),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języków obcych w specjalnych przedszkolach </a:t>
            </a:r>
            <a:br>
              <a:rPr lang="pl-PL" dirty="0"/>
            </a:br>
            <a:r>
              <a:rPr lang="pl-PL" dirty="0"/>
              <a:t>i oddziałach zorganizowanych w podmiotach leczniczych (§ 15a ust. 2),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nauczyciela pedagoga specjalnego </a:t>
            </a:r>
            <a:br>
              <a:rPr lang="pl-PL" dirty="0"/>
            </a:br>
            <a:r>
              <a:rPr lang="pl-PL" dirty="0"/>
              <a:t>w przedszkolach i szkołach (§ 19a).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r>
              <a:rPr lang="pl-PL" dirty="0"/>
              <a:t>Zgodnie ze zmianami na stanowisku pedagoga specjalnego w przedszkolach i szkołach ogólnodostępnych i integracyjnych będzie można zatrudnić nauczyciela posiadającego: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jednolite studia magisterskie na kierunku pedagogika specjalna lub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1381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577615" y="20251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akjnhujnuhbh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85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F048A8-11E5-4E83-B3C5-4EF468527E3B}"/>
              </a:ext>
            </a:extLst>
          </p:cNvPr>
          <p:cNvSpPr txBox="1"/>
          <p:nvPr/>
        </p:nvSpPr>
        <p:spPr>
          <a:xfrm>
            <a:off x="6909081" y="506923"/>
            <a:ext cx="491708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jednolite studia magisterskie lub studia pierwszego lub drugiego stopnia, w zakresie pedagogiki specjalnej lub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jednolite studia magisterskie lub studia pierwszego i drugiego stopnia w zakresie pedagogiki oraz ukończony kurs kwalifikacyjny lub studia podyplomowe w zakresie pedagogiki specjalnej lub w zakresie edukacji włączającej.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100" dirty="0"/>
          </a:p>
          <a:p>
            <a:pPr algn="just"/>
            <a:r>
              <a:rPr lang="pl-PL" dirty="0"/>
              <a:t>Rozporządzenie zakłada okres przejściowy do </a:t>
            </a:r>
            <a:br>
              <a:rPr lang="pl-PL" dirty="0"/>
            </a:br>
            <a:r>
              <a:rPr lang="pl-PL" dirty="0"/>
              <a:t>31 sierpnia 2026 r. w kwestii wymagań odnośnie kwalifikacji wymaganych od nauczycieli pedagogów specjalnych. Na stanowisku nauczyciela pedagoga specjalnego będzie można zatrudnić również osobę, która: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(dot. zatrudnienia nauczyciela w przedszkolu) posiada kwalifikacje do zajmowania stanowiska nauczyciela w przedszkolu i klasach I-III szkoły podstawowej, a ponadto ukończyła studia podyplomowe w zakresie wczesnego wspomagania rozwoju dziecka – dotyczy to przedszkoli ogólnodostępnych i integracyjnych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5D70E7-06CE-45D8-A0DE-6F82DAAF071E}"/>
              </a:ext>
            </a:extLst>
          </p:cNvPr>
          <p:cNvSpPr txBox="1"/>
          <p:nvPr/>
        </p:nvSpPr>
        <p:spPr>
          <a:xfrm>
            <a:off x="1945564" y="341528"/>
            <a:ext cx="478507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sz="2400" dirty="0"/>
              <a:t>Rozporządzenie </a:t>
            </a:r>
          </a:p>
          <a:p>
            <a:pPr algn="ctr"/>
            <a:r>
              <a:rPr lang="pl-PL" sz="2400" dirty="0"/>
              <a:t>Ministra Edukacji  i Nauki</a:t>
            </a:r>
          </a:p>
          <a:p>
            <a:pPr algn="ctr"/>
            <a:r>
              <a:rPr lang="pl-PL" dirty="0"/>
              <a:t>z dnia  22 sierpnia 2022 r.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zmieniające rozporządzenie w sprawie szczegółowych kwalifikacji wymaganych od nauczycieli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1769)</a:t>
            </a: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sz="1200" dirty="0"/>
              <a:t>upoważnienie ustawowe:</a:t>
            </a:r>
          </a:p>
          <a:p>
            <a:endParaRPr lang="pl-PL" sz="1200" dirty="0"/>
          </a:p>
          <a:p>
            <a:r>
              <a:rPr lang="pl-PL" dirty="0"/>
              <a:t>-&gt; art. 9 ust. 2 ustawy z dnia 26 stycznia 1982 r. – Karta Nauczyciela (j.t. Dz.U. z 2021 r. poz. 1762 </a:t>
            </a:r>
            <a:br>
              <a:rPr lang="pl-PL" dirty="0"/>
            </a:br>
            <a:r>
              <a:rPr lang="pl-PL" dirty="0"/>
              <a:t>z późn.zm.)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0665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577615" y="1365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akjnhujnuhbh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69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85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F048A8-11E5-4E83-B3C5-4EF468527E3B}"/>
              </a:ext>
            </a:extLst>
          </p:cNvPr>
          <p:cNvSpPr txBox="1"/>
          <p:nvPr/>
        </p:nvSpPr>
        <p:spPr>
          <a:xfrm>
            <a:off x="6935512" y="733168"/>
            <a:ext cx="49754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(dot. zatrudnienia nauczyciela w przedszkolu, </a:t>
            </a:r>
            <a:br>
              <a:rPr lang="pl-PL" dirty="0"/>
            </a:br>
            <a:r>
              <a:rPr lang="pl-PL" dirty="0"/>
              <a:t>w szkole podstawowej oraz ponadpodstawowej) posiada kwalifikacje do pracy w przedszkolach, szkołach ogólnodostępnych i integracyjnych określone w przepisach oraz ukończyła kurs kwalifikacyjny lub studia podyplomowe </a:t>
            </a:r>
            <a:br>
              <a:rPr lang="pl-PL" dirty="0"/>
            </a:br>
            <a:r>
              <a:rPr lang="pl-PL" dirty="0"/>
              <a:t>w zakresie pedagogiki specjalnej.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r>
              <a:rPr lang="pl-PL" dirty="0"/>
              <a:t>Na stronie Ministerstwa Edukacji i Nauki i na stronie Kuratorium Oświaty w Szczecinie znajdują się pytania i odpowiedzi w sprawie kwalifikacji do zajmowania stanowiska nauczyciela pedagoga specjalnego.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43494CF-E17F-4E50-B39E-E857DC82ED40}"/>
              </a:ext>
            </a:extLst>
          </p:cNvPr>
          <p:cNvSpPr txBox="1"/>
          <p:nvPr/>
        </p:nvSpPr>
        <p:spPr>
          <a:xfrm>
            <a:off x="1945564" y="341528"/>
            <a:ext cx="478507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sz="2400" dirty="0"/>
              <a:t>Rozporządzenie </a:t>
            </a:r>
          </a:p>
          <a:p>
            <a:pPr algn="ctr"/>
            <a:r>
              <a:rPr lang="pl-PL" sz="2400" dirty="0"/>
              <a:t>Ministra Edukacji  i Nauki</a:t>
            </a:r>
          </a:p>
          <a:p>
            <a:pPr algn="ctr"/>
            <a:r>
              <a:rPr lang="pl-PL" dirty="0"/>
              <a:t>z dnia  22 sierpnia 2022 r.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zmieniające rozporządzenie w sprawie szczegółowych kwalifikacji wymaganych od nauczycieli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1769)</a:t>
            </a: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sz="1200" dirty="0"/>
              <a:t>upoważnienie ustawowe:</a:t>
            </a:r>
          </a:p>
          <a:p>
            <a:endParaRPr lang="pl-PL" sz="1200" dirty="0"/>
          </a:p>
          <a:p>
            <a:r>
              <a:rPr lang="pl-PL" dirty="0"/>
              <a:t>-&gt; art. 9 ust. 2 ustawy z dnia 26 stycznia 1982 r. – Karta Nauczyciela (j.t. Dz.U. z 2021 r. poz. 1762 </a:t>
            </a:r>
            <a:br>
              <a:rPr lang="pl-PL" dirty="0"/>
            </a:br>
            <a:r>
              <a:rPr lang="pl-PL" dirty="0"/>
              <a:t>z późn.zm.)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76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dirty="0"/>
              <a:t>Doskonalenie systemu kształcenia zawodowego we współpracy z pracodawcami – wdrażanie Zintegrowanej Strategii Umiejętności 2030.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dirty="0"/>
              <a:t>Rozwijanie umiejętności metodycznych nauczycieli w zakresie prawidłowego i skutecznego wykorzystywania technologii informacyjno-komunikacyjnych w procesach edukacyjnych. Wsparcie edukacji informatycznej i medialnej, w szczególności kształtowanie krytycznego podejścia do treści publikowanych w Internecie i mediach społecznościowych.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dirty="0"/>
              <a:t>Wsparcie nauczycieli i innych członków społeczności szkolnych w rozwijaniu umiejętności podstawowych i przekrojowych uczniów, w szczególności z wykorzystaniem pomocy dydaktycznych zakupionych w ramach programu „Laboratoria przyszłości”.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pl-PL" dirty="0"/>
              <a:t>Podnoszenie jakości kształcenia oraz dostępności i jakości wsparcia udzielanego dzieciom i uczniom w przedszkolach i szkołach ogólnodostępnych i integracyjnych.</a:t>
            </a:r>
          </a:p>
        </p:txBody>
      </p:sp>
    </p:spTree>
    <p:extLst>
      <p:ext uri="{BB962C8B-B14F-4D97-AF65-F5344CB8AC3E}">
        <p14:creationId xmlns:p14="http://schemas.microsoft.com/office/powerpoint/2010/main" val="24705866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496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akjnhujnuhbh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70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341528"/>
            <a:ext cx="4785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F048A8-11E5-4E83-B3C5-4EF468527E3B}"/>
              </a:ext>
            </a:extLst>
          </p:cNvPr>
          <p:cNvSpPr txBox="1"/>
          <p:nvPr/>
        </p:nvSpPr>
        <p:spPr>
          <a:xfrm>
            <a:off x="7008670" y="733168"/>
            <a:ext cx="47223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Zgodnie z wejściem z dniem 1 września 2022 r. nowego przedmiotu historia i teraźniejszość kwalifikacje do zajmowania stanowiska nauczyciela historii i teraźniejszości w szkołach ponadpodstawowych zostały określone w § 3 ww. rozporządzenia.</a:t>
            </a:r>
          </a:p>
          <a:p>
            <a:pPr algn="just"/>
            <a:r>
              <a:rPr lang="pl-PL" dirty="0"/>
              <a:t>W przypadku nauczycieli przedmiotu historii </a:t>
            </a:r>
            <a:br>
              <a:rPr lang="pl-PL" dirty="0"/>
            </a:br>
            <a:r>
              <a:rPr lang="pl-PL" dirty="0"/>
              <a:t>i teraźniejszość, ocena kwalifikacji do nauczania </a:t>
            </a:r>
            <a:r>
              <a:rPr lang="pl-PL" dirty="0" err="1"/>
              <a:t>HiT</a:t>
            </a:r>
            <a:r>
              <a:rPr lang="pl-PL" dirty="0"/>
              <a:t> powinna być dokonywana przez dyrektora szkoły z uwzględnieniem zakresu kształcenia zrealizowanego na studiach i zakresu treści podstawy programowej historii i teraźniejszości.</a:t>
            </a:r>
          </a:p>
          <a:p>
            <a:pPr algn="just"/>
            <a:r>
              <a:rPr lang="pl-PL" dirty="0"/>
              <a:t>Historii i teraźniejszości mogą uczyć nauczyciele, którzy posiadają kwalifikacje do nauczania historii i wiedzy o społeczeństwie oraz historii lub wiedzy o społeczeństwie.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1AC013-A4E6-4E21-A911-AE972B99549F}"/>
              </a:ext>
            </a:extLst>
          </p:cNvPr>
          <p:cNvSpPr txBox="1"/>
          <p:nvPr/>
        </p:nvSpPr>
        <p:spPr>
          <a:xfrm>
            <a:off x="1945564" y="341528"/>
            <a:ext cx="478507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sz="2400" dirty="0"/>
              <a:t>Rozporządzenie </a:t>
            </a:r>
          </a:p>
          <a:p>
            <a:pPr algn="ctr"/>
            <a:r>
              <a:rPr lang="pl-PL" sz="2400" dirty="0"/>
              <a:t>Ministra Edukacji  Narodowej</a:t>
            </a:r>
          </a:p>
          <a:p>
            <a:pPr algn="ctr"/>
            <a:r>
              <a:rPr lang="pl-PL" dirty="0"/>
              <a:t>z dnia  01 sierpnia 2017 r.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rozporządzenie w sprawie szczegółowych kwalifikacji wymaganych od nauczycieli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0070C0"/>
                </a:solidFill>
              </a:rPr>
              <a:t>(tj. Dz.U. z 2020 r. poz. 1289 z </a:t>
            </a:r>
            <a:r>
              <a:rPr lang="pl-PL" dirty="0" err="1">
                <a:solidFill>
                  <a:srgbClr val="0070C0"/>
                </a:solidFill>
              </a:rPr>
              <a:t>późń</a:t>
            </a:r>
            <a:r>
              <a:rPr lang="pl-PL" dirty="0">
                <a:solidFill>
                  <a:srgbClr val="0070C0"/>
                </a:solidFill>
              </a:rPr>
              <a:t>. zm.)</a:t>
            </a: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r>
              <a:rPr lang="pl-PL" sz="1200" dirty="0"/>
              <a:t>upoważnienie ustawowe:</a:t>
            </a:r>
          </a:p>
          <a:p>
            <a:endParaRPr lang="pl-PL" sz="1200" dirty="0"/>
          </a:p>
          <a:p>
            <a:r>
              <a:rPr lang="pl-PL" dirty="0"/>
              <a:t>-&gt; art. 9 ust. 2 ustawy z dnia 26 stycznia 1982 r. – Karta Nauczyciela (j.t. Dz.U. z 2021 r. poz. 1762 </a:t>
            </a:r>
            <a:br>
              <a:rPr lang="pl-PL" dirty="0"/>
            </a:br>
            <a:r>
              <a:rPr lang="pl-PL" dirty="0"/>
              <a:t>z późn.zm.)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02974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akjnhujnuhbh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71</a:t>
            </a:fld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874718" y="0"/>
            <a:ext cx="5024188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2000" b="1" dirty="0"/>
              <a:t>KWALIFIKACJE NAUCZYCIELA Z UKRAINY</a:t>
            </a:r>
          </a:p>
          <a:p>
            <a:endParaRPr lang="pl-PL" sz="100" dirty="0"/>
          </a:p>
          <a:p>
            <a:pPr algn="just"/>
            <a:r>
              <a:rPr lang="pl-PL" dirty="0"/>
              <a:t>Na stronie głównej Kuratorium Oświaty </a:t>
            </a:r>
            <a:br>
              <a:rPr lang="pl-PL" dirty="0"/>
            </a:br>
            <a:r>
              <a:rPr lang="pl-PL" dirty="0"/>
              <a:t>w Szczecinie w komunikacie „SZKOŁA DLA WAS” zamieszczona jest informacja w sprawie </a:t>
            </a:r>
            <a:r>
              <a:rPr lang="pl-PL" b="1" dirty="0"/>
              <a:t>Zatrudniania kadry pedagogicznej </a:t>
            </a:r>
            <a:br>
              <a:rPr lang="pl-PL" b="1" dirty="0"/>
            </a:br>
            <a:r>
              <a:rPr lang="pl-PL" b="1" dirty="0"/>
              <a:t>i pomocy nauczyciela w szkołach – informacja dla obywateli Ukrainy.</a:t>
            </a:r>
          </a:p>
          <a:p>
            <a:pPr algn="just"/>
            <a:r>
              <a:rPr lang="pl-PL" dirty="0"/>
              <a:t>Kwalifikacje nauczycieli zatrudnianych w Polsce określa rozporządzenie Ministra Edukacji Narodowej z dnia 1 sierpnia 2017 r. w sprawie szczegółowych kwalifikacji wymaganych od nauczycieli (j.t. Dz.U. z 2020 r. poz. 1289). </a:t>
            </a:r>
          </a:p>
          <a:p>
            <a:pPr algn="just"/>
            <a:r>
              <a:rPr lang="pl-PL" dirty="0"/>
              <a:t>Z uwagi na fakt, że zawód nauczyciela jest zawodem regulowanym: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Dyplomy uzyskane w Ukrainie </a:t>
            </a:r>
            <a:br>
              <a:rPr lang="pl-PL" dirty="0"/>
            </a:br>
            <a:r>
              <a:rPr lang="pl-PL" b="1" dirty="0"/>
              <a:t>do 20 czerwca 2006 r. </a:t>
            </a:r>
            <a:r>
              <a:rPr lang="pl-PL" dirty="0"/>
              <a:t>są uznawane za równoważne z ich polskimi odpowiednikami. Potwierdzenie uznania równoważności dyplomu można uzyskać występując do Narodowej Agencji Wymiany Akademickiej (</a:t>
            </a:r>
            <a:r>
              <a:rPr lang="pl-PL" dirty="0">
                <a:hlinkClick r:id="rId3"/>
              </a:rPr>
              <a:t>www.nawa.gov.pl</a:t>
            </a:r>
            <a:r>
              <a:rPr lang="pl-PL" dirty="0"/>
              <a:t>) z prośbą o wydanie imiennego zaświadczenia lub opinii ogólnej </a:t>
            </a:r>
            <a:br>
              <a:rPr lang="pl-PL" dirty="0"/>
            </a:br>
            <a:r>
              <a:rPr lang="pl-PL" dirty="0"/>
              <a:t>o dyplomie.</a:t>
            </a:r>
          </a:p>
          <a:p>
            <a:endParaRPr lang="pl-PL" dirty="0">
              <a:solidFill>
                <a:srgbClr val="0070C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0C82545-437D-4D28-99F6-59F8F22D6082}"/>
              </a:ext>
            </a:extLst>
          </p:cNvPr>
          <p:cNvSpPr txBox="1"/>
          <p:nvPr/>
        </p:nvSpPr>
        <p:spPr>
          <a:xfrm>
            <a:off x="7139839" y="649999"/>
            <a:ext cx="4681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Dyplomy uzyskane w Ukrainie </a:t>
            </a:r>
            <a:br>
              <a:rPr lang="pl-PL" dirty="0"/>
            </a:br>
            <a:r>
              <a:rPr lang="pl-PL" b="1" dirty="0"/>
              <a:t>po 20 czerwca 2006 r. </a:t>
            </a:r>
            <a:r>
              <a:rPr lang="pl-PL" dirty="0"/>
              <a:t>wymagają potwierdzenia ich równoważności z polskim odpowiednikiem w drodze nostryfikacji.  </a:t>
            </a:r>
          </a:p>
          <a:p>
            <a:pPr algn="just"/>
            <a:r>
              <a:rPr lang="pl-PL" dirty="0"/>
              <a:t>     Nostryfikacji dokonują uprawnione uczelnie     </a:t>
            </a:r>
          </a:p>
          <a:p>
            <a:pPr algn="just"/>
            <a:r>
              <a:rPr lang="pl-PL" dirty="0"/>
              <a:t>     pod adresem  </a:t>
            </a:r>
            <a:r>
              <a:rPr lang="pl-PL" dirty="0">
                <a:hlinkClick r:id="rId5"/>
              </a:rPr>
              <a:t>www.polon.nauka.gov.pl</a:t>
            </a:r>
            <a:r>
              <a:rPr lang="pl-PL" dirty="0"/>
              <a:t>  lub</a:t>
            </a:r>
          </a:p>
          <a:p>
            <a:r>
              <a:rPr lang="pl-PL" dirty="0"/>
              <a:t>     </a:t>
            </a:r>
            <a:r>
              <a:rPr lang="pl-PL" u="sng" dirty="0">
                <a:hlinkClick r:id="rId6"/>
              </a:rPr>
              <a:t>https://polon.nauka.gov.pl/opi/aa/ck/stnauk/</a:t>
            </a:r>
          </a:p>
          <a:p>
            <a:r>
              <a:rPr lang="pl-PL" dirty="0"/>
              <a:t>     </a:t>
            </a:r>
            <a:r>
              <a:rPr lang="pl-PL" u="sng" dirty="0" err="1">
                <a:hlinkClick r:id="rId6"/>
              </a:rPr>
              <a:t>upr?execution</a:t>
            </a:r>
            <a:r>
              <a:rPr lang="pl-PL" u="sng" dirty="0">
                <a:hlinkClick r:id="rId6"/>
              </a:rPr>
              <a:t>=e1s1</a:t>
            </a:r>
            <a:endParaRPr lang="pl-PL" u="sng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46154A-3063-4B73-B3FA-DF5877BB74C4}"/>
              </a:ext>
            </a:extLst>
          </p:cNvPr>
          <p:cNvSpPr txBox="1"/>
          <p:nvPr/>
        </p:nvSpPr>
        <p:spPr>
          <a:xfrm>
            <a:off x="7106962" y="4874518"/>
            <a:ext cx="4609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Osoba udzielająca szczegółowe informacje:</a:t>
            </a:r>
          </a:p>
          <a:p>
            <a:pPr algn="ctr"/>
            <a:r>
              <a:rPr lang="pl-PL" dirty="0"/>
              <a:t>Krystyna Sawa-Stankiewicz – st. specjalista</a:t>
            </a:r>
          </a:p>
          <a:p>
            <a:pPr algn="ctr"/>
            <a:r>
              <a:rPr lang="pl-PL" dirty="0"/>
              <a:t>W Wydziale Pragmatyki Zawodowej Nauczycieli</a:t>
            </a:r>
          </a:p>
        </p:txBody>
      </p:sp>
    </p:spTree>
    <p:extLst>
      <p:ext uri="{BB962C8B-B14F-4D97-AF65-F5344CB8AC3E}">
        <p14:creationId xmlns:p14="http://schemas.microsoft.com/office/powerpoint/2010/main" val="17556271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72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451326"/>
            <a:ext cx="47941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5 sierpnia 2022 r.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zmianie ustawy – Karta Nauczyciela oraz niektórych innych ustaw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1730)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dirty="0"/>
              <a:t>AWANS ZAWODOWY NAUCZYCIELI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7184570" y="727788"/>
            <a:ext cx="424542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>
              <a:solidFill>
                <a:srgbClr val="0070C0"/>
              </a:solidFill>
            </a:endParaRPr>
          </a:p>
          <a:p>
            <a:pPr algn="just"/>
            <a:r>
              <a:rPr lang="pl-PL" dirty="0"/>
              <a:t>W zakresie awansu zawodowego nauczycieli przepisy:</a:t>
            </a:r>
          </a:p>
          <a:p>
            <a:pPr algn="just"/>
            <a:r>
              <a:rPr lang="pl-PL" dirty="0"/>
              <a:t>- upraszczają ścieżkę  awansu m.in. zmniejszając liczbę stopni awansu zawodowego,</a:t>
            </a:r>
          </a:p>
          <a:p>
            <a:pPr algn="just"/>
            <a:r>
              <a:rPr lang="pl-PL" dirty="0"/>
              <a:t>- likwiduje się stopień nauczyciela stażysty </a:t>
            </a:r>
            <a:br>
              <a:rPr lang="pl-PL" dirty="0"/>
            </a:br>
            <a:r>
              <a:rPr lang="pl-PL" dirty="0"/>
              <a:t>i stopień nauczyciela kontraktowego,</a:t>
            </a:r>
          </a:p>
          <a:p>
            <a:pPr algn="just"/>
            <a:r>
              <a:rPr lang="pl-PL" dirty="0"/>
              <a:t>- nauczyciele podejmujący pracę w szkole odbywają tzw. przygotowanie do zawodu,                        a pierwszym stopniem awansu zawodowego będzie nauczyciel mianowany, a następnie nauczyciel dyplomowany.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2628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451326"/>
            <a:ext cx="47941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5 sierpnia 2022 r.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zmianie ustawy – Karta Nauczyciela oraz niektórych innych ustaw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1730)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dirty="0"/>
              <a:t>AWANS ZAWODOWY NAUCZYCIELI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7184570" y="727788"/>
            <a:ext cx="424542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>
              <a:solidFill>
                <a:srgbClr val="0070C0"/>
              </a:solidFill>
            </a:endParaRPr>
          </a:p>
          <a:p>
            <a:pPr algn="just"/>
            <a:r>
              <a:rPr lang="pl-PL" dirty="0"/>
              <a:t>Zmiany obejmują także odejście od odbywania sformalizowanych staży, opracowywania planów rozwoju zawodowego, sprawozdań z ich realizacji, ocen dorobku zawodowego nauczycieli za okres stażu. Natomiast położony będzie większy nacisk na umiejętności praktyczne nauczycieli.</a:t>
            </a:r>
          </a:p>
          <a:p>
            <a:pPr algn="just"/>
            <a:r>
              <a:rPr lang="pl-PL" dirty="0"/>
              <a:t>W zakresie oceny pracy nauczyciela zmiany w ustawie przewidują zmianę jakościową polegającą na wzmocnieniu roli oceny pracy jako miernika wartościującego codzienną pracę nauczyciela na każdym etapie jego kariery zawodowej.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80417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5564" y="451326"/>
            <a:ext cx="47941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5 sierpnia 2022 r.</a:t>
            </a: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zmianie ustawy – Karta Nauczyciela oraz niektórych innych ustaw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solidFill>
                  <a:srgbClr val="0070C0"/>
                </a:solidFill>
              </a:rPr>
              <a:t>(Dz.U. z 2022 r. poz. 1730)</a:t>
            </a:r>
          </a:p>
          <a:p>
            <a:endParaRPr lang="pl-PL" dirty="0"/>
          </a:p>
          <a:p>
            <a:endParaRPr lang="pl-PL" dirty="0"/>
          </a:p>
          <a:p>
            <a:pPr algn="ctr"/>
            <a:r>
              <a:rPr lang="pl-PL" dirty="0"/>
              <a:t>AWANS ZAWODOWY NAUCZYCIELI</a:t>
            </a:r>
          </a:p>
          <a:p>
            <a:pPr algn="ctr"/>
            <a:endParaRPr lang="pl-PL" dirty="0"/>
          </a:p>
          <a:p>
            <a:r>
              <a:rPr lang="pl-PL" dirty="0"/>
              <a:t>Przepisy przejściowe w związku ze zmianami </a:t>
            </a:r>
            <a:br>
              <a:rPr lang="pl-PL" dirty="0"/>
            </a:br>
            <a:r>
              <a:rPr lang="pl-PL" dirty="0"/>
              <a:t>w zakresie awansu zawodowego nauczycieli, które wejdą w życie z dniem 1 września 2022 r.</a:t>
            </a:r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7184570" y="727788"/>
            <a:ext cx="42454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pPr algn="just"/>
            <a:r>
              <a:rPr lang="pl-PL" b="1" dirty="0"/>
              <a:t>Art. 6 oraz 6a </a:t>
            </a:r>
            <a:r>
              <a:rPr lang="pl-PL" dirty="0"/>
              <a:t>ustawy zawiera zmiany </a:t>
            </a:r>
            <a:br>
              <a:rPr lang="pl-PL" dirty="0"/>
            </a:br>
            <a:r>
              <a:rPr lang="pl-PL" dirty="0"/>
              <a:t>w zakresie oceny pracy nauczycieli, w tym oceny pracy powiązanej z awansem zawodowym nauczycieli.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Art.7 – 10 </a:t>
            </a:r>
            <a:r>
              <a:rPr lang="pl-PL" dirty="0"/>
              <a:t>ustawy zawierają zmiany </a:t>
            </a:r>
            <a:br>
              <a:rPr lang="pl-PL" dirty="0"/>
            </a:br>
            <a:r>
              <a:rPr lang="pl-PL" dirty="0"/>
              <a:t>w zakresie ścieżki awansu zawodowego nauczycieli.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Art. 11 – 13 </a:t>
            </a:r>
            <a:r>
              <a:rPr lang="pl-PL" dirty="0"/>
              <a:t>ustawy zawierają zmiany </a:t>
            </a:r>
            <a:br>
              <a:rPr lang="pl-PL" dirty="0"/>
            </a:br>
            <a:r>
              <a:rPr lang="pl-PL" dirty="0"/>
              <a:t>w zakresie awansu zawodowego nauczycieli szkół za granicą.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57086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3B23FEAB-C47F-4733-8D87-57378232EE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BA4533A-9E1C-461D-A9B7-550DB27F2B71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22C1940-577C-4190-A0F4-CAA755455CA8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numeru slajdu 12">
            <a:extLst>
              <a:ext uri="{FF2B5EF4-FFF2-40B4-BE49-F238E27FC236}">
                <a16:creationId xmlns:a16="http://schemas.microsoft.com/office/drawing/2014/main" id="{E0052713-A760-4853-BCF1-F98D5CDEE47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75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4CC51EF-AF06-4E25-9C41-2EAA8CE05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DAC12-9773-4254-952C-1999B5747989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5050" y="320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u="sng" dirty="0"/>
              <a:t>Ścieżka awansu zawodowego od 1 września 2022 r.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75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D52B19-7E94-4B7A-BE51-FCE995CA5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22288"/>
              </p:ext>
            </p:extLst>
          </p:nvPr>
        </p:nvGraphicFramePr>
        <p:xfrm>
          <a:off x="2031999" y="719667"/>
          <a:ext cx="9493249" cy="473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45F850-53BB-4CDF-9CEF-096C8108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429492"/>
              </p:ext>
            </p:extLst>
          </p:nvPr>
        </p:nvGraphicFramePr>
        <p:xfrm>
          <a:off x="2032000" y="3429000"/>
          <a:ext cx="94932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4697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3B23FEAB-C47F-4733-8D87-57378232EE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BA4533A-9E1C-461D-A9B7-550DB27F2B71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22C1940-577C-4190-A0F4-CAA755455CA8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numeru slajdu 12">
            <a:extLst>
              <a:ext uri="{FF2B5EF4-FFF2-40B4-BE49-F238E27FC236}">
                <a16:creationId xmlns:a16="http://schemas.microsoft.com/office/drawing/2014/main" id="{E0052713-A760-4853-BCF1-F98D5CDEE47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76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4CC51EF-AF06-4E25-9C41-2EAA8CE05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DAC12-9773-4254-952C-1999B5747989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5050" y="320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u="sng" dirty="0"/>
              <a:t>Ścieżka awansu zawodowego od 1 września 2022 r.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76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D52B19-7E94-4B7A-BE51-FCE995CA5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667334"/>
              </p:ext>
            </p:extLst>
          </p:nvPr>
        </p:nvGraphicFramePr>
        <p:xfrm>
          <a:off x="2031999" y="719667"/>
          <a:ext cx="9493249" cy="473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45F850-53BB-4CDF-9CEF-096C8108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646113"/>
              </p:ext>
            </p:extLst>
          </p:nvPr>
        </p:nvGraphicFramePr>
        <p:xfrm>
          <a:off x="2032000" y="3429000"/>
          <a:ext cx="94932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23356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73A56CB-989B-4789-8D69-E4D4B66B8B4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95512A4-D84E-4B52-B486-954E14E7F53B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21A852F-BEDA-4E51-BC1C-9E54C59EE539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1CA99E9C-D75C-4B06-8A02-CEB2B7E3A8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77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ACF1880-3550-4B7D-8853-3E77C1E57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6E14862-DE51-4422-8879-4DD3CE59E34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9300" y="25758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u="sng" dirty="0"/>
              <a:t>Ścieżka awansu zawodowego od 1 września 2022 r.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2000" dirty="0"/>
              <a:t>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52379"/>
              </p:ext>
            </p:extLst>
          </p:nvPr>
        </p:nvGraphicFramePr>
        <p:xfrm>
          <a:off x="2313141" y="1840729"/>
          <a:ext cx="8886190" cy="4190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3095">
                  <a:extLst>
                    <a:ext uri="{9D8B030D-6E8A-4147-A177-3AD203B41FA5}">
                      <a16:colId xmlns:a16="http://schemas.microsoft.com/office/drawing/2014/main" val="33365430"/>
                    </a:ext>
                  </a:extLst>
                </a:gridCol>
                <a:gridCol w="4443095">
                  <a:extLst>
                    <a:ext uri="{9D8B030D-6E8A-4147-A177-3AD203B41FA5}">
                      <a16:colId xmlns:a16="http://schemas.microsoft.com/office/drawing/2014/main" val="12009897"/>
                    </a:ext>
                  </a:extLst>
                </a:gridCol>
              </a:tblGrid>
              <a:tr h="251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„Po staremu” oznacza: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„Po nowemu” oznacza: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00232"/>
                  </a:ext>
                </a:extLst>
              </a:tr>
              <a:tr h="39391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Obowiązuje przerwa między stażami (kontraktowy – mianowany: 2 lata). Do przerwy WLICZAJĄ się też zwolnienia, urlop macierzyński itp. Przerwę należy odliczyć od dnia uzyskania stopnia nauczyciela kontraktowego.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Obowiązuje ta sama dokumentacja co dotychczas (wniosek o staż, plan rozwoju, sprawozdanie itp.)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Staż na stopień nauczyciela mianowanego, który dopiero się rozpocznie będzie skrócony (o 1 rok lub do 9 miesięcy).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Okres przygotowania do pracy rozpoczyna się automatycznie (bez wniosku).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NIE MA przerwy po uzyskaniu mianowania -  okres pracy niezbędny do uzyskania stopnia nauczyciela dyplomowanego biegnie od razu od dnia uzyskania stopnia nauczyciela mianowanego. Wynosi on 5 lat i 9 miesięcy, ale jest skracany o rok lub dwa dla tych, którzy mianowali się „po staremu”.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</a:rPr>
                        <a:t>NIE MA stażu na stopień nauczyciela dyplomowanego, jedynie „okres pracy” po uzyskaniu mianowania, który trzeba przepracować przed złożeniem wniosku o ocenę i o powołanie komisji kwalifikacyjnej (do tego okresu NIE wliczają się urlopy macierzyńskie, wychowawcze </a:t>
                      </a:r>
                      <a:r>
                        <a:rPr lang="pl-PL" sz="1400" dirty="0" err="1">
                          <a:effectLst/>
                        </a:rPr>
                        <a:t>itp</a:t>
                      </a:r>
                      <a:r>
                        <a:rPr lang="pl-PL" sz="1400" dirty="0">
                          <a:effectLst/>
                        </a:rPr>
                        <a:t>).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972714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958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C4CCD1F-56CC-48C6-BFBB-666417899F08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E4FB005-CCF4-4E0C-8C93-5C45EC45B17A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1451BE-A701-4419-8343-3DF5ADE4C58B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08211A8F-5DD4-44FD-89AA-3FCA5AE55C6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78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FAE2905-6DF6-4611-8FB2-CB51AE4F0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6FF6E1-FFCD-4B11-B4FE-BCAB0919F796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7768" y="5710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600" b="1" u="sng" dirty="0"/>
              <a:t>Ścieżka awansu zawodowego nauczycieli od 1 września 2022 r.</a:t>
            </a:r>
            <a:br>
              <a:rPr lang="pl-PL" sz="3600" b="1" u="sng" dirty="0"/>
            </a:br>
            <a:endParaRPr lang="pl-PL" sz="3600" b="1" u="sng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89058"/>
              </p:ext>
            </p:extLst>
          </p:nvPr>
        </p:nvGraphicFramePr>
        <p:xfrm>
          <a:off x="1971700" y="2028420"/>
          <a:ext cx="9382100" cy="4401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1050">
                  <a:extLst>
                    <a:ext uri="{9D8B030D-6E8A-4147-A177-3AD203B41FA5}">
                      <a16:colId xmlns:a16="http://schemas.microsoft.com/office/drawing/2014/main" val="2969846287"/>
                    </a:ext>
                  </a:extLst>
                </a:gridCol>
                <a:gridCol w="4691050">
                  <a:extLst>
                    <a:ext uri="{9D8B030D-6E8A-4147-A177-3AD203B41FA5}">
                      <a16:colId xmlns:a16="http://schemas.microsoft.com/office/drawing/2014/main" val="3979474476"/>
                    </a:ext>
                  </a:extLst>
                </a:gridCol>
              </a:tblGrid>
              <a:tr h="1004335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>
                          <a:effectLst/>
                        </a:rPr>
                        <a:t>Nauczyciel bez stopnia awansu na dzień 31 sierpnia 2022 r.:</a:t>
                      </a:r>
                      <a:endParaRPr lang="pl-PL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staż na nauczyciela mianowanego (przygotowanie do zawodu): 3 lata i 9 miesięcy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85445"/>
                  </a:ext>
                </a:extLst>
              </a:tr>
              <a:tr h="487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Jeśli nie pracował wcześniej w szkole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Jeśli pracował wcześniej w szkole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86079"/>
                  </a:ext>
                </a:extLst>
              </a:tr>
              <a:tr h="255628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</a:rPr>
                        <a:t>umowa na czas określony 2 lata, po tym czasie ocena pracy</a:t>
                      </a:r>
                      <a:endParaRPr lang="pl-PL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>
                          <a:effectLst/>
                        </a:rPr>
                        <a:t>jeśli ocena pracy przynajmniej dobra: kolejna umowa na czas nieokreślony, a po kolejnym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1 roku i 9 miesiącach – prowadzenie zajęć przed komisją „na mianowanego”, minimum dobra ocena pracy  oraz egzamin.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u="sng" dirty="0" smtClean="0">
                          <a:effectLst/>
                        </a:rPr>
                        <a:t>okres</a:t>
                      </a:r>
                      <a:r>
                        <a:rPr lang="pl-PL" sz="1600" u="sng" baseline="0" dirty="0" smtClean="0">
                          <a:effectLst/>
                        </a:rPr>
                        <a:t> nowego zatrudnienia (od 1 września 2022 roku)</a:t>
                      </a:r>
                      <a:r>
                        <a:rPr lang="pl-PL" sz="1600" u="sng" dirty="0" smtClean="0">
                          <a:effectLst/>
                        </a:rPr>
                        <a:t> skraca się o okres dotychczasowego zatrudnienia (ale musi zostać minimum 9 miesięcy</a:t>
                      </a:r>
                      <a:r>
                        <a:rPr lang="pl-PL" sz="1600" dirty="0" smtClean="0">
                          <a:effectLst/>
                        </a:rPr>
                        <a:t>)</a:t>
                      </a:r>
                      <a:endParaRPr lang="pl-PL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smtClean="0">
                          <a:effectLst/>
                        </a:rPr>
                        <a:t>na koniec okresu nowego zatrudnienia (od 1 września 2022 roku) poprowadzenie zajęć przed komisją „na mianowanego” oraz zdanie egzaminu.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68346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634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F280D5B-A0CC-41AD-9F0D-7C39EC85F534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DE39728-D20C-4E59-9B53-6000EB482DA5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D4E95B5-4BBC-4854-B263-3D5C1B536799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E8668F1A-77B3-49DF-8FEC-7718758ECD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79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9B4DEE0-659F-417E-BFA0-74ACECCB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D9364A6-6B34-4E14-8C32-74D42F932CD8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6093" y="45132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u="sng" dirty="0"/>
              <a:t>Ścieżka awansu zawodowego nauczycieli od 1 września 2022 r.</a:t>
            </a:r>
            <a:br>
              <a:rPr lang="pl-PL" sz="3200" b="1" u="sng" dirty="0"/>
            </a:br>
            <a:endParaRPr lang="pl-PL" sz="3200" b="1" u="sng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82827"/>
              </p:ext>
            </p:extLst>
          </p:nvPr>
        </p:nvGraphicFramePr>
        <p:xfrm>
          <a:off x="2313140" y="1638497"/>
          <a:ext cx="9215842" cy="4581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6505">
                  <a:extLst>
                    <a:ext uri="{9D8B030D-6E8A-4147-A177-3AD203B41FA5}">
                      <a16:colId xmlns:a16="http://schemas.microsoft.com/office/drawing/2014/main" val="460469151"/>
                    </a:ext>
                  </a:extLst>
                </a:gridCol>
                <a:gridCol w="3280528">
                  <a:extLst>
                    <a:ext uri="{9D8B030D-6E8A-4147-A177-3AD203B41FA5}">
                      <a16:colId xmlns:a16="http://schemas.microsoft.com/office/drawing/2014/main" val="3570616409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2341937303"/>
                    </a:ext>
                  </a:extLst>
                </a:gridCol>
              </a:tblGrid>
              <a:tr h="1303334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000" dirty="0">
                          <a:effectLst/>
                        </a:rPr>
                        <a:t>2) Nauczyciel kontraktowy na dzień 31 sierpnia 2022 r.: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staż „na mianowanego” według dotychczasowych przepisów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48414"/>
                  </a:ext>
                </a:extLst>
              </a:tr>
              <a:tr h="264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Jeżeli staż zaczął się przed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 września 2021 r.: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u="sng" dirty="0">
                          <a:effectLst/>
                        </a:rPr>
                        <a:t>realizuje i kończy staż </a:t>
                      </a:r>
                      <a:br>
                        <a:rPr lang="pl-PL" sz="2000" u="sng" dirty="0">
                          <a:effectLst/>
                        </a:rPr>
                      </a:br>
                      <a:r>
                        <a:rPr lang="pl-PL" sz="2000" u="sng" dirty="0">
                          <a:effectLst/>
                        </a:rPr>
                        <a:t>w planowym terminie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 staremu)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Jeśli nie zaczął stażu przed </a:t>
                      </a:r>
                      <a:b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września 2021 r.: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staż skraca się o 1 rok,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(staż trwa 1rok i  9 miesięcy)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(realizacja stażu po staremu)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Jeśli nie zaczął stażu przed </a:t>
                      </a:r>
                      <a:b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września 2022 r, ale robił 12-miesięczny na kontraktowego (rok szkolny 2018/2019):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staż skraca się do 9 miesięcy</a:t>
                      </a: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 staremu)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49741"/>
                  </a:ext>
                </a:extLst>
              </a:tr>
              <a:tr h="6320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Uwaga! Jeśli nie dokończy „mianowania” do 2027 r. – obowiązują</a:t>
                      </a:r>
                      <a:r>
                        <a:rPr lang="pl-PL" sz="2000" baseline="0" dirty="0">
                          <a:effectLst/>
                        </a:rPr>
                        <a:t> go nowe przepisy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88868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92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24050" y="1028700"/>
            <a:ext cx="98393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/>
          </a:p>
          <a:p>
            <a:pPr algn="ctr"/>
            <a:r>
              <a:rPr lang="pl-PL" sz="4000" dirty="0"/>
              <a:t>Tematyka kontroli planowych </a:t>
            </a:r>
          </a:p>
          <a:p>
            <a:pPr algn="ctr"/>
            <a:r>
              <a:rPr lang="pl-PL" sz="4000" dirty="0"/>
              <a:t>w poszczególnych </a:t>
            </a:r>
          </a:p>
          <a:p>
            <a:pPr algn="ctr"/>
            <a:r>
              <a:rPr lang="pl-PL" sz="4000" dirty="0"/>
              <a:t>typach szkół i rodzajach placówek</a:t>
            </a:r>
          </a:p>
          <a:p>
            <a:pPr algn="ctr"/>
            <a:r>
              <a:rPr lang="pl-PL" sz="4000" dirty="0"/>
              <a:t>w roku szkolnym 2022/2023</a:t>
            </a:r>
          </a:p>
          <a:p>
            <a:pPr algn="ctr"/>
            <a:endParaRPr lang="pl-PL" sz="2000" i="1" dirty="0"/>
          </a:p>
          <a:p>
            <a:pPr algn="ctr"/>
            <a:r>
              <a:rPr lang="pl-PL" sz="2000" i="1" dirty="0"/>
              <a:t>(publikacja na stronie Kuratorium Oświaty w Szczecinie </a:t>
            </a:r>
            <a:br>
              <a:rPr lang="pl-PL" sz="2000" i="1" dirty="0"/>
            </a:br>
            <a:r>
              <a:rPr lang="pl-PL" sz="2000" i="1" dirty="0"/>
              <a:t>nastąpi do dnia 31 sierpnia 2022 r.)</a:t>
            </a:r>
          </a:p>
          <a:p>
            <a:pPr algn="ctr"/>
            <a:endParaRPr lang="pl-PL" sz="4000" dirty="0"/>
          </a:p>
          <a:p>
            <a:pPr algn="ctr"/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51262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0F44EFA-8F41-4A7A-BB06-EEA539E089F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F3CA7C1-E50D-4E04-BA4F-C4BD8C825ADE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F90BF84-261C-487D-9402-287FCD48D151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A42E5875-6715-4F66-BAAB-B65CF06F738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80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F6AF76F-596C-4D36-9F75-660C2177F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A73A395-CFAC-43A9-9434-BE40C21D1D79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9077" y="754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200" b="1" u="sng" dirty="0"/>
              <a:t>Ścieżka awansu zawodowego nauczycieli od 1 września 2022 r.</a:t>
            </a:r>
            <a:br>
              <a:rPr lang="pl-PL" sz="3200" b="1" u="sng" dirty="0"/>
            </a:br>
            <a:r>
              <a:rPr lang="pl-PL" sz="3200" b="1" u="sng" dirty="0">
                <a:solidFill>
                  <a:srgbClr val="FF0000"/>
                </a:solidFill>
              </a:rPr>
              <a:t>staż / okres pracy na stopień nauczyciela dyplomowanego:</a:t>
            </a:r>
            <a:br>
              <a:rPr lang="pl-PL" sz="3200" b="1" u="sng" dirty="0">
                <a:solidFill>
                  <a:srgbClr val="FF0000"/>
                </a:solidFill>
              </a:rPr>
            </a:br>
            <a:endParaRPr lang="pl-PL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208366" y="2302722"/>
          <a:ext cx="8886190" cy="3629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3095">
                  <a:extLst>
                    <a:ext uri="{9D8B030D-6E8A-4147-A177-3AD203B41FA5}">
                      <a16:colId xmlns:a16="http://schemas.microsoft.com/office/drawing/2014/main" val="3658077337"/>
                    </a:ext>
                  </a:extLst>
                </a:gridCol>
                <a:gridCol w="4443095">
                  <a:extLst>
                    <a:ext uri="{9D8B030D-6E8A-4147-A177-3AD203B41FA5}">
                      <a16:colId xmlns:a16="http://schemas.microsoft.com/office/drawing/2014/main" val="3970422738"/>
                    </a:ext>
                  </a:extLst>
                </a:gridCol>
              </a:tblGrid>
              <a:tr h="655562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mianowany na dzień 31 sierpnia 2022 r.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73719"/>
                  </a:ext>
                </a:extLst>
              </a:tr>
              <a:tr h="297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Jeśli zaczął staż na stopień nauczyciela dyplomowanego przed 1 września 2022 r.: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800" u="sng" dirty="0">
                          <a:effectLst/>
                        </a:rPr>
                        <a:t>kończy</a:t>
                      </a:r>
                      <a:r>
                        <a:rPr lang="pl-PL" sz="1800" u="sng" baseline="0" dirty="0">
                          <a:effectLst/>
                        </a:rPr>
                        <a:t> </a:t>
                      </a:r>
                      <a:r>
                        <a:rPr lang="pl-PL" sz="1800" u="sng" dirty="0">
                          <a:effectLst/>
                        </a:rPr>
                        <a:t> staż według dotychczasowych przepisów</a:t>
                      </a:r>
                      <a:r>
                        <a:rPr lang="pl-PL" sz="18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Jeśli nie zaczął stażu przed 1 września 2022 r.: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pracy (nie staż) niezbędny do uzyskania stopnia nauczyciela dyplomowanego zostaje </a:t>
                      </a:r>
                      <a:r>
                        <a:rPr lang="pl-PL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skrócony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 2 lata (3 lata 9 miesięcy) i realizowany jest wg nowych przepisów.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449372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7392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91B2BF2-7EE1-4C86-A495-263AB9D5FEC6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6B77FE3-77D9-4C95-BCA3-0404E625B413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6C5AA2-C7AB-4D29-985D-A80D7C319CEE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EADFC58F-55D2-441F-A1CF-2DC4A1B5F8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81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856F448-B82B-40F0-9695-1128215A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4709E90-CE39-4F77-A134-5D98D9D2D062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61" y="5746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u="sng" dirty="0"/>
              <a:t>Ścieżka awansu zawodowego nauczycieli od 1 września 2022 r.</a:t>
            </a:r>
            <a:br>
              <a:rPr lang="pl-PL" sz="3200" b="1" u="sng" dirty="0"/>
            </a:br>
            <a:r>
              <a:rPr lang="pl-PL" sz="3200" b="1" u="sng" dirty="0">
                <a:solidFill>
                  <a:srgbClr val="FF0000"/>
                </a:solidFill>
              </a:rPr>
              <a:t>staż / okres pracy na stopień nauczyciela dyplomowanego:</a:t>
            </a:r>
            <a:br>
              <a:rPr lang="pl-PL" sz="3200" b="1" u="sng" dirty="0">
                <a:solidFill>
                  <a:srgbClr val="FF0000"/>
                </a:solidFill>
              </a:rPr>
            </a:br>
            <a:r>
              <a:rPr lang="pl-PL" sz="3200" b="1" u="sng" dirty="0">
                <a:solidFill>
                  <a:srgbClr val="FF0000"/>
                </a:solidFill>
              </a:rPr>
              <a:t>(c.d.)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46136"/>
              </p:ext>
            </p:extLst>
          </p:nvPr>
        </p:nvGraphicFramePr>
        <p:xfrm>
          <a:off x="2368785" y="2085197"/>
          <a:ext cx="8886190" cy="407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1640">
                  <a:extLst>
                    <a:ext uri="{9D8B030D-6E8A-4147-A177-3AD203B41FA5}">
                      <a16:colId xmlns:a16="http://schemas.microsoft.com/office/drawing/2014/main" val="836487081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3034974573"/>
                    </a:ext>
                  </a:extLst>
                </a:gridCol>
                <a:gridCol w="2962275">
                  <a:extLst>
                    <a:ext uri="{9D8B030D-6E8A-4147-A177-3AD203B41FA5}">
                      <a16:colId xmlns:a16="http://schemas.microsoft.com/office/drawing/2014/main" val="3786669778"/>
                    </a:ext>
                  </a:extLst>
                </a:gridCol>
              </a:tblGrid>
              <a:tr h="557711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Nauczyciel, który uzyska mianowanie po 1 września 2022 r.  według dotychczasowych przepisów: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02676"/>
                  </a:ext>
                </a:extLst>
              </a:tr>
              <a:tr h="3519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Jeśli uzyska „mianowanie” po stażu w pełnym wymiarze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lata 9 miesięcy):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pracy (nie staż) niezbędny do uzyskania stopnia nauczyciela dyplomowanego zostaje skrócony o 2 lata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(wynosi 3 lata 9 miesięcy).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Jeśli uzyska „mianowanie” po stażu skróconym o rok: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okres pracy (nie staż)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niezbędny do uzyskania stopnia nauczyciela dyplomowanego zostaje skrócony o 1 rok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(wynosi 4 lata 9 miesięcy).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Jeżeli uzyska „mianowanie” po stażu skróconym do 9 miesięcy: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może ubiegać się o stopień nauczyciela dyplomowanego po 5 latach i 9 miesiącach pracy „po mianowaniu”.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60693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6051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E113C8-2DC6-4320-9B47-96D555389C4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2F9B61D-27BA-4BAE-B35E-4E7F8729C77D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CBC944D-8219-4370-9E5F-586958994224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D63DB69F-E4AE-453F-82B3-F435D876AE0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82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5248343-ED5F-434E-819B-FD37060FF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E6F21E-E020-4D75-B384-7C6C13997ED0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61" y="6754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900" b="1" u="sng" dirty="0"/>
              <a:t>Ścieżka awansu zawodowego nauczycieli od 1 września 2022 r.</a:t>
            </a:r>
            <a:br>
              <a:rPr lang="pl-PL" sz="2900" b="1" u="sng" dirty="0"/>
            </a:br>
            <a:r>
              <a:rPr lang="pl-PL" sz="2900" b="1" u="sng" dirty="0">
                <a:solidFill>
                  <a:srgbClr val="FF0000"/>
                </a:solidFill>
              </a:rPr>
              <a:t>staż / okres pracy na stopień nauczyciela dyplomowanego:</a:t>
            </a:r>
            <a:br>
              <a:rPr lang="pl-PL" sz="2900" b="1" u="sng" dirty="0">
                <a:solidFill>
                  <a:srgbClr val="FF0000"/>
                </a:solidFill>
              </a:rPr>
            </a:br>
            <a:r>
              <a:rPr lang="pl-PL" sz="2900" b="1" u="sng" dirty="0">
                <a:solidFill>
                  <a:srgbClr val="FF0000"/>
                </a:solidFill>
              </a:rPr>
              <a:t>(c.d.)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2124" y="234156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Nauczyciel, który uzyska mianowanie po 1 września 2022 r. według nowych przepisów:</a:t>
            </a:r>
          </a:p>
          <a:p>
            <a:pPr marL="0" indent="0" algn="ctr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ubiegać się o stopień nauczyciela dyplomowanego </a:t>
            </a:r>
          </a:p>
          <a:p>
            <a:pPr marL="0" indent="0" algn="ctr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5 latach i 9 miesiącach pracy po mianowaniu.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8627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15EE85B-7861-49BA-833C-2CC96258D69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2549147-B5D0-42CA-A0B2-C332BA2DE56D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61C74F2-F0D0-4B7C-9BBD-DB5205C45726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numeru slajdu 12">
            <a:extLst>
              <a:ext uri="{FF2B5EF4-FFF2-40B4-BE49-F238E27FC236}">
                <a16:creationId xmlns:a16="http://schemas.microsoft.com/office/drawing/2014/main" id="{5AF93041-E855-451A-8B3C-EC5E0C8AF6E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83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8449902-6352-4F6E-9C61-95CE10259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6DE8B35-C603-4AA5-8DF5-3C763CC40D3F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8436" y="7266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900" b="1" u="sng" dirty="0"/>
              <a:t>Ścieżka awansu zawodowego nauczycieli od 1 września 2022 r.</a:t>
            </a:r>
            <a:br>
              <a:rPr lang="pl-PL" sz="2900" b="1" u="sng" dirty="0"/>
            </a:br>
            <a:r>
              <a:rPr lang="pl-PL" sz="2900" b="1" u="sng" dirty="0">
                <a:solidFill>
                  <a:srgbClr val="FF0000"/>
                </a:solidFill>
              </a:rPr>
              <a:t>Nauczyciel rozpoczynający pracę w szkole </a:t>
            </a:r>
            <a:br>
              <a:rPr lang="pl-PL" sz="2900" b="1" u="sng" dirty="0">
                <a:solidFill>
                  <a:srgbClr val="FF0000"/>
                </a:solidFill>
              </a:rPr>
            </a:br>
            <a:r>
              <a:rPr lang="pl-PL" sz="2900" b="1" u="sng" dirty="0">
                <a:solidFill>
                  <a:srgbClr val="FF0000"/>
                </a:solidFill>
              </a:rPr>
              <a:t>( nauczyciel początkujący)</a:t>
            </a:r>
            <a:r>
              <a:rPr lang="pl-P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09737" y="1865312"/>
            <a:ext cx="10515600" cy="489585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 przygotowania do zawodu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83</a:t>
            </a:fld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709737" y="2447925"/>
          <a:ext cx="9910763" cy="3762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759">
                  <a:extLst>
                    <a:ext uri="{9D8B030D-6E8A-4147-A177-3AD203B41FA5}">
                      <a16:colId xmlns:a16="http://schemas.microsoft.com/office/drawing/2014/main" val="1152938623"/>
                    </a:ext>
                  </a:extLst>
                </a:gridCol>
                <a:gridCol w="6828004">
                  <a:extLst>
                    <a:ext uri="{9D8B030D-6E8A-4147-A177-3AD203B41FA5}">
                      <a16:colId xmlns:a16="http://schemas.microsoft.com/office/drawing/2014/main" val="2367292473"/>
                    </a:ext>
                  </a:extLst>
                </a:gridCol>
              </a:tblGrid>
              <a:tr h="6133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lata 9 miesięcy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52268"/>
                  </a:ext>
                </a:extLst>
              </a:tr>
              <a:tr h="693932">
                <a:tc row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lata 9 miesięcy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posiadający stopień naukowy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920860"/>
                  </a:ext>
                </a:extLst>
              </a:tr>
              <a:tr h="7736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Nauczyciel, który przed nawiązaniem stosunku pracy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szkole w RP prowadził zajęcia w szkole za granicą (</a:t>
                      </a:r>
                      <a:r>
                        <a:rPr lang="pl-PL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złożenie oświadczenia w tej sprawie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028245"/>
                  </a:ext>
                </a:extLst>
              </a:tr>
              <a:tr h="6175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akademicki z co najmniej 3 – letnim okresem pracy w uczelni – </a:t>
                      </a: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 zgodą dyrektora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930071"/>
                  </a:ext>
                </a:extLst>
              </a:tr>
              <a:tr h="9297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Nauczyciel, który przed nawiązaniem po raz pierwszy stosunku pracy </a:t>
                      </a:r>
                      <a:b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szkole miał 5 – letni staż pracy i znaczący dorobek zawodowy – </a:t>
                      </a: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 zgodą dyrektora szkoły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78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758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992A10D-4050-4214-B480-87FF4E6DE0E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9F702A1-56F8-42AB-A551-1265F8FA32F6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5D09CC-EE36-4366-B844-F92064D40691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EB03A258-0E9D-4185-AF2B-E76FC0BD023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84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57C7D10-B4D2-43CD-BD68-76BA3BF0D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85D18A2-4B2D-4EEF-8591-4CDD2EF5D1EA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761" y="4818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900" b="1" u="sng" dirty="0"/>
              <a:t>Ścieżka awansu zawodowego nauczycieli od 1 września 2022 r.</a:t>
            </a:r>
            <a:br>
              <a:rPr lang="pl-PL" sz="2900" b="1" u="sng" dirty="0"/>
            </a:br>
            <a:r>
              <a:rPr lang="pl-PL" sz="2900" b="1" u="sng" dirty="0">
                <a:solidFill>
                  <a:srgbClr val="FF0000"/>
                </a:solidFill>
              </a:rPr>
              <a:t>Nauczyciel rozpoczynający pracę w szkole (nauczyciel początkujący)</a:t>
            </a:r>
            <a:br>
              <a:rPr lang="pl-PL" sz="2900" b="1" u="sng" dirty="0">
                <a:solidFill>
                  <a:srgbClr val="FF0000"/>
                </a:solidFill>
              </a:rPr>
            </a:br>
            <a:r>
              <a:rPr lang="pl-PL" sz="2900" b="1" u="sng" dirty="0">
                <a:solidFill>
                  <a:srgbClr val="FF0000"/>
                </a:solidFill>
              </a:rPr>
              <a:t>(c.d.)</a:t>
            </a:r>
            <a:br>
              <a:rPr lang="pl-PL" sz="2900" b="1" u="sng" dirty="0">
                <a:solidFill>
                  <a:srgbClr val="FF0000"/>
                </a:solidFill>
              </a:rPr>
            </a:br>
            <a:endParaRPr lang="pl-PL" sz="2900" b="1" u="sng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399" y="1722340"/>
            <a:ext cx="1007745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Szczególne rozwiązanie dla nauczycieli, którym nie uda się uzyskać stopnia nauczyciela mianowanego na dotychczasowych zasadach do </a:t>
            </a:r>
            <a:b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rozpoczynają na nowo ścieżkę awansu (przygotowanie do zawodu),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okresu przygotowania do zawodu będzie wliczany okres dotychczasowego zatrudnienia w szkole w wymiarze minimum ½ etatu (zgodnie z kwalifikacjami), jednak nie więcej niż 3 lata (przy stopniu naukowym – nie więcej niż 2 lata). Zatem okres przygotowania do zawodu będzie wynosił minimum 9 miesięcy. Wliczeniu nie podlegają nieobecności trwające nieprzerwanie dłużej niż 30 dni (z wyjątkiem okresu urlopu wypoczynkowego).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760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466C9D7-30CE-46FE-BF3F-7D7A95AE977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53A54B6-24FC-40E7-A76D-5FFCB0B08509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BF08DA4-0699-4A27-B752-44D2ED02723B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9D8B8B77-0D9F-4D01-86CC-F8B69D1A2BF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85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E056D4-79CD-4AAA-B433-7470F28FA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3EF4B8-3D4C-4442-8C47-81C7ADE639DC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61" y="5000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u="sng" dirty="0"/>
              <a:t>Ścieżka awansu zawodowego nauczycieli od 1 września 2022 r.</a:t>
            </a:r>
            <a:br>
              <a:rPr lang="pl-PL" sz="2600" b="1" u="sng" dirty="0"/>
            </a:br>
            <a:r>
              <a:rPr lang="pl-PL" sz="2600" b="1" u="sng" dirty="0">
                <a:solidFill>
                  <a:srgbClr val="FF0000"/>
                </a:solidFill>
              </a:rPr>
              <a:t>Nauczyciel rozpoczynający pracę w szkole (nauczyciel początkujący)</a:t>
            </a:r>
            <a:br>
              <a:rPr lang="pl-PL" sz="2600" b="1" u="sng" dirty="0">
                <a:solidFill>
                  <a:srgbClr val="FF0000"/>
                </a:solidFill>
              </a:rPr>
            </a:br>
            <a:endParaRPr lang="pl-PL" sz="2600" b="1" u="sng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0767" y="1724720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obserwująca zajęcia nauczyciela w drugim roku pracy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(wcześniej konieczna minimum dobra ocena pracy) – skład:</a:t>
            </a:r>
          </a:p>
          <a:p>
            <a:pPr lvl="0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– przewodniczący,</a:t>
            </a:r>
          </a:p>
          <a:p>
            <a:pPr lvl="0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</a:p>
          <a:p>
            <a:pPr lvl="0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doradca metodyczny 						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konsultant	        						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przedstawiciel organu sprawującego nadzór pedagogiczny     	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dyplomowany nauczający tego samego przedmiotu (prowadzący ten sam rodzaj zajęć) w tej szkole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innej szkole.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5234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423948E-4A05-4EE1-90DE-2F57C4650804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53AC975-5445-446C-95A5-5F0776C5CC3C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321653E-4F02-4DD5-A814-FDD4D7AA88E9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ED2B7B2A-0F22-4A92-85A5-EF94FFE00C6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86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C593442-9179-4116-8CAF-96C5A0399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E3C87CF-1329-498A-92C0-76E902C290D4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0473" y="193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u="sng" dirty="0">
                <a:solidFill>
                  <a:srgbClr val="FF0000"/>
                </a:solidFill>
              </a:rPr>
              <a:t>Nauczyciel rozpoczynający pracę w szkole</a:t>
            </a:r>
            <a:br>
              <a:rPr lang="pl-PL" sz="2600" b="1" u="sng" dirty="0">
                <a:solidFill>
                  <a:srgbClr val="FF0000"/>
                </a:solidFill>
              </a:rPr>
            </a:br>
            <a:r>
              <a:rPr lang="pl-PL" sz="2600" b="1" u="sng" dirty="0">
                <a:solidFill>
                  <a:srgbClr val="FF0000"/>
                </a:solidFill>
              </a:rPr>
              <a:t>( nauczyciel poczatkujący 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2124" y="1825625"/>
            <a:ext cx="959167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Skutki uzyskania negatywnej oceny pracy w drugim roku odbywania przygotowania do zawodu nauczyciela: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możliwości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przedłużenia zatrudnienia w danej szkole,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możliwości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ponownego zatrudnienia w tej samej szkole do czasu uzyskania stopnia nauczyciela mianowanego.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05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3417264B-07D3-4A2D-A0D3-7B5700FBD4A7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76C1653-EA75-451F-9FD8-BE35D9F2BB00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12A8261-019A-46A9-82E2-D4EF772D7A88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53E019C8-EF56-4CF9-BB54-210DE4AF292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87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66365B-2487-4A43-82B0-E5A3843B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03C406B-0B2C-47D7-AED6-C081609832C9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8967" y="257583"/>
            <a:ext cx="10515600" cy="1325563"/>
          </a:xfrm>
        </p:spPr>
        <p:txBody>
          <a:bodyPr/>
          <a:lstStyle/>
          <a:p>
            <a:pPr algn="ctr"/>
            <a:r>
              <a:rPr lang="pl-PL" sz="2600" b="1" u="sng" dirty="0">
                <a:solidFill>
                  <a:srgbClr val="FF0000"/>
                </a:solidFill>
              </a:rPr>
              <a:t>Nauczyciel rozpoczynający pracę w szkole</a:t>
            </a:r>
            <a:br>
              <a:rPr lang="pl-PL" sz="2600" b="1" u="sng" dirty="0">
                <a:solidFill>
                  <a:srgbClr val="FF0000"/>
                </a:solidFill>
              </a:rPr>
            </a:br>
            <a:r>
              <a:rPr lang="pl-PL" sz="2600" b="1" u="sng" dirty="0">
                <a:solidFill>
                  <a:srgbClr val="FF0000"/>
                </a:solidFill>
              </a:rPr>
              <a:t>( nauczyciel początkujący)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2124" y="1813741"/>
            <a:ext cx="9896476" cy="43513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obserwująca zajęcia nauczyciela przed dopuszczeniem do mianowania (wcześniej konieczna minimum dobra ocena pracy) – skład:</a:t>
            </a:r>
          </a:p>
          <a:p>
            <a:pPr lvl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– przewodniczący,</a:t>
            </a:r>
          </a:p>
          <a:p>
            <a:pPr lvl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ekspert z listy ministerialnej,</a:t>
            </a:r>
          </a:p>
          <a:p>
            <a:pPr lvl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doradca metodyczny  						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konsultant	         						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przedstawiciel organu sprawującego nadzór pedagogiczny 	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dyplomowany nauczający tego samego przedmiotu (prowadzący ten sam rodzaj zajęć) w tej szkole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innej szkole.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58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201A206-38A2-4FD1-AB2A-D7E1ADFEAE2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C7B0E78-8A3C-40F9-ADFC-859763E67A83}"/>
              </a:ext>
            </a:extLst>
          </p:cNvPr>
          <p:cNvSpPr/>
          <p:nvPr/>
        </p:nvSpPr>
        <p:spPr>
          <a:xfrm>
            <a:off x="1744580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34D698B-0F82-4B4E-BCBD-FC17A6DAD804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D839D5A5-6FFB-4AA9-A3EA-F8B751B589A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88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0D70E3-4993-4AF2-9EA8-8D5A8BF5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FAFDDC6-9250-425F-8CFA-36505C712084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61" y="250031"/>
            <a:ext cx="10515600" cy="1325563"/>
          </a:xfrm>
        </p:spPr>
        <p:txBody>
          <a:bodyPr/>
          <a:lstStyle/>
          <a:p>
            <a:pPr algn="ctr"/>
            <a:r>
              <a:rPr lang="pl-PL" sz="2600" b="1" u="sng" dirty="0">
                <a:solidFill>
                  <a:srgbClr val="FF0000"/>
                </a:solidFill>
              </a:rPr>
              <a:t>Nauczyciel rozpoczynający pracę w szkole</a:t>
            </a:r>
            <a:br>
              <a:rPr lang="pl-PL" sz="2600" b="1" u="sng" dirty="0">
                <a:solidFill>
                  <a:srgbClr val="FF0000"/>
                </a:solidFill>
              </a:rPr>
            </a:br>
            <a:r>
              <a:rPr lang="pl-PL" sz="2600" b="1" u="sng" dirty="0">
                <a:solidFill>
                  <a:srgbClr val="FF0000"/>
                </a:solidFill>
              </a:rPr>
              <a:t>( nauczyciel początkujący)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500" y="1825625"/>
            <a:ext cx="10077450" cy="4351338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 opinia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n/t zajęć nauczyciela wystawiona przez komisję – to jeden z warunków przystąpienia nauczyciela do egzaminu.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Negatywna opinia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komisji ds. awansu zawodowego nauczyciel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ciągu 14 dni składa do dyrektora szkoły wniosek o ponowne przeprowadzenie zajęć (1 godzina) w obecności komisji.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nie złożył ww. wniosku lub ponownie otrzymał negatywną ocenę zajęć  obowiązek odbycia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dodatkowego przygotowania do zawodu w wymiarze 1 roku  i 9 miesięcy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(oraz powtórne prowadzenie zajęć w obecności komisji).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7229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05A15DC-8855-49B1-B354-ECF2625333E9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14297F61-3CE1-4188-B78D-B34EDCBF432E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E30D39-1032-493E-A0B4-324AEF0740C3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310B44A6-8283-4F8C-B88E-92924300EA9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89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AF793F-147E-472B-BAA8-313898C0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00F77A-DAD3-4EF5-B06A-0BD66CC837D8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3211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b="1" u="sng" dirty="0">
                <a:solidFill>
                  <a:srgbClr val="FF0000"/>
                </a:solidFill>
              </a:rPr>
              <a:t>Nauczyciel rozpoczynający pracę w szkole</a:t>
            </a:r>
            <a:br>
              <a:rPr lang="pl-PL" sz="2600" b="1" u="sng" dirty="0">
                <a:solidFill>
                  <a:srgbClr val="FF0000"/>
                </a:solidFill>
              </a:rPr>
            </a:br>
            <a:r>
              <a:rPr lang="pl-PL" sz="2600" b="1" u="sng" dirty="0">
                <a:solidFill>
                  <a:srgbClr val="FF0000"/>
                </a:solidFill>
              </a:rPr>
              <a:t>( nauczyciel poczatkujący)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4024" y="1825625"/>
            <a:ext cx="1003935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Stosunek pracy z nauczycielem zatrudnionym na podstawie umowy       o pracę na czas nieokreślony ulegnie rozwiązaniu, jeśli w ciągu 6 lat od rozpoczęcia odbywania przygotowania do zawodu nauczyciela  nauczyciel nie uzyska stopnia nauczyciela mianowanego.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tej sytuacji nauczyciel będzie mógł być zatrudniony na podstawie umowy o pracę na czas określony na 1 rok szkolny.                                Umowa taka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zawarta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więcej niż jeden raz.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89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19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7A43E39-22D5-44DE-A862-64172E5E0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27428"/>
              </p:ext>
            </p:extLst>
          </p:nvPr>
        </p:nvGraphicFramePr>
        <p:xfrm>
          <a:off x="2114550" y="552450"/>
          <a:ext cx="9496425" cy="5834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413">
                  <a:extLst>
                    <a:ext uri="{9D8B030D-6E8A-4147-A177-3AD203B41FA5}">
                      <a16:colId xmlns:a16="http://schemas.microsoft.com/office/drawing/2014/main" val="961864688"/>
                    </a:ext>
                  </a:extLst>
                </a:gridCol>
                <a:gridCol w="8972012">
                  <a:extLst>
                    <a:ext uri="{9D8B030D-6E8A-4147-A177-3AD203B41FA5}">
                      <a16:colId xmlns:a16="http://schemas.microsoft.com/office/drawing/2014/main" val="3267757634"/>
                    </a:ext>
                  </a:extLst>
                </a:gridCol>
              </a:tblGrid>
              <a:tr h="49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effectLst/>
                        </a:rPr>
                        <a:t>Lp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Tematyka kontroli planowych</a:t>
                      </a:r>
                      <a:endParaRPr lang="pl-PL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2562728763"/>
                  </a:ext>
                </a:extLst>
              </a:tr>
              <a:tr h="1171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</a:rPr>
                        <a:t>W szkołach ponadpodstawowych: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Zgodność z przepisami prawa realizacji zajęć </a:t>
                      </a:r>
                      <a:r>
                        <a:rPr lang="pl-PL" sz="2800" i="1" dirty="0">
                          <a:effectLst/>
                        </a:rPr>
                        <a:t>wychowanie do życia w rodzinie</a:t>
                      </a:r>
                      <a:r>
                        <a:rPr lang="pl-PL" sz="2800" dirty="0">
                          <a:effectLst/>
                        </a:rPr>
                        <a:t>.</a:t>
                      </a:r>
                      <a:endParaRPr lang="pl-PL" sz="2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4149455003"/>
                  </a:ext>
                </a:extLst>
              </a:tr>
              <a:tr h="1465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</a:rPr>
                        <a:t>W szkołach prowadzących kształcenie zawodowe i w centrach kształcenia zawodowego: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przepisami prawa organizacji i realizacji turnusów dokształcania teoretycznego młodocianych pracowników.</a:t>
                      </a: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1769755852"/>
                  </a:ext>
                </a:extLst>
              </a:tr>
              <a:tr h="1184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</a:rPr>
                        <a:t>W niepublicznych bursach: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Zgodność z przepisami prawa organizacji pracy bursy.</a:t>
                      </a:r>
                      <a:endParaRPr lang="pl-PL" sz="2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3639996429"/>
                  </a:ext>
                </a:extLst>
              </a:tr>
              <a:tr h="1349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FF0000"/>
                          </a:solidFill>
                          <a:effectLst/>
                        </a:rPr>
                        <a:t>W niepublicznych domach wczasów dziecięcych: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Zgodność z przepisami prawa organizacji pracy domu wczasów dziecięcych.</a:t>
                      </a:r>
                      <a:endParaRPr lang="pl-PL" sz="2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65" marR="20765" marT="0" marB="0"/>
                </a:tc>
                <a:extLst>
                  <a:ext uri="{0D108BD9-81ED-4DB2-BD59-A6C34878D82A}">
                    <a16:rowId xmlns:a16="http://schemas.microsoft.com/office/drawing/2014/main" val="236727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372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959B2DA-E009-4700-917B-60DBB02A97C7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DD41E1F-AE89-4223-B7F9-F69AE540F7F6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5B00B2C-2424-457B-8985-CA8A7E8589C4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2CF3903A-85BF-44C1-9201-32D792404F2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90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1A43DD5-2BC7-4B90-BBB2-7390D9DF4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6C42F1-208E-4BFD-AA36-CA51A0F956C0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1761" y="4429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900" b="1" u="sng" dirty="0"/>
              <a:t>Ścieżka awansu zawodowego nauczycieli od 1 września 2022 r.</a:t>
            </a:r>
            <a:br>
              <a:rPr lang="pl-PL" sz="2900" b="1" u="sng" dirty="0"/>
            </a:br>
            <a:r>
              <a:rPr lang="pl-PL" sz="2900" b="1" u="sng" dirty="0">
                <a:solidFill>
                  <a:srgbClr val="FF0000"/>
                </a:solidFill>
              </a:rPr>
              <a:t>Nauczyciel dyplomowany</a:t>
            </a:r>
            <a:r>
              <a:rPr lang="pl-PL" dirty="0"/>
              <a:t/>
            </a:r>
            <a:br>
              <a:rPr lang="pl-PL" dirty="0"/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399" y="1880419"/>
            <a:ext cx="1004111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nadania nauczycielowi mianowanemu stopnia nauczyciela dyplomowanego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spełnienie wymagań kwalifikacyjnych,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przepracowanie w szkole wymaganego okresu, a w przypadku nieuzyskania akceptacji komisji kwalifikacyjnej  - także okresu dodatkowego,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posiadanie co najmniej bardzo dobrej oceny pracy, uzyskanej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ostatnim roku pracy przed złożeniem wniosku o postępowanie kwalifikacyjne,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uzyskanie akceptacji komisji kwalifikacyjnej.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9657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0E1A815-64F6-4B83-9010-8D043121EE92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B1EB613-DED3-41BC-8015-1786909FEFAC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2A73467-3FD9-49A3-BE07-25D90CF8E941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12">
            <a:extLst>
              <a:ext uri="{FF2B5EF4-FFF2-40B4-BE49-F238E27FC236}">
                <a16:creationId xmlns:a16="http://schemas.microsoft.com/office/drawing/2014/main" id="{902878F9-2301-4F3D-B41F-B58831B99D7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91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09DC64D-F14E-4333-81AA-162DB3A7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19E5B90-593F-4DB4-A66D-37F5EB3A7A12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61" y="4808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 pracy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szkole nauczyciela mianowanego do chwili złożenia wniosku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postępowanie kwalifikacyjne na stopień nauczyciela dyplomowanego: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2615971" y="1777826"/>
          <a:ext cx="8070980" cy="4505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5490">
                  <a:extLst>
                    <a:ext uri="{9D8B030D-6E8A-4147-A177-3AD203B41FA5}">
                      <a16:colId xmlns:a16="http://schemas.microsoft.com/office/drawing/2014/main" val="506902887"/>
                    </a:ext>
                  </a:extLst>
                </a:gridCol>
                <a:gridCol w="4035490">
                  <a:extLst>
                    <a:ext uri="{9D8B030D-6E8A-4147-A177-3AD203B41FA5}">
                      <a16:colId xmlns:a16="http://schemas.microsoft.com/office/drawing/2014/main" val="1205159187"/>
                    </a:ext>
                  </a:extLst>
                </a:gridCol>
              </a:tblGrid>
              <a:tr h="1099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lat i 9 miesięcy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mianowany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231496"/>
                  </a:ext>
                </a:extLst>
              </a:tr>
              <a:tr h="1471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lata i 9 miesięcy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mianowany, który posiada stopień naukowy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185193"/>
                  </a:ext>
                </a:extLst>
              </a:tr>
              <a:tr h="18430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Nauczyciel mianowany, który przed nawiązaniem stosunku pracy w szkole w RP prowadził zajęcia w szkole za granicą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1730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2866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CB299158-7441-474A-A8A8-40AD70F0FFCC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547BC81-E8D3-4B92-ADDD-3D7D9599BD21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46752F4-7F55-4D6E-90EF-D56741576757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EFBF2468-47F4-447C-94A9-EFEE8F8E71E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92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F0DB7AB-B6FF-4492-BD24-1DF0003B9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D6BC9D-39AF-4274-BB52-DDB608F125A2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4950" y="4429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Skład komisji kwalifikacyjnej na stopień nauczyciela dyplomowanego: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3211" y="1908199"/>
            <a:ext cx="9982331" cy="4351338"/>
          </a:xfrm>
        </p:spPr>
        <p:txBody>
          <a:bodyPr/>
          <a:lstStyle/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przedstawiciel organu nadzoru pedagogicznego – jako przewodniczący komisji,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szkoły/placówki lub przedstawiciel organu prowadzącego – w przypadku dyrektora szkoły/placówki</a:t>
            </a:r>
          </a:p>
          <a:p>
            <a:pPr lvl="0" algn="just"/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ekspertów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listy Ministra Edukacji i Nauki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przedstawiciel związków zawodowych 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wniosek nauczyciela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3937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F264C4C-EB79-4539-BD9D-AF8C3AFB1386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DB30EDA6-4715-484D-ADEC-05976E366B06}"/>
              </a:ext>
            </a:extLst>
          </p:cNvPr>
          <p:cNvSpPr/>
          <p:nvPr/>
        </p:nvSpPr>
        <p:spPr>
          <a:xfrm>
            <a:off x="1603211" y="193674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/>
              <a:t>W zakresie awansu zawodowego nauczycieli przepisy upraszczają ścieżkę  awansu m.in. zmniejszając liczbę stopni awansu zawodowego.</a:t>
            </a:r>
          </a:p>
          <a:p>
            <a:r>
              <a:rPr lang="pl-PL"/>
              <a:t>Likwiduje się stopień nauczyciela stażysty i stopień nauczyciela kontraktowego.</a:t>
            </a:r>
          </a:p>
          <a:p>
            <a:r>
              <a:rPr lang="pl-PL"/>
              <a:t>Nauczyciele podejmujący pracę w szkole odbywają tzw. przygotowanie do zawodu,                        a pierwszym stopniem awansu zawodowego będzie nauczyciel mianowany, a następnie nauczyciel dyplomowany.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AF2055-33F7-4CA7-BF95-D0901155B9D5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12">
            <a:extLst>
              <a:ext uri="{FF2B5EF4-FFF2-40B4-BE49-F238E27FC236}">
                <a16:creationId xmlns:a16="http://schemas.microsoft.com/office/drawing/2014/main" id="{9ED4F615-3823-43BF-B6D0-3C2330E3FFA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0AC907-BE94-4D4D-A072-7AACEFD6917F}" type="slidenum">
              <a:rPr lang="pl-PL" smtClean="0"/>
              <a:pPr/>
              <a:t>93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87F11C2-5018-4DAB-88B7-D91CBD741D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BD14DB-E632-4D89-BDBC-5DF1C023E92E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0417" y="19540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 dyplomowany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2005011"/>
            <a:ext cx="10086975" cy="4351338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Nauczyciel, który nie uzyskał akceptacji komisji kwalifikacyjnej musi przepracować w szkole co najmniej jeszcze 9 miesięcy przed ponownym złożeniem wniosku o podjęcie postępowania kwalifikacyjnego.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powtórnie nie uzyska akceptacji komisji musi obowiązkowo przepracować w szkole co najmniej 2 lata i 9 miesięcy.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8858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94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Zmiany w przepisach prawa</a:t>
            </a:r>
          </a:p>
          <a:p>
            <a:pPr algn="ctr"/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według stanu na dzień 23 sierpnia 2022 r.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54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14500" y="19367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95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47862" y="4003417"/>
            <a:ext cx="983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KSZTAŁCENIE OGÓLNE i SPECJALNE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38CC03-BFD4-48E4-9C77-F5E9F513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06" y="613252"/>
            <a:ext cx="5362575" cy="21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20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96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1660" y="482420"/>
            <a:ext cx="47659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14 lutego 2017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podstawy programowej wychowania przedszkolnego oraz podstawy programowej kształcenia ogólnego dla szkoły podstawowej,     w tym dla uczniów z niepełnosprawnością intelektualną w stopniu umiarkowanym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lub znacznym (…)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2017 r. poz. 356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1 sierpnia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poz.1717)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 art. 47 ust. 1 pkt 1 lit. a, b, e, f i h ustawy             z dnia 14 grudnia 2016 r. – Prawo oświatowe (t. j. Dz. U. z 2021 r. poz. 1082 ze zm.)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88025B2-64FE-4E17-8FF9-3F0EABEB0A5E}"/>
              </a:ext>
            </a:extLst>
          </p:cNvPr>
          <p:cNvSpPr txBox="1"/>
          <p:nvPr/>
        </p:nvSpPr>
        <p:spPr>
          <a:xfrm>
            <a:off x="6945421" y="557836"/>
            <a:ext cx="4984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zmiany w załącznikach nr 2 i 4a określają odpowiednio podstawę programową kształcenia ogólnego dla szkoły podstawowej oraz branżowej szkoły I stopnia dla uczniów będących absolwentami ośmioletniej szkoły podstawowej  i polegają na: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wyodrębnieniu podstawy programowej dla przedmiotu język mniejszości narodowej – język niemiecki;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zmianie podstawy programowej dla przedmiotu edukacja dla bezpieczeństwa.</a:t>
            </a:r>
          </a:p>
        </p:txBody>
      </p:sp>
    </p:spTree>
    <p:extLst>
      <p:ext uri="{BB962C8B-B14F-4D97-AF65-F5344CB8AC3E}">
        <p14:creationId xmlns:p14="http://schemas.microsoft.com/office/powerpoint/2010/main" val="22071600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97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34513" y="762270"/>
            <a:ext cx="476590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i Nauki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21 marca 2022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organizacji kształcenia,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wychowania i opieki dzieci i młodzieży będących obywatelami Ukrainy 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645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11 sierpnia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poz.1711)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2022-08-17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 art. 59 ustawy z dnia 12 marca 2022 r.                      o pomocy obywatelom Ukrainy w związku                    z konfliktem zbrojnym na terytorium tego państwa (Dz. U. z 2022 r. poz. 583, ze zm.)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88025B2-64FE-4E17-8FF9-3F0EABEB0A5E}"/>
              </a:ext>
            </a:extLst>
          </p:cNvPr>
          <p:cNvSpPr txBox="1"/>
          <p:nvPr/>
        </p:nvSpPr>
        <p:spPr>
          <a:xfrm>
            <a:off x="6935896" y="749120"/>
            <a:ext cx="49845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§ 2a oraz § 3a  </a:t>
            </a:r>
            <a:r>
              <a:rPr lang="pl-PL" u="sng" dirty="0"/>
              <a:t>regulują terminy przekazywania </a:t>
            </a:r>
            <a:r>
              <a:rPr lang="pl-PL" dirty="0"/>
              <a:t>przez dyrektorów szkół: podstawowych, liceów ogólnokształcących dla młodzieży, techników lub szkół artystycznych realizujących kształcenie ogólne w zakresie szkoły podstawowej lub liceum ogólnokształcącego, </a:t>
            </a:r>
            <a:r>
              <a:rPr lang="pl-PL" u="sng" dirty="0"/>
              <a:t>deklaracji uczniów będących obywatelami Ukrainy, zamierzających po dniu  po dniu 30 września 2022 r. przystąpić do egzaminu ósmoklasisty lub egzaminu maturalnego.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roku szkolnym 2022/2023 uczeń będący obywatelem Ukrainy uczęszczający do oddziału przygotowawczego nie będzie podlegał klasyfikacji śródrocznej (w przypadkach wskazanych w § 6 ust. 1 rozporządzenia);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 § 6 d określono warunki ukończenia przez uczniów będących obywatelami Ukrainy szkoły podstawowej w roku szkolnym 2022/2023.</a:t>
            </a:r>
          </a:p>
        </p:txBody>
      </p:sp>
    </p:spTree>
    <p:extLst>
      <p:ext uri="{BB962C8B-B14F-4D97-AF65-F5344CB8AC3E}">
        <p14:creationId xmlns:p14="http://schemas.microsoft.com/office/powerpoint/2010/main" val="34594477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98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34513" y="536080"/>
            <a:ext cx="476590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Rozporządzenie </a:t>
            </a:r>
          </a:p>
          <a:p>
            <a:pPr algn="ctr"/>
            <a:r>
              <a:rPr lang="pl-PL" sz="2400" dirty="0">
                <a:cs typeface="Arial" panose="020B0604020202020204" pitchFamily="34" charset="0"/>
              </a:rPr>
              <a:t>Ministra Edukacji Narodowej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30 stycznia 2018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w sprawie podstawy programowej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kształcenia ogólnego dla liceum ogólnokształcącego, technikum oraz branżowej szkoły II stopnia</a:t>
            </a: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2018 r. poz. 467 ze zm.)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z dnia 1 sierpnia 2022 r. </a:t>
            </a:r>
          </a:p>
          <a:p>
            <a:pPr algn="ctr"/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(Dz. U. z 2022 r. poz.1705)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r>
              <a:rPr lang="pl-PL" dirty="0"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pl-PL" sz="1200" dirty="0">
                <a:solidFill>
                  <a:prstClr val="black"/>
                </a:solidFill>
                <a:cs typeface="Arial" panose="020B0604020202020204" pitchFamily="34" charset="0"/>
              </a:rPr>
              <a:t>upoważnienie ustawowe:</a:t>
            </a:r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-&gt; art. 47 ust. 1 pkt 1 lit. c, d i g ustawy z dnia 14 grudnia 2016 r. – Prawo oświatowe (t. j. Dz. U.               z 2021 r. poz. 1082 ze zm.)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88025B2-64FE-4E17-8FF9-3F0EABEB0A5E}"/>
              </a:ext>
            </a:extLst>
          </p:cNvPr>
          <p:cNvSpPr txBox="1"/>
          <p:nvPr/>
        </p:nvSpPr>
        <p:spPr>
          <a:xfrm>
            <a:off x="6945421" y="482420"/>
            <a:ext cx="4832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zmiany w załącznikach nr 1 i nr 3 określają odpowiednio podstawę programową kształcenia ogólnego dla liceum ogólnokształcącego, technikum oraz branżowej szkoły II stopnia i polegają na: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wyodrębnieniu podstawy programowej dla przedmiotu język mniejszości narodowej – język niemiecki;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zmianie podstawy programowej dla przedmiotu edukacja dla bezpieczeństwa.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3221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28E85A2-A018-485A-91F3-A0D4F65CDB0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4EC78ED-EBC2-44DB-A33A-C3F18C4EC6F8}"/>
              </a:ext>
            </a:extLst>
          </p:cNvPr>
          <p:cNvSpPr/>
          <p:nvPr/>
        </p:nvSpPr>
        <p:spPr>
          <a:xfrm>
            <a:off x="1758101" y="250825"/>
            <a:ext cx="10306050" cy="6470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7E7FF6C-03C7-46EF-8677-8DBAF98FF5E2}"/>
              </a:ext>
            </a:extLst>
          </p:cNvPr>
          <p:cNvSpPr/>
          <p:nvPr/>
        </p:nvSpPr>
        <p:spPr>
          <a:xfrm>
            <a:off x="0" y="0"/>
            <a:ext cx="143176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496EB1DB-C298-4C23-9126-60EE6FE0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C907-BE94-4D4D-A072-7AACEFD6917F}" type="slidenum">
              <a:rPr lang="pl-PL" smtClean="0"/>
              <a:t>99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59B3832-3832-4C7F-9582-C4F09EA70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1"/>
          <a:stretch/>
        </p:blipFill>
        <p:spPr>
          <a:xfrm>
            <a:off x="171450" y="451327"/>
            <a:ext cx="1107517" cy="9380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04700A-29B9-411C-A2EF-A800FE311BA3}"/>
              </a:ext>
            </a:extLst>
          </p:cNvPr>
          <p:cNvSpPr txBox="1"/>
          <p:nvPr/>
        </p:nvSpPr>
        <p:spPr>
          <a:xfrm>
            <a:off x="0" y="1520965"/>
            <a:ext cx="13049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Kuratorium Oświaty w Szczecinie</a:t>
            </a:r>
            <a:endParaRPr lang="pl-PL" sz="1000" dirty="0"/>
          </a:p>
          <a:p>
            <a:pPr algn="ctr"/>
            <a:r>
              <a:rPr lang="pl-PL" sz="1000" dirty="0"/>
              <a:t>ul. Wały Chrobrego 4,</a:t>
            </a:r>
          </a:p>
          <a:p>
            <a:pPr algn="ctr"/>
            <a:r>
              <a:rPr lang="pl-PL" sz="1000" dirty="0"/>
              <a:t>70-502 Szczecin</a:t>
            </a:r>
          </a:p>
          <a:p>
            <a:pPr algn="ctr"/>
            <a:r>
              <a:rPr lang="pl-PL" sz="1000" dirty="0"/>
              <a:t>tel. 91 44 27 500</a:t>
            </a:r>
          </a:p>
          <a:p>
            <a:pPr algn="ctr"/>
            <a:r>
              <a:rPr lang="pl-PL" sz="1000" dirty="0"/>
              <a:t> </a:t>
            </a:r>
          </a:p>
          <a:p>
            <a:pPr algn="ctr"/>
            <a:r>
              <a:rPr lang="pl-PL" sz="1000" dirty="0"/>
              <a:t> </a:t>
            </a:r>
            <a:r>
              <a:rPr lang="pl-PL" sz="1000" b="1" dirty="0"/>
              <a:t>Oddział Wydziału Kształcenia Ogólnego i Specjalnego w Nowogardzie</a:t>
            </a:r>
            <a:endParaRPr lang="pl-PL" sz="1000" dirty="0"/>
          </a:p>
          <a:p>
            <a:pPr algn="ctr"/>
            <a:r>
              <a:rPr lang="pl-PL" sz="1000" dirty="0"/>
              <a:t>Plac Wolności 9</a:t>
            </a:r>
          </a:p>
          <a:p>
            <a:pPr algn="ctr"/>
            <a:r>
              <a:rPr lang="pl-PL" sz="1000" dirty="0"/>
              <a:t>72-200 Nowogard</a:t>
            </a:r>
          </a:p>
          <a:p>
            <a:pPr algn="ctr"/>
            <a:r>
              <a:rPr lang="pl-PL" sz="1000" dirty="0"/>
              <a:t>tel. 798 279 433</a:t>
            </a:r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Delegatura Kuratorium Oświaty w Koszalinie</a:t>
            </a:r>
            <a:endParaRPr lang="pl-PL" sz="1000" dirty="0"/>
          </a:p>
          <a:p>
            <a:pPr algn="ctr"/>
            <a:r>
              <a:rPr lang="en-US" sz="1000" dirty="0"/>
              <a:t>ul. Gen. </a:t>
            </a:r>
            <a:r>
              <a:rPr lang="en-US" sz="1000" dirty="0" err="1"/>
              <a:t>Andersa</a:t>
            </a:r>
            <a:r>
              <a:rPr lang="en-US" sz="1000" dirty="0"/>
              <a:t> 34</a:t>
            </a:r>
            <a:endParaRPr lang="pl-PL" sz="1000" dirty="0"/>
          </a:p>
          <a:p>
            <a:pPr algn="ctr"/>
            <a:r>
              <a:rPr lang="en-US" sz="1000" dirty="0"/>
              <a:t>75-626 </a:t>
            </a:r>
            <a:r>
              <a:rPr lang="en-US" sz="1000" dirty="0" err="1"/>
              <a:t>Koszalin</a:t>
            </a:r>
            <a:endParaRPr lang="pl-PL" sz="1000" dirty="0"/>
          </a:p>
          <a:p>
            <a:pPr algn="ctr"/>
            <a:r>
              <a:rPr lang="en-US" sz="1000" dirty="0"/>
              <a:t>tel. 94 34-28-471</a:t>
            </a:r>
            <a:endParaRPr lang="pl-PL" sz="1000" dirty="0"/>
          </a:p>
          <a:p>
            <a:pPr algn="ctr"/>
            <a:r>
              <a:rPr lang="pl-PL" sz="1000" dirty="0"/>
              <a:t>  </a:t>
            </a:r>
          </a:p>
          <a:p>
            <a:pPr algn="ctr"/>
            <a:r>
              <a:rPr lang="pl-PL" sz="1000" b="1" dirty="0"/>
              <a:t>Oddział zamiejscowy Delegatury </a:t>
            </a:r>
            <a:br>
              <a:rPr lang="pl-PL" sz="1000" b="1" dirty="0"/>
            </a:br>
            <a:r>
              <a:rPr lang="pl-PL" sz="1000" b="1" dirty="0"/>
              <a:t>w Koszalinie z siedzibą w Wałczu</a:t>
            </a:r>
            <a:endParaRPr lang="pl-PL" sz="1000" dirty="0"/>
          </a:p>
          <a:p>
            <a:pPr algn="ctr"/>
            <a:r>
              <a:rPr lang="pl-PL" sz="1000" dirty="0"/>
              <a:t>ul. Bydgoska 50</a:t>
            </a:r>
          </a:p>
          <a:p>
            <a:pPr algn="ctr"/>
            <a:r>
              <a:rPr lang="pl-PL" sz="1000" dirty="0"/>
              <a:t>78-600 Wałcz</a:t>
            </a:r>
          </a:p>
          <a:p>
            <a:pPr algn="ctr"/>
            <a:r>
              <a:rPr lang="pl-PL" sz="1000" dirty="0"/>
              <a:t>tel. 789-441-296,</a:t>
            </a:r>
            <a:endParaRPr lang="pl-PL" sz="11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EC11234-95CD-4459-BD20-C26E57648DBF}"/>
              </a:ext>
            </a:extLst>
          </p:cNvPr>
          <p:cNvSpPr txBox="1"/>
          <p:nvPr/>
        </p:nvSpPr>
        <p:spPr>
          <a:xfrm>
            <a:off x="1957757" y="667087"/>
            <a:ext cx="47781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cs typeface="Arial" panose="020B0604020202020204" pitchFamily="34" charset="0"/>
              </a:rPr>
              <a:t>Ustawa</a:t>
            </a:r>
          </a:p>
          <a:p>
            <a:pPr algn="ctr"/>
            <a:endParaRPr lang="pl-PL" sz="800" dirty="0">
              <a:cs typeface="Arial" panose="020B0604020202020204" pitchFamily="34" charset="0"/>
            </a:endParaRPr>
          </a:p>
          <a:p>
            <a:pPr algn="ctr"/>
            <a:r>
              <a:rPr lang="pl-PL" dirty="0">
                <a:cs typeface="Arial" panose="020B0604020202020204" pitchFamily="34" charset="0"/>
              </a:rPr>
              <a:t>z dnia 9 czerwca 2022 r. </a:t>
            </a:r>
          </a:p>
          <a:p>
            <a:pPr algn="ctr"/>
            <a:r>
              <a:rPr lang="pl-PL" dirty="0">
                <a:cs typeface="Arial" panose="020B0604020202020204" pitchFamily="34" charset="0"/>
              </a:rPr>
              <a:t>o wspieraniu i resocjalizacji nieletnich</a:t>
            </a:r>
            <a:endParaRPr lang="pl-PL" sz="800" dirty="0">
              <a:cs typeface="Arial" panose="020B0604020202020204" pitchFamily="34" charset="0"/>
            </a:endParaRPr>
          </a:p>
          <a:p>
            <a:pPr algn="ctr"/>
            <a:endParaRPr lang="pl-PL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(Dz. U. z 2022 r. poz. 1700)                                                                   </a:t>
            </a:r>
          </a:p>
          <a:p>
            <a:endParaRPr lang="pl-PL" dirty="0">
              <a:cs typeface="Arial" panose="020B0604020202020204" pitchFamily="34" charset="0"/>
            </a:endParaRPr>
          </a:p>
          <a:p>
            <a:endParaRPr lang="pl-PL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Data wejścia w życie: 2022-09-01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dirty="0">
                <a:cs typeface="Arial" panose="020B0604020202020204" pitchFamily="34" charset="0"/>
              </a:rPr>
              <a:t>Niniejsza ustawa uchyla ustawę z dnia 26 października 1982 r. o postępowaniu w sprawach nieletnich (t. j. Dz. U. z 2010 r. Nr 33, poz. 178 ze zm.).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Niniejszą ustawą zmienia się między innymi ustawy:</a:t>
            </a:r>
          </a:p>
          <a:p>
            <a:pPr algn="just"/>
            <a:endParaRPr lang="pl-PL" sz="1400" dirty="0"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26 stycznia 1982 r. – Karta Nauczyciela,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14 grudnia 2016 r. – Prawo oświatowe,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7 września 1991 r. o systemie oświaty,</a:t>
            </a:r>
          </a:p>
          <a:p>
            <a:pPr algn="just"/>
            <a:r>
              <a:rPr lang="pl-PL" sz="1400" dirty="0">
                <a:cs typeface="Arial" panose="020B0604020202020204" pitchFamily="34" charset="0"/>
              </a:rPr>
              <a:t>ustawę z dnia 15 kwietnia 2011 r. o systemie informacji oświatowej</a:t>
            </a:r>
          </a:p>
          <a:p>
            <a:pPr algn="just"/>
            <a:endParaRPr lang="pl-PL" dirty="0">
              <a:cs typeface="Arial" panose="020B0604020202020204" pitchFamily="34" charset="0"/>
            </a:endParaRPr>
          </a:p>
          <a:p>
            <a:pPr lvl="0" algn="just"/>
            <a:r>
              <a:rPr lang="pl-PL" dirty="0">
                <a:cs typeface="Arial" panose="020B0604020202020204" pitchFamily="34" charset="0"/>
              </a:rPr>
              <a:t> 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27860D-8BF4-4AFB-977A-8A5BA2B3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26" y="649999"/>
            <a:ext cx="24386" cy="57063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1B99A5B-7503-4F9F-B8B8-E641D31DE065}"/>
              </a:ext>
            </a:extLst>
          </p:cNvPr>
          <p:cNvSpPr txBox="1"/>
          <p:nvPr/>
        </p:nvSpPr>
        <p:spPr>
          <a:xfrm>
            <a:off x="6935512" y="416093"/>
            <a:ext cx="491907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Najistotniejsze rozwiązania:</a:t>
            </a:r>
          </a:p>
          <a:p>
            <a:pPr algn="just"/>
            <a:endParaRPr lang="pl-PL" sz="800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wprowadzenie określenia dolnej granicy wieku odpowiedzialności nieletnich w sprawach                   o demoralizację na poziomie 10 lat (art. 1 ust. 1 pkt 2);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doprecyzowanie pojęcia czynu karalnego (art. 1 ust. 2 pkt 3);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wprowadzenie możliwości stosowania (za zgodą rodziców) wobec nieletnich przez dyrektora szkoły, do której uczęszcza nieletni, oraz przez Policję środków oddziaływania wychowawczego, jeżeli będzie to wystraczające w drobnych sprawach o demoralizację i czyny karalne, bez konieczności zawiadamiania sądu rodzinnego (art. 4 ust. 4);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wprowadzenie możliwości pobytu nieletnich matek z dziećmi w młodzieżowych ośrodkach wychowawczych, zakładach poprawczych                    i schroniskach dla nieletnich oraz nowych okręgowych ośrodkach wychowawczych;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dirty="0"/>
              <a:t>możliwość umieszczenia nieletniego                                 w okręgowym </a:t>
            </a:r>
            <a:r>
              <a:rPr lang="pl-PL"/>
              <a:t>ośrodku wychowawczym; </a:t>
            </a:r>
            <a:endParaRPr lang="pl-PL" dirty="0"/>
          </a:p>
          <a:p>
            <a:pPr marL="342900" indent="-342900" algn="just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459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28648</Words>
  <Application>Microsoft Office PowerPoint</Application>
  <PresentationFormat>Panoramiczny</PresentationFormat>
  <Paragraphs>4791</Paragraphs>
  <Slides>149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149</vt:i4>
      </vt:variant>
    </vt:vector>
  </HeadingPairs>
  <TitlesOfParts>
    <vt:vector size="160" baseType="lpstr">
      <vt:lpstr>Arial</vt:lpstr>
      <vt:lpstr>Arial Narrow</vt:lpstr>
      <vt:lpstr>Calibri</vt:lpstr>
      <vt:lpstr>Calibri Light</vt:lpstr>
      <vt:lpstr>Open Sans</vt:lpstr>
      <vt:lpstr>Source Serif Pro</vt:lpstr>
      <vt:lpstr>Symbol</vt:lpstr>
      <vt:lpstr>Times New Roman</vt:lpstr>
      <vt:lpstr>Trebuchet MS</vt:lpstr>
      <vt:lpstr>Wingdings</vt:lpstr>
      <vt:lpstr>Motyw pakietu Office</vt:lpstr>
      <vt:lpstr>KONFERENCJA INAUGURUJĄCA  rok szkolny 2022/2023  w województwie zachodniopomorskim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Ścieżka awansu zawodowego od 1 września 2022 r. </vt:lpstr>
      <vt:lpstr>Ścieżka awansu zawodowego od 1 września 2022 r. </vt:lpstr>
      <vt:lpstr>Ścieżka awansu zawodowego od 1 września 2022 r.  </vt:lpstr>
      <vt:lpstr>Ścieżka awansu zawodowego nauczycieli od 1 września 2022 r. </vt:lpstr>
      <vt:lpstr>Ścieżka awansu zawodowego nauczycieli od 1 września 2022 r. </vt:lpstr>
      <vt:lpstr>Ścieżka awansu zawodowego nauczycieli od 1 września 2022 r. staż / okres pracy na stopień nauczyciela dyplomowanego: </vt:lpstr>
      <vt:lpstr>Ścieżka awansu zawodowego nauczycieli od 1 września 2022 r. staż / okres pracy na stopień nauczyciela dyplomowanego: (c.d.)</vt:lpstr>
      <vt:lpstr>Ścieżka awansu zawodowego nauczycieli od 1 września 2022 r. staż / okres pracy na stopień nauczyciela dyplomowanego: (c.d.)</vt:lpstr>
      <vt:lpstr>Ścieżka awansu zawodowego nauczycieli od 1 września 2022 r. Nauczyciel rozpoczynający pracę w szkole  ( nauczyciel początkujący) </vt:lpstr>
      <vt:lpstr>Ścieżka awansu zawodowego nauczycieli od 1 września 2022 r. Nauczyciel rozpoczynający pracę w szkole (nauczyciel początkujący) (c.d.) </vt:lpstr>
      <vt:lpstr>Ścieżka awansu zawodowego nauczycieli od 1 września 2022 r. Nauczyciel rozpoczynający pracę w szkole (nauczyciel początkujący) </vt:lpstr>
      <vt:lpstr>Nauczyciel rozpoczynający pracę w szkole ( nauczyciel poczatkujący )</vt:lpstr>
      <vt:lpstr>Nauczyciel rozpoczynający pracę w szkole ( nauczyciel początkujący)</vt:lpstr>
      <vt:lpstr>Nauczyciel rozpoczynający pracę w szkole ( nauczyciel początkujący)</vt:lpstr>
      <vt:lpstr>Nauczyciel rozpoczynający pracę w szkole ( nauczyciel poczatkujący)</vt:lpstr>
      <vt:lpstr>Ścieżka awansu zawodowego nauczycieli od 1 września 2022 r. Nauczyciel dyplomowany </vt:lpstr>
      <vt:lpstr>Okres pracy w szkole nauczyciela mianowanego do chwili złożenia wniosku  o postępowanie kwalifikacyjne na stopień nauczyciela dyplomowanego: </vt:lpstr>
      <vt:lpstr>Skład komisji kwalifikacyjnej na stopień nauczyciela dyplomowanego: </vt:lpstr>
      <vt:lpstr>Nauczyciel dyplomowany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Narada z dyrektorami  przedszkoli, szkół i placówek województwa zachodniopomorskiego</dc:title>
  <dc:creator>Mariusz Dubojski</dc:creator>
  <cp:lastModifiedBy>Daniel Wróbel</cp:lastModifiedBy>
  <cp:revision>78</cp:revision>
  <cp:lastPrinted>2022-08-24T12:38:28Z</cp:lastPrinted>
  <dcterms:created xsi:type="dcterms:W3CDTF">2022-06-30T06:39:54Z</dcterms:created>
  <dcterms:modified xsi:type="dcterms:W3CDTF">2022-09-02T12:06:44Z</dcterms:modified>
</cp:coreProperties>
</file>