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</p:sldMasterIdLst>
  <p:sldIdLst>
    <p:sldId id="256" r:id="rId5"/>
    <p:sldId id="258" r:id="rId6"/>
    <p:sldId id="264" r:id="rId7"/>
    <p:sldId id="282" r:id="rId8"/>
    <p:sldId id="284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68" r:id="rId24"/>
    <p:sldId id="270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Obraz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64" y="20825"/>
            <a:ext cx="6112531" cy="7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" y="90209"/>
            <a:ext cx="1075587" cy="5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3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43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12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152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20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31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792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08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998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2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3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12" y="16388"/>
            <a:ext cx="6302187" cy="81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8"/>
            <a:ext cx="1075587" cy="5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02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6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97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8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589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0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45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8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73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182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857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67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611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646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54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3/5/2020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Obraz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8" y="20824"/>
            <a:ext cx="8543988" cy="11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" y="90209"/>
            <a:ext cx="1806214" cy="978366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3108" y="5553635"/>
            <a:ext cx="6521335" cy="13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6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12" y="16388"/>
            <a:ext cx="8543988" cy="11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" y="90209"/>
            <a:ext cx="1806214" cy="97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54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022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2571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4427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28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784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237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06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07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15042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6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86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84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5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82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476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70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54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9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7771-CAB4-418C-A5F6-F424095B3D35}" type="datetimeFigureOut">
              <a:rPr lang="pl-PL" smtClean="0"/>
              <a:t>05.03.2020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ECE4-DA46-4B42-A9B8-2ED167A5F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678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we.edu.pl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we.edu.p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lowe@fundacjamis.org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9183" y="1122363"/>
            <a:ext cx="11982734" cy="1375177"/>
          </a:xfrm>
        </p:spPr>
        <p:txBody>
          <a:bodyPr>
            <a:noAutofit/>
          </a:bodyPr>
          <a:lstStyle/>
          <a:p>
            <a:r>
              <a:rPr lang="pl-PL" sz="2800" b="1" dirty="0"/>
              <a:t>Konferencja Inaugurująca Projekt</a:t>
            </a:r>
            <a:br>
              <a:rPr lang="pl-PL" sz="2800" b="1" dirty="0"/>
            </a:br>
            <a:r>
              <a:rPr lang="pl-PL" sz="2800" b="1" dirty="0"/>
              <a:t>„Lokalne Ośrodki Wiedzy i Edukacji na rzecz aktywizacji </a:t>
            </a:r>
            <a:r>
              <a:rPr lang="pl-PL" sz="2800" b="1" dirty="0" smtClean="0"/>
              <a:t>osób </a:t>
            </a:r>
            <a:r>
              <a:rPr lang="pl-PL" sz="2800" b="1" dirty="0"/>
              <a:t>dorosłych – </a:t>
            </a:r>
            <a:r>
              <a:rPr lang="pl-PL" sz="2800" b="1" dirty="0" smtClean="0"/>
              <a:t>LOWE2</a:t>
            </a:r>
            <a:r>
              <a:rPr lang="pl-PL" sz="2800" b="1" dirty="0"/>
              <a:t>”</a:t>
            </a:r>
            <a:br>
              <a:rPr lang="pl-PL" sz="2800" b="1" dirty="0"/>
            </a:br>
            <a:r>
              <a:rPr lang="pl-PL" sz="2800" b="1" dirty="0"/>
              <a:t>POWR.02.14.00-00-1007/19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77923" y="2743200"/>
            <a:ext cx="10645254" cy="2524836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0070C0"/>
                </a:solidFill>
                <a:latin typeface="+mj-lt"/>
              </a:rPr>
              <a:t>Konkurs grantowy na utworzenie </a:t>
            </a:r>
            <a:br>
              <a:rPr lang="pl-PL" sz="4000" b="1" dirty="0" smtClean="0">
                <a:solidFill>
                  <a:srgbClr val="0070C0"/>
                </a:solidFill>
                <a:latin typeface="+mj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j-lt"/>
              </a:rPr>
              <a:t>Lokalnego </a:t>
            </a:r>
            <a:r>
              <a:rPr lang="pl-PL" sz="4000" b="1" dirty="0">
                <a:solidFill>
                  <a:srgbClr val="0070C0"/>
                </a:solidFill>
                <a:latin typeface="+mj-lt"/>
              </a:rPr>
              <a:t>Ośrodka Wiedzy i Edukacji (LOWE) </a:t>
            </a:r>
            <a:br>
              <a:rPr lang="pl-PL" sz="4000" b="1" dirty="0">
                <a:solidFill>
                  <a:srgbClr val="0070C0"/>
                </a:solidFill>
                <a:latin typeface="+mj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j-lt"/>
              </a:rPr>
              <a:t>w </a:t>
            </a:r>
            <a:r>
              <a:rPr lang="pl-PL" sz="4000" b="1" dirty="0">
                <a:solidFill>
                  <a:srgbClr val="0070C0"/>
                </a:solidFill>
                <a:latin typeface="+mj-lt"/>
              </a:rPr>
              <a:t>środowisku </a:t>
            </a:r>
            <a:r>
              <a:rPr lang="pl-PL" sz="4000" b="1" dirty="0" smtClean="0">
                <a:solidFill>
                  <a:srgbClr val="0070C0"/>
                </a:solidFill>
                <a:latin typeface="+mj-lt"/>
              </a:rPr>
              <a:t>lokalnym</a:t>
            </a:r>
          </a:p>
          <a:p>
            <a:endParaRPr lang="pl-PL" sz="3600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l-PL" sz="4400" b="1" dirty="0" smtClean="0">
                <a:solidFill>
                  <a:srgbClr val="0070C0"/>
                </a:solidFill>
                <a:latin typeface="+mj-lt"/>
              </a:rPr>
              <a:t>Wniosek aplikacyjny</a:t>
            </a:r>
            <a:endParaRPr lang="pl-PL" sz="44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14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801" y="474155"/>
            <a:ext cx="8438935" cy="40705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478" y="2664333"/>
            <a:ext cx="7251786" cy="4132252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487237" y="4800198"/>
            <a:ext cx="2674028" cy="1604416"/>
            <a:chOff x="5886232" y="820837"/>
            <a:chExt cx="2674028" cy="1604416"/>
          </a:xfrm>
        </p:grpSpPr>
        <p:sp>
          <p:nvSpPr>
            <p:cNvPr id="7" name="Prostokąt 6"/>
            <p:cNvSpPr/>
            <p:nvPr/>
          </p:nvSpPr>
          <p:spPr>
            <a:xfrm>
              <a:off x="5886232" y="820837"/>
              <a:ext cx="2674028" cy="16044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ole tekstowe 7"/>
            <p:cNvSpPr txBox="1"/>
            <p:nvPr/>
          </p:nvSpPr>
          <p:spPr>
            <a:xfrm>
              <a:off x="5886232" y="820837"/>
              <a:ext cx="2674028" cy="1604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/>
                <a:t>Kryterium oceny 3. Sytuacja społeczna </a:t>
              </a:r>
              <a:br>
                <a:rPr lang="pl-PL" sz="2000" kern="1200" dirty="0" smtClean="0"/>
              </a:br>
              <a:r>
                <a:rPr lang="pl-PL" sz="2000" kern="1200" dirty="0" smtClean="0"/>
                <a:t>w otoczeniu szkoły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smtClean="0"/>
                <a:t>0-24 pkt</a:t>
              </a:r>
              <a:endParaRPr lang="pl-PL" sz="2000" kern="1200" dirty="0"/>
            </a:p>
          </p:txBody>
        </p:sp>
      </p:grpSp>
      <p:sp>
        <p:nvSpPr>
          <p:cNvPr id="9" name="Strzałka w lewo 8"/>
          <p:cNvSpPr/>
          <p:nvPr/>
        </p:nvSpPr>
        <p:spPr>
          <a:xfrm>
            <a:off x="3361665" y="5131558"/>
            <a:ext cx="1146412" cy="941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9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26" y="903026"/>
            <a:ext cx="7080487" cy="5784377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9330986" y="2735974"/>
            <a:ext cx="2674028" cy="1604416"/>
            <a:chOff x="1474086" y="2692656"/>
            <a:chExt cx="2674028" cy="1604416"/>
          </a:xfrm>
        </p:grpSpPr>
        <p:sp>
          <p:nvSpPr>
            <p:cNvPr id="6" name="Prostokąt 5"/>
            <p:cNvSpPr/>
            <p:nvPr/>
          </p:nvSpPr>
          <p:spPr>
            <a:xfrm>
              <a:off x="1474086" y="2692656"/>
              <a:ext cx="2674028" cy="16044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ole tekstowe 6"/>
            <p:cNvSpPr txBox="1"/>
            <p:nvPr/>
          </p:nvSpPr>
          <p:spPr>
            <a:xfrm>
              <a:off x="1474086" y="2692656"/>
              <a:ext cx="2674028" cy="1604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Kryterium oceny 5. Doświadczenie szkoły </a:t>
              </a:r>
              <a:br>
                <a:rPr lang="pl-PL" kern="1200" dirty="0" smtClean="0"/>
              </a:br>
              <a:r>
                <a:rPr lang="pl-PL" kern="1200" dirty="0" smtClean="0"/>
                <a:t>na rzecz aktywizacji osób dorosłych/ społeczności lokalnej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 smtClean="0"/>
                <a:t>0-5 pkt. </a:t>
              </a:r>
              <a:endParaRPr lang="pl-PL" kern="1200" dirty="0" smtClean="0"/>
            </a:p>
          </p:txBody>
        </p:sp>
      </p:grpSp>
      <p:sp>
        <p:nvSpPr>
          <p:cNvPr id="8" name="Strzałka w prawo 7"/>
          <p:cNvSpPr/>
          <p:nvPr/>
        </p:nvSpPr>
        <p:spPr>
          <a:xfrm>
            <a:off x="7648866" y="2883089"/>
            <a:ext cx="1528549" cy="1310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28" y="704041"/>
            <a:ext cx="5730235" cy="202551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233" y="1162535"/>
            <a:ext cx="6149352" cy="124519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233" y="2881347"/>
            <a:ext cx="6149352" cy="141849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80" y="2906178"/>
            <a:ext cx="5768383" cy="139366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297103" y="4490112"/>
            <a:ext cx="11894897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Maksymalnie 10% wnioskowanej kwoty grantu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można przeznaczyć  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na przygotowanie szkoły do roli LOWE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, w tym: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romanLcPeriod"/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opracowanie diagnozy potrzeb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w zakresie aktywności edukacyjnej i rozwoju kompetencji kluczowych osób dorosłych w społeczności lokalnej, na terenie której będzie funkcjonował LOWE oraz ocena potencjału szkoły do pełnienia funkcji LOWE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romanLcPeriod"/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koszty adaptacji pomieszczeń i/lub wyposażenia LOWE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, w których będzie prowadzona działalność LOWE, w tym m.in. na dostosowanie do potrzeb osób z niepełnosprawnością, zakupem środków trwałych oraz wartości niematerialnych i prawnych na potrzeby wsparcia osób dorosłych w LOWE. </a:t>
            </a:r>
          </a:p>
          <a:p>
            <a:pPr marL="800100" lvl="1" indent="-342900">
              <a:lnSpc>
                <a:spcPct val="115000"/>
              </a:lnSpc>
              <a:buFont typeface="+mj-lt"/>
              <a:buAutoNum type="romanLcPeriod"/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na koszty promocji LOWE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w środowisku lokalnym.</a:t>
            </a:r>
          </a:p>
          <a:p>
            <a:pPr lvl="0">
              <a:lnSpc>
                <a:spcPct val="115000"/>
              </a:lnSpc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Min 90% wnioskowanej kwoty grantu na działalność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, w tym: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romanLcPeriod"/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Do 20% wnioskowanej kwoty grantu na koszty funkcjonowania LOWE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(np. wynagrodzenie koordynatora, animatora, itp.)</a:t>
            </a:r>
          </a:p>
          <a:p>
            <a:pPr marL="742950" lvl="1" indent="-285750">
              <a:lnSpc>
                <a:spcPct val="115000"/>
              </a:lnSpc>
              <a:buFont typeface="+mj-lt"/>
              <a:buAutoNum type="romanLcPeriod"/>
            </a:pPr>
            <a:r>
              <a:rPr lang="pl-PL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Do 70% wnioskowanej kwoty grantu na bezpośrednie wsparcie dla osób dorosłych</a:t>
            </a: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 korzystających z oferty edukacyjnej LOWE </a:t>
            </a:r>
          </a:p>
        </p:txBody>
      </p:sp>
    </p:spTree>
    <p:extLst>
      <p:ext uri="{BB962C8B-B14F-4D97-AF65-F5344CB8AC3E}">
        <p14:creationId xmlns:p14="http://schemas.microsoft.com/office/powerpoint/2010/main" val="15767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13" y="816448"/>
            <a:ext cx="7921600" cy="440196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26113" y="5399288"/>
            <a:ext cx="11879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każdej kategorii kosztu po uzupełnieniu pierwszego wiersza z kalkulacją kosztu, po kliknięciu klawisza „</a:t>
            </a:r>
            <a:r>
              <a:rPr lang="pl-PL" i="1" dirty="0" err="1"/>
              <a:t>Enter</a:t>
            </a:r>
            <a:r>
              <a:rPr lang="pl-PL" dirty="0"/>
              <a:t>” pojawia się nowy wiersz do wpisania kolejnego kosztu. </a:t>
            </a:r>
          </a:p>
          <a:p>
            <a:r>
              <a:rPr lang="pl-PL" dirty="0"/>
              <a:t>Uwaga: przy kategoriach kosztów w pkt. 1-4  można wprowadzić maksymalnie 12 wierszy. Natomiast przy ostatniej kategorii kosztów „Koszty bezpośredniego wsparcia dla osób dorosłych” można wprowadzić maksymalnie 20 wierszy z kosztami.</a:t>
            </a:r>
          </a:p>
        </p:txBody>
      </p:sp>
      <p:sp>
        <p:nvSpPr>
          <p:cNvPr id="6" name="Strzałka zakrzywiona w lewo 5"/>
          <p:cNvSpPr/>
          <p:nvPr/>
        </p:nvSpPr>
        <p:spPr>
          <a:xfrm>
            <a:off x="8570795" y="2238233"/>
            <a:ext cx="1569492" cy="206081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0" y="637321"/>
            <a:ext cx="5931374" cy="614154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332560" y="787447"/>
            <a:ext cx="5691118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Uzasadnienie </a:t>
            </a:r>
            <a:r>
              <a:rPr lang="pl-PL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przyjętych kalkulacji </a:t>
            </a:r>
            <a:r>
              <a:rPr lang="pl-PL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kosztów zawartych w szczegółowym budżecie projektu należy przedstawić w pkt. 9 </a:t>
            </a:r>
            <a:endParaRPr lang="pl-PL" sz="16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pl-PL" sz="16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Opis </a:t>
            </a:r>
            <a:r>
              <a:rPr lang="pl-PL" sz="16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niezbędności i racjonalności wydatków zgodnie z przedstawionymi we wniosku potrzebami dot. uruchomienia i funkcjonowania LOWE oraz  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pl-PL" sz="16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Opis </a:t>
            </a:r>
            <a:r>
              <a:rPr lang="pl-PL" sz="16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efektywność zaplanowanych wydatków w kontekście celu LOWE jakim jest zwiększenie dostępności dorosłych do różnych form aktywności zawodowej</a:t>
            </a:r>
            <a:r>
              <a:rPr lang="pl-PL" sz="16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AutoNum type="alphaLcParenR"/>
            </a:pPr>
            <a:r>
              <a:rPr lang="pl-PL" sz="1600" i="1" dirty="0" smtClean="0">
                <a:latin typeface="+mj-lt"/>
              </a:rPr>
              <a:t>Plan </a:t>
            </a:r>
            <a:r>
              <a:rPr lang="pl-PL" sz="1600" i="1" dirty="0">
                <a:latin typeface="+mj-lt"/>
              </a:rPr>
              <a:t>wykorzystania/utrzymania efektów przedsięwzięcia po zakończeniu jego realizacji w ramach umowy o powierzenie </a:t>
            </a:r>
            <a:r>
              <a:rPr lang="pl-PL" sz="1600" i="1" dirty="0" smtClean="0">
                <a:latin typeface="+mj-lt"/>
              </a:rPr>
              <a:t>grantu</a:t>
            </a:r>
            <a:endParaRPr lang="pl-PL" sz="16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8215952" y="5439251"/>
            <a:ext cx="2178625" cy="1339611"/>
            <a:chOff x="4415517" y="2692656"/>
            <a:chExt cx="2674028" cy="1604416"/>
          </a:xfrm>
        </p:grpSpPr>
        <p:sp>
          <p:nvSpPr>
            <p:cNvPr id="7" name="Prostokąt 6"/>
            <p:cNvSpPr/>
            <p:nvPr/>
          </p:nvSpPr>
          <p:spPr>
            <a:xfrm>
              <a:off x="4415517" y="2692656"/>
              <a:ext cx="2674028" cy="16044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ole tekstowe 7"/>
            <p:cNvSpPr txBox="1"/>
            <p:nvPr/>
          </p:nvSpPr>
          <p:spPr>
            <a:xfrm>
              <a:off x="4415517" y="2692656"/>
              <a:ext cx="2674028" cy="1604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/>
                <a:t>Kryterium oceny 6. Kwota grantu i przeznaczenie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smtClean="0"/>
                <a:t>0-6 pkt.</a:t>
              </a:r>
              <a:endParaRPr lang="pl-PL" sz="2000" kern="1200" dirty="0"/>
            </a:p>
          </p:txBody>
        </p:sp>
      </p:grpSp>
      <p:sp>
        <p:nvSpPr>
          <p:cNvPr id="9" name="Strzałka w górę 8"/>
          <p:cNvSpPr/>
          <p:nvPr/>
        </p:nvSpPr>
        <p:spPr>
          <a:xfrm>
            <a:off x="8802803" y="4638030"/>
            <a:ext cx="887104" cy="7233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45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128"/>
            <a:ext cx="7248525" cy="5879627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9385576" y="2784617"/>
            <a:ext cx="2674028" cy="1604416"/>
            <a:chOff x="7356948" y="2692656"/>
            <a:chExt cx="2674028" cy="1604416"/>
          </a:xfrm>
        </p:grpSpPr>
        <p:sp>
          <p:nvSpPr>
            <p:cNvPr id="6" name="Prostokąt 5"/>
            <p:cNvSpPr/>
            <p:nvPr/>
          </p:nvSpPr>
          <p:spPr>
            <a:xfrm>
              <a:off x="7356948" y="2692656"/>
              <a:ext cx="2674028" cy="16044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ole tekstowe 6"/>
            <p:cNvSpPr txBox="1"/>
            <p:nvPr/>
          </p:nvSpPr>
          <p:spPr>
            <a:xfrm>
              <a:off x="7356948" y="2692656"/>
              <a:ext cx="2674028" cy="1604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Kryterium oceny 7.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Wpływ na rozwój społeczny i gospodarczy społeczności lokalnej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dirty="0" smtClean="0"/>
                <a:t>0-10 pkt.</a:t>
              </a:r>
              <a:r>
                <a:rPr lang="pl-PL" kern="1200" dirty="0" smtClean="0"/>
                <a:t>  </a:t>
              </a:r>
              <a:endParaRPr lang="pl-PL" kern="1200" dirty="0"/>
            </a:p>
          </p:txBody>
        </p:sp>
      </p:grpSp>
      <p:sp>
        <p:nvSpPr>
          <p:cNvPr id="8" name="Strzałka w prawo 7"/>
          <p:cNvSpPr/>
          <p:nvPr/>
        </p:nvSpPr>
        <p:spPr>
          <a:xfrm>
            <a:off x="7552776" y="2931733"/>
            <a:ext cx="1528549" cy="1310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3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9585" y="861992"/>
            <a:ext cx="10515600" cy="2263345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Zapisywanie wersji roboczych </a:t>
            </a:r>
            <a:r>
              <a:rPr lang="pl-PL" b="1" dirty="0" smtClean="0"/>
              <a:t>wniosku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64" y="2288643"/>
            <a:ext cx="6038850" cy="8366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319585" y="867465"/>
            <a:ext cx="11608558" cy="135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każdym etapie pracy wypełniania wniosku można przerwać pracę nad wnioskiem i zapisać wersję roboczą, klikając w klawisz „</a:t>
            </a:r>
            <a:r>
              <a:rPr lang="pl-PL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Zapisz wersję roboczą</a:t>
            </a: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35" y="4751353"/>
            <a:ext cx="5753100" cy="2047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319585" y="3190759"/>
            <a:ext cx="116085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</a:rPr>
              <a:t>Po zapisaniu wersji roboczej wniosku, na początku formularza wniosku (na górze ekranu) pojawi się komunikat o zapisanej wersji wniosku z datą zapisu. Ostatnia wersja zapisanego wniosku jest zawsze wskazana w ostatnim wierszu. Po zapisaniu wersji roboczej każdorazowo na mail wskazany do kontaktów (tu trzeba podać, który to fragment wypełnianego formularza) automatycznie zostanie przesłany formularz wniosku w pdf w wersji ostatnio </a:t>
            </a:r>
            <a:r>
              <a:rPr lang="pl-PL" dirty="0" smtClean="0">
                <a:latin typeface="Arial" panose="020B0604020202020204" pitchFamily="34" charset="0"/>
                <a:ea typeface="Calibri" panose="020F0502020204030204" pitchFamily="34" charset="0"/>
              </a:rPr>
              <a:t>zapisanej.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31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64" y="2201487"/>
            <a:ext cx="8273534" cy="25752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714232" y="1121652"/>
            <a:ext cx="1122755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Chcąc ponownie rozpocząć pracę nad wnioskiem należy, po zalogowaniu się do formularza wniosku, załadować ostatnią wersję wniosku, klikając w pole „Załaduj” na końcu wiersza z ostatnią wersją wniosku.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4844" y="979464"/>
            <a:ext cx="11696130" cy="14907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Wysyłanie wersji końcowej wniosku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W chwili gdy wniosek będzie ukończony i kompletny oraz gotowy do złożenia, należy kliknąć przycisk „</a:t>
            </a:r>
            <a:r>
              <a:rPr lang="pl-PL" i="1" dirty="0"/>
              <a:t>Wyślij wersję końcową</a:t>
            </a:r>
            <a:r>
              <a:rPr lang="pl-PL" dirty="0"/>
              <a:t>”. </a:t>
            </a: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51" y="2661313"/>
            <a:ext cx="6105808" cy="10645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393865" y="4230805"/>
            <a:ext cx="114049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Uwaga!</a:t>
            </a:r>
          </a:p>
          <a:p>
            <a:r>
              <a:rPr lang="pl-PL" sz="2800" dirty="0"/>
              <a:t>Wysłanie wersji końcowej jest równoznaczne ze złożeniem wniosku.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Po </a:t>
            </a:r>
            <a:r>
              <a:rPr lang="pl-PL" sz="2800" dirty="0"/>
              <a:t>złożeniu wniosku nie będzie można wprowadzać zmian we wniosku.</a:t>
            </a:r>
          </a:p>
        </p:txBody>
      </p:sp>
    </p:spTree>
    <p:extLst>
      <p:ext uri="{BB962C8B-B14F-4D97-AF65-F5344CB8AC3E}">
        <p14:creationId xmlns:p14="http://schemas.microsoft.com/office/powerpoint/2010/main" val="18165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42" y="3010281"/>
            <a:ext cx="7811590" cy="1476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ostokąt 4"/>
          <p:cNvSpPr/>
          <p:nvPr/>
        </p:nvSpPr>
        <p:spPr>
          <a:xfrm>
            <a:off x="518614" y="840461"/>
            <a:ext cx="10986447" cy="2193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 wysłaniem wersji końcowej wniosku należy pamiętać o załączeniu do wniosku skanu </a:t>
            </a: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plik PDF) podpisanego dokumentu „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Oświadczenie Dyrektora szkoły wskazanej przez Organ prowadzący do pełnienia roli LOWE - zgoda na przystąpienie do projektu grantowego”. Wzór oświadczenia znajduje się w dokumentacji rekrutacyjnej na stronie </a:t>
            </a:r>
            <a:r>
              <a:rPr lang="pl-PL" sz="2000" u="sng" dirty="0">
                <a:solidFill>
                  <a:srgbClr val="0563C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www.lowe.edu.pl</a:t>
            </a:r>
            <a:r>
              <a:rPr lang="pl-PL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zakładce Konkurs grantowy. Jest to jedyny załącznik, jaki składa się wraz z wnioskiem aplikacyjnym w niniejszym konkursie.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82135" y="4509880"/>
            <a:ext cx="1158695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Złożenie wniosku aplikacyjnego (wysłanie wersji końcowej) oznacza zamknięcie wniosku w elektronicznym formularzu wniosku aplikacyjnego i wysłanie za pośrednictwem strony www.lowe.edu.pl do Fundacji Małopolska Izba Samorządowa. Potwierdzeniem wysłanego wniosku aplikacyjnego jest informacja zwrotna przesłana na adres mailowy podmiotu aplikacyjnego z nadanym numerem identyfikacyjnym złożonego wniosku. 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 aplikacyjne składa się  bez autoryzowanego dodatkowo podpisu elektronicznego. 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2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71301" y="718894"/>
            <a:ext cx="8702474" cy="92211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cs typeface="Arial" panose="020B0604020202020204" pitchFamily="34" charset="0"/>
              </a:rPr>
              <a:t>Podstawowe informacje</a:t>
            </a:r>
            <a:endParaRPr lang="pl-PL" sz="4000" b="1" dirty="0"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09433" y="1345516"/>
            <a:ext cx="11426209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+mj-lt"/>
              </a:rPr>
              <a:t>Wniosek aplikacyjny jest przygotowywany za pośrednictwem </a:t>
            </a:r>
            <a:r>
              <a:rPr lang="pl-PL" sz="2800" b="1" dirty="0" smtClean="0">
                <a:latin typeface="+mj-lt"/>
              </a:rPr>
              <a:t>elektronicznego </a:t>
            </a:r>
            <a:r>
              <a:rPr lang="pl-PL" sz="2800" b="1" dirty="0">
                <a:latin typeface="+mj-lt"/>
              </a:rPr>
              <a:t>formularza  aplikacyjnego</a:t>
            </a:r>
            <a:r>
              <a:rPr lang="pl-PL" sz="2800" dirty="0">
                <a:latin typeface="+mj-lt"/>
              </a:rPr>
              <a:t>, zamieszczonego na stronie </a:t>
            </a:r>
            <a:r>
              <a:rPr lang="pl-PL" sz="2800" dirty="0" smtClean="0">
                <a:latin typeface="+mj-lt"/>
                <a:hlinkClick r:id="rId2"/>
              </a:rPr>
              <a:t>www.lowe.edu.pl</a:t>
            </a:r>
            <a:r>
              <a:rPr lang="pl-PL" sz="2800" dirty="0" smtClean="0">
                <a:latin typeface="+mj-lt"/>
              </a:rPr>
              <a:t>  w zakładce Konkurs grantowy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+mj-lt"/>
              </a:rPr>
              <a:t>Wniosek aplikacyjny składa </a:t>
            </a:r>
            <a:r>
              <a:rPr lang="pl-PL" sz="2800" dirty="0">
                <a:latin typeface="+mj-lt"/>
              </a:rPr>
              <a:t>się  bez </a:t>
            </a:r>
            <a:r>
              <a:rPr lang="pl-PL" sz="2800" b="1" dirty="0">
                <a:latin typeface="+mj-lt"/>
              </a:rPr>
              <a:t>autoryzowanego </a:t>
            </a:r>
            <a:r>
              <a:rPr lang="pl-PL" sz="2800" b="1" dirty="0" smtClean="0">
                <a:latin typeface="+mj-lt"/>
              </a:rPr>
              <a:t>podpisu </a:t>
            </a:r>
            <a:r>
              <a:rPr lang="pl-PL" sz="2800" b="1" dirty="0">
                <a:latin typeface="+mj-lt"/>
              </a:rPr>
              <a:t>elektronicznego</a:t>
            </a:r>
            <a:r>
              <a:rPr lang="pl-PL" sz="2800" dirty="0">
                <a:latin typeface="+mj-lt"/>
              </a:rPr>
              <a:t>. </a:t>
            </a:r>
            <a:endParaRPr lang="pl-PL" sz="2800" dirty="0" smtClean="0">
              <a:latin typeface="+mj-lt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+mj-lt"/>
              </a:rPr>
              <a:t>Do wniosku należy załączyć skan podpisanego </a:t>
            </a:r>
            <a:r>
              <a:rPr lang="pl-PL" sz="2800" b="1" dirty="0" smtClean="0">
                <a:latin typeface="+mj-lt"/>
              </a:rPr>
              <a:t>oświadczenia </a:t>
            </a:r>
            <a:r>
              <a:rPr lang="pl-PL" sz="2800" b="1" dirty="0">
                <a:latin typeface="+mj-lt"/>
              </a:rPr>
              <a:t>Dyrektora szkoły </a:t>
            </a:r>
            <a:r>
              <a:rPr lang="pl-PL" sz="2800" dirty="0">
                <a:latin typeface="+mj-lt"/>
              </a:rPr>
              <a:t>wskazanej przez organ prowadzący do pełnienia roli LOWE – zgoda na przystąpienie do projektu </a:t>
            </a:r>
            <a:r>
              <a:rPr lang="pl-PL" sz="2800" dirty="0" smtClean="0">
                <a:latin typeface="+mj-lt"/>
              </a:rPr>
              <a:t>grantowego – wzór oświadczenia – załącznik Nr 8 do Procedury naboru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+mj-lt"/>
              </a:rPr>
              <a:t>Wniosek </a:t>
            </a:r>
            <a:r>
              <a:rPr lang="pl-PL" sz="2800" dirty="0">
                <a:latin typeface="+mj-lt"/>
              </a:rPr>
              <a:t>aplikacyjny na konkurs grantowy są przyjmowane w terminie </a:t>
            </a:r>
            <a:r>
              <a:rPr lang="pl-PL" sz="2800" dirty="0" smtClean="0">
                <a:latin typeface="+mj-lt"/>
              </a:rPr>
              <a:t>od </a:t>
            </a:r>
            <a:r>
              <a:rPr lang="pl-PL" sz="2800" b="1" dirty="0">
                <a:latin typeface="+mj-lt"/>
              </a:rPr>
              <a:t>27.02.2020 r. do 26.03.2020 r. </a:t>
            </a:r>
            <a:r>
              <a:rPr lang="pl-PL" sz="2800" dirty="0">
                <a:latin typeface="+mj-lt"/>
              </a:rPr>
              <a:t>(w ostatnim dniu naboru do godziny 23:59) </a:t>
            </a:r>
            <a:endParaRPr lang="pl-PL" sz="28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8363" y="1012702"/>
            <a:ext cx="10873051" cy="264489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cs typeface="Arial" panose="020B0604020202020204" pitchFamily="34" charset="0"/>
              </a:rPr>
              <a:t>W przypadku problemów technicznych z pracą z formularzem wniosku  prosimy o kontakt</a:t>
            </a:r>
            <a:br>
              <a:rPr lang="pl-PL" sz="3200" b="1" dirty="0" smtClean="0">
                <a:cs typeface="Arial" panose="020B0604020202020204" pitchFamily="34" charset="0"/>
              </a:rPr>
            </a:br>
            <a:r>
              <a:rPr lang="pl-PL" sz="3200" b="1" dirty="0">
                <a:cs typeface="Arial" panose="020B0604020202020204" pitchFamily="34" charset="0"/>
              </a:rPr>
              <a:t/>
            </a:r>
            <a:br>
              <a:rPr lang="pl-PL" sz="3200" b="1" dirty="0">
                <a:cs typeface="Arial" panose="020B0604020202020204" pitchFamily="34" charset="0"/>
              </a:rPr>
            </a:br>
            <a:r>
              <a:rPr lang="pl-PL" u="sng" dirty="0"/>
              <a:t>konkurslowe@fundacjamis.org.pl</a:t>
            </a:r>
            <a:endParaRPr lang="pl-PL" sz="3200" b="1" dirty="0">
              <a:cs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18363" y="3819058"/>
            <a:ext cx="11323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latin typeface="+mj-lt"/>
                <a:ea typeface="Calibri" panose="020F0502020204030204" pitchFamily="34" charset="0"/>
              </a:rPr>
              <a:t>Do dnia upływu terminu składania wniosków aplikacyjnych podmiot aplikujący może wycofać przesłany wniosek aplikacyjny. W celu wycofania wniosku aplikacyjnego należy wysłać drogą mailową na adres </a:t>
            </a:r>
            <a:r>
              <a:rPr lang="pl-PL" sz="2800" u="sng" dirty="0">
                <a:latin typeface="+mj-lt"/>
                <a:ea typeface="Calibri" panose="020F0502020204030204" pitchFamily="34" charset="0"/>
              </a:rPr>
              <a:t>konkurslowe@fundacjamis.org.pl</a:t>
            </a:r>
            <a:r>
              <a:rPr lang="pl-PL" sz="2800" dirty="0">
                <a:latin typeface="+mj-lt"/>
                <a:ea typeface="Calibri" panose="020F0502020204030204" pitchFamily="34" charset="0"/>
              </a:rPr>
              <a:t> </a:t>
            </a:r>
            <a:endParaRPr lang="pl-PL" sz="2800" dirty="0" smtClean="0"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pl-PL" sz="2800" dirty="0" smtClean="0">
                <a:latin typeface="+mj-lt"/>
                <a:ea typeface="Calibri" panose="020F0502020204030204" pitchFamily="34" charset="0"/>
              </a:rPr>
              <a:t>prośbę o </a:t>
            </a:r>
            <a:r>
              <a:rPr lang="pl-PL" sz="2800" dirty="0">
                <a:latin typeface="+mj-lt"/>
                <a:ea typeface="Calibri" panose="020F0502020204030204" pitchFamily="34" charset="0"/>
              </a:rPr>
              <a:t>wycofanie wniosku aplikacyjnego, wskazując wyraźnie numer wniosku aplikacyjnego, który ma być wycofany.</a:t>
            </a:r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5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8364" y="1743750"/>
            <a:ext cx="11791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4800" dirty="0" smtClean="0"/>
              <a:t>Serdecznie zapraszamy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1508077" y="3165986"/>
            <a:ext cx="92122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latin typeface="+mj-lt"/>
              </a:rPr>
              <a:t>Fundacja Małopolska Izba Samorządowa </a:t>
            </a:r>
            <a:r>
              <a:rPr lang="pl-PL" sz="3200" b="1" dirty="0">
                <a:latin typeface="+mj-lt"/>
              </a:rPr>
              <a:t/>
            </a:r>
            <a:br>
              <a:rPr lang="pl-PL" sz="3200" b="1" dirty="0">
                <a:latin typeface="+mj-lt"/>
              </a:rPr>
            </a:br>
            <a:r>
              <a:rPr lang="pl-PL" sz="3200" b="1" dirty="0">
                <a:latin typeface="+mj-lt"/>
              </a:rPr>
              <a:t>ul. Ignacego Daszyńskiego 16</a:t>
            </a:r>
            <a:br>
              <a:rPr lang="pl-PL" sz="3200" b="1" dirty="0">
                <a:latin typeface="+mj-lt"/>
              </a:rPr>
            </a:br>
            <a:r>
              <a:rPr lang="pl-PL" sz="3200" b="1" dirty="0">
                <a:latin typeface="+mj-lt"/>
              </a:rPr>
              <a:t>31-534 Kraków</a:t>
            </a:r>
            <a:br>
              <a:rPr lang="pl-PL" sz="3200" b="1" dirty="0">
                <a:latin typeface="+mj-lt"/>
              </a:rPr>
            </a:br>
            <a:r>
              <a:rPr lang="pl-PL" sz="3200" b="1" dirty="0">
                <a:latin typeface="+mj-lt"/>
              </a:rPr>
              <a:t>Telefon: +48 536 999 507</a:t>
            </a:r>
            <a:br>
              <a:rPr lang="pl-PL" sz="3200" b="1" dirty="0">
                <a:latin typeface="+mj-lt"/>
              </a:rPr>
            </a:br>
            <a:r>
              <a:rPr lang="pl-PL" sz="3200" b="1" dirty="0" smtClean="0">
                <a:latin typeface="+mj-lt"/>
              </a:rPr>
              <a:t>email</a:t>
            </a:r>
            <a:r>
              <a:rPr lang="pl-PL" sz="3200" b="1" dirty="0">
                <a:latin typeface="+mj-lt"/>
              </a:rPr>
              <a:t>:</a:t>
            </a:r>
            <a:r>
              <a:rPr lang="pl-PL" sz="3200" dirty="0">
                <a:latin typeface="+mj-lt"/>
              </a:rPr>
              <a:t> </a:t>
            </a:r>
            <a:r>
              <a:rPr lang="pl-PL" sz="3200" dirty="0">
                <a:latin typeface="+mj-lt"/>
                <a:hlinkClick r:id="rId2"/>
              </a:rPr>
              <a:t>lowe@fundacjamis.org.pl</a:t>
            </a: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8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9366" y="494089"/>
            <a:ext cx="9289328" cy="92211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/>
              <a:t>Elektroniczny formularz  aplikacyjny</a:t>
            </a:r>
            <a:endParaRPr lang="pl-PL" sz="3600" dirty="0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9" y="1837033"/>
            <a:ext cx="5837261" cy="4891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70" y="3356495"/>
            <a:ext cx="2995295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925" y="3324110"/>
            <a:ext cx="2390775" cy="34042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3813217" y="1416203"/>
            <a:ext cx="550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+mj-lt"/>
              </a:rPr>
              <a:t>Strona z logowaniem do formularza elektronicznego </a:t>
            </a: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089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9366" y="494089"/>
            <a:ext cx="9289328" cy="92211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/>
              <a:t>Elektroniczny formularz  aplikacyjny</a:t>
            </a:r>
            <a:endParaRPr lang="pl-PL" sz="3600" dirty="0"/>
          </a:p>
        </p:txBody>
      </p:sp>
      <p:pic>
        <p:nvPicPr>
          <p:cNvPr id="8" name="Obraz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2" y="1672417"/>
            <a:ext cx="7938448" cy="258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36" y="1672417"/>
            <a:ext cx="3302760" cy="42097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413982" y="4599295"/>
            <a:ext cx="7938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+mj-lt"/>
              </a:rPr>
              <a:t>H</a:t>
            </a:r>
            <a:r>
              <a:rPr lang="pl-PL" sz="2400" dirty="0" smtClean="0">
                <a:latin typeface="+mj-lt"/>
              </a:rPr>
              <a:t>asło do logowania się do formularza powinna składać się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z minimum </a:t>
            </a:r>
            <a:r>
              <a:rPr lang="pl-PL" sz="2400" dirty="0">
                <a:latin typeface="+mj-lt"/>
              </a:rPr>
              <a:t>12 znaków</a:t>
            </a:r>
          </a:p>
        </p:txBody>
      </p:sp>
    </p:spTree>
    <p:extLst>
      <p:ext uri="{BB962C8B-B14F-4D97-AF65-F5344CB8AC3E}">
        <p14:creationId xmlns:p14="http://schemas.microsoft.com/office/powerpoint/2010/main" val="26390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" y="2057622"/>
            <a:ext cx="5513696" cy="45944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300252" y="1399238"/>
            <a:ext cx="551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Wszystkie pola oznaczone  znakiem </a:t>
            </a:r>
            <a:r>
              <a:rPr lang="pl-PL" dirty="0">
                <a:solidFill>
                  <a:srgbClr val="FF0000"/>
                </a:solidFill>
                <a:latin typeface="+mj-lt"/>
              </a:rPr>
              <a:t>*</a:t>
            </a:r>
            <a:r>
              <a:rPr lang="pl-PL" dirty="0">
                <a:latin typeface="+mj-lt"/>
              </a:rPr>
              <a:t> są obligatoryjne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do </a:t>
            </a:r>
            <a:r>
              <a:rPr lang="pl-PL" dirty="0">
                <a:latin typeface="+mj-lt"/>
              </a:rPr>
              <a:t>wypełnienia. </a:t>
            </a:r>
          </a:p>
        </p:txBody>
      </p:sp>
      <p:pic>
        <p:nvPicPr>
          <p:cNvPr id="6" name="Obraz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28" y="3228724"/>
            <a:ext cx="5048250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6472024" y="2156335"/>
            <a:ext cx="493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Jeżeli pole oznaczone znakiem </a:t>
            </a:r>
            <a:r>
              <a:rPr lang="pl-PL" dirty="0">
                <a:solidFill>
                  <a:srgbClr val="FF0000"/>
                </a:solidFill>
              </a:rPr>
              <a:t>*</a:t>
            </a:r>
            <a:r>
              <a:rPr lang="pl-PL" dirty="0"/>
              <a:t>  nie zostanie  uzupełnione pojawi się komunikat jak poniżej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28" y="5502833"/>
            <a:ext cx="5753100" cy="6900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ole tekstowe 8"/>
          <p:cNvSpPr txBox="1"/>
          <p:nvPr/>
        </p:nvSpPr>
        <p:spPr>
          <a:xfrm>
            <a:off x="6301428" y="4167934"/>
            <a:ext cx="5271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Jeśli jakieś pole Wnioskodawcy nie dotyczy (np. w polu KRS/numer innej ewidencji) w polu REGON zaleca się wpisanie </a:t>
            </a:r>
            <a:r>
              <a:rPr lang="pl-PL" i="1" dirty="0"/>
              <a:t>„Nie dotyczy</a:t>
            </a:r>
            <a:r>
              <a:rPr lang="pl-PL" dirty="0" smtClean="0"/>
              <a:t>”.</a:t>
            </a:r>
            <a:endParaRPr lang="pl-PL" dirty="0"/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656764" y="742888"/>
            <a:ext cx="9289328" cy="730813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/>
              <a:t>Część 1 Dane organu prowadzącego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4118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141" y="830411"/>
            <a:ext cx="5927678" cy="592523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35" y="830410"/>
            <a:ext cx="5705333" cy="59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0" y="2646990"/>
            <a:ext cx="8038532" cy="37008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/>
          <p:cNvSpPr txBox="1"/>
          <p:nvPr/>
        </p:nvSpPr>
        <p:spPr>
          <a:xfrm>
            <a:off x="892791" y="1084179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 polu </a:t>
            </a:r>
            <a:r>
              <a:rPr lang="pl-PL" sz="2000" i="1" dirty="0"/>
              <a:t>Imię i nazwisko osoby/osób upoważnionych do reprezentac</a:t>
            </a:r>
            <a:r>
              <a:rPr lang="pl-PL" sz="2000" dirty="0"/>
              <a:t>ji należy wskazać Imię i nazwisko osoby, która w strukturze organizacyjnej Wnioskodawcy jest uprawniona do podejmowania decyzji wiążących w imieniu Wnioskodawcy (np. zgodnie z wpisem do rejestru lub ewidencji właściwych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dla </a:t>
            </a:r>
            <a:r>
              <a:rPr lang="pl-PL" sz="2000" dirty="0"/>
              <a:t>formy organizacyjnej Wnioskodawcy albo z aktualnym upoważnieniem lub pełnomocnictwem). </a:t>
            </a:r>
          </a:p>
        </p:txBody>
      </p:sp>
    </p:spTree>
    <p:extLst>
      <p:ext uri="{BB962C8B-B14F-4D97-AF65-F5344CB8AC3E}">
        <p14:creationId xmlns:p14="http://schemas.microsoft.com/office/powerpoint/2010/main" val="37590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06319"/>
            <a:ext cx="10515600" cy="68575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/>
              <a:t>Część 2 Charakterystyka organu prowadzącego i </a:t>
            </a:r>
            <a:r>
              <a:rPr lang="pl-PL" sz="3200" b="1" dirty="0" smtClean="0"/>
              <a:t>otoczenia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56" y="1392072"/>
            <a:ext cx="6871691" cy="5240740"/>
          </a:xfrm>
          <a:prstGeom prst="rect">
            <a:avLst/>
          </a:prstGeom>
        </p:spPr>
      </p:pic>
      <p:sp>
        <p:nvSpPr>
          <p:cNvPr id="7" name="Strzałka w prawo 6"/>
          <p:cNvSpPr/>
          <p:nvPr/>
        </p:nvSpPr>
        <p:spPr>
          <a:xfrm>
            <a:off x="7465326" y="3098042"/>
            <a:ext cx="1528549" cy="1310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8" name="Grupa 7"/>
          <p:cNvGrpSpPr/>
          <p:nvPr/>
        </p:nvGrpSpPr>
        <p:grpSpPr>
          <a:xfrm>
            <a:off x="9300054" y="2950926"/>
            <a:ext cx="2674028" cy="1604416"/>
            <a:chOff x="3370" y="820837"/>
            <a:chExt cx="2674028" cy="1604416"/>
          </a:xfrm>
        </p:grpSpPr>
        <p:sp>
          <p:nvSpPr>
            <p:cNvPr id="9" name="Prostokąt 8"/>
            <p:cNvSpPr/>
            <p:nvPr/>
          </p:nvSpPr>
          <p:spPr>
            <a:xfrm>
              <a:off x="3370" y="820837"/>
              <a:ext cx="2674028" cy="16044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ole tekstowe 9"/>
            <p:cNvSpPr txBox="1"/>
            <p:nvPr/>
          </p:nvSpPr>
          <p:spPr>
            <a:xfrm>
              <a:off x="3370" y="820837"/>
              <a:ext cx="2674028" cy="1604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/>
                <a:t>Kryterium oceny 1.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/>
                <a:t>Charakter organu prowadzącego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smtClean="0"/>
                <a:t>0-15 pkt</a:t>
              </a:r>
              <a:endParaRPr lang="pl-PL" sz="200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885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20" y="1343599"/>
            <a:ext cx="6814900" cy="5207326"/>
          </a:xfrm>
          <a:prstGeom prst="rect">
            <a:avLst/>
          </a:prstGeom>
        </p:spPr>
      </p:pic>
      <p:sp>
        <p:nvSpPr>
          <p:cNvPr id="5" name="Strzałka w prawo 4"/>
          <p:cNvSpPr/>
          <p:nvPr/>
        </p:nvSpPr>
        <p:spPr>
          <a:xfrm>
            <a:off x="7334968" y="2852381"/>
            <a:ext cx="1528549" cy="13101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" name="Grupa 6"/>
          <p:cNvGrpSpPr/>
          <p:nvPr/>
        </p:nvGrpSpPr>
        <p:grpSpPr>
          <a:xfrm>
            <a:off x="9153565" y="2705266"/>
            <a:ext cx="2674028" cy="1604416"/>
            <a:chOff x="2944801" y="820837"/>
            <a:chExt cx="2674028" cy="1604416"/>
          </a:xfrm>
        </p:grpSpPr>
        <p:sp>
          <p:nvSpPr>
            <p:cNvPr id="8" name="Prostokąt 7"/>
            <p:cNvSpPr/>
            <p:nvPr/>
          </p:nvSpPr>
          <p:spPr>
            <a:xfrm>
              <a:off x="2944801" y="820837"/>
              <a:ext cx="2674028" cy="160441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ole tekstowe 8"/>
            <p:cNvSpPr txBox="1"/>
            <p:nvPr/>
          </p:nvSpPr>
          <p:spPr>
            <a:xfrm>
              <a:off x="2944801" y="820837"/>
              <a:ext cx="2674028" cy="16044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/>
                <a:t>Kryterium oceny </a:t>
              </a:r>
              <a:r>
                <a:rPr lang="pl-PL" sz="2000" dirty="0" smtClean="0"/>
                <a:t>2. </a:t>
              </a:r>
              <a:endParaRPr lang="pl-PL" sz="2000" dirty="0"/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kern="1200" dirty="0" smtClean="0"/>
                <a:t>Obszar, na którym znajduje się organ prowadzący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dirty="0" smtClean="0"/>
                <a:t>0-25 pkt.</a:t>
              </a:r>
              <a:endParaRPr lang="pl-PL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04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833</Words>
  <Application>Microsoft Office PowerPoint</Application>
  <PresentationFormat>Panoramiczny</PresentationFormat>
  <Paragraphs>64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Gill Sans MT</vt:lpstr>
      <vt:lpstr>Times New Roman</vt:lpstr>
      <vt:lpstr>Motyw pakietu Office</vt:lpstr>
      <vt:lpstr>Gallery</vt:lpstr>
      <vt:lpstr>1_Gallery</vt:lpstr>
      <vt:lpstr>1_Motyw pakietu Office</vt:lpstr>
      <vt:lpstr>Konferencja Inaugurująca Projekt „Lokalne Ośrodki Wiedzy i Edukacji na rzecz aktywizacji osób dorosłych – LOWE2” POWR.02.14.00-00-1007/19</vt:lpstr>
      <vt:lpstr>Podstawowe informacje</vt:lpstr>
      <vt:lpstr>Elektroniczny formularz  aplikacyjny</vt:lpstr>
      <vt:lpstr>Elektroniczny formularz  aplikacyjny</vt:lpstr>
      <vt:lpstr>Część 1 Dane organu prowadzącego</vt:lpstr>
      <vt:lpstr>Prezentacja programu PowerPoint</vt:lpstr>
      <vt:lpstr>Prezentacja programu PowerPoint</vt:lpstr>
      <vt:lpstr>Część 2 Charakterystyka organu prowadzącego i otoczenia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przypadku problemów technicznych z pracą z formularzem wniosku  prosimy o kontakt  konkurslowe@fundacjamis.org.pl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Inaugurująca Projekt „Lokalne Ośrodki Wiedzy i Edukacji na rzecz aktywizacji osób dorosłych – LOWE 2” POWR.02.14.00-00-1007/19</dc:title>
  <dc:creator>Aldona</dc:creator>
  <cp:lastModifiedBy>Aldona</cp:lastModifiedBy>
  <cp:revision>33</cp:revision>
  <dcterms:created xsi:type="dcterms:W3CDTF">2020-01-28T16:30:03Z</dcterms:created>
  <dcterms:modified xsi:type="dcterms:W3CDTF">2020-03-05T23:45:17Z</dcterms:modified>
</cp:coreProperties>
</file>