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 id="2147483744" r:id="rId2"/>
    <p:sldMasterId id="2147483756" r:id="rId3"/>
    <p:sldMasterId id="2147483768" r:id="rId4"/>
  </p:sldMasterIdLst>
  <p:sldIdLst>
    <p:sldId id="256" r:id="rId5"/>
    <p:sldId id="259" r:id="rId6"/>
    <p:sldId id="258" r:id="rId7"/>
    <p:sldId id="264" r:id="rId8"/>
    <p:sldId id="265" r:id="rId9"/>
    <p:sldId id="266" r:id="rId10"/>
    <p:sldId id="271" r:id="rId11"/>
    <p:sldId id="272" r:id="rId12"/>
    <p:sldId id="273" r:id="rId13"/>
    <p:sldId id="274" r:id="rId14"/>
    <p:sldId id="275" r:id="rId15"/>
    <p:sldId id="276" r:id="rId16"/>
    <p:sldId id="277" r:id="rId17"/>
    <p:sldId id="279" r:id="rId18"/>
    <p:sldId id="280" r:id="rId19"/>
    <p:sldId id="281" r:id="rId20"/>
    <p:sldId id="263" r:id="rId21"/>
    <p:sldId id="268" r:id="rId22"/>
    <p:sldId id="269" r:id="rId23"/>
    <p:sldId id="270" r:id="rId24"/>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0" d="100"/>
          <a:sy n="70" d="100"/>
        </p:scale>
        <p:origin x="66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422998D-2FB4-491F-A544-95F9DD455982}"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pl-PL"/>
        </a:p>
      </dgm:t>
    </dgm:pt>
    <dgm:pt modelId="{6E2DBB2C-E0C1-4661-A4FA-7FB4EE040A49}">
      <dgm:prSet/>
      <dgm:spPr/>
      <dgm:t>
        <a:bodyPr/>
        <a:lstStyle/>
        <a:p>
          <a:r>
            <a:rPr lang="pl-PL" dirty="0" smtClean="0"/>
            <a:t>1. Charakter organu prowadzącego</a:t>
          </a:r>
        </a:p>
      </dgm:t>
    </dgm:pt>
    <dgm:pt modelId="{70EBECCA-8D7A-43F4-AEC6-FB771BE9A824}" type="parTrans" cxnId="{A6381DD7-4E7E-482E-A67B-98DE60CC8235}">
      <dgm:prSet/>
      <dgm:spPr/>
      <dgm:t>
        <a:bodyPr/>
        <a:lstStyle/>
        <a:p>
          <a:endParaRPr lang="pl-PL"/>
        </a:p>
      </dgm:t>
    </dgm:pt>
    <dgm:pt modelId="{50213422-D591-4FF0-8559-EC8AB55342B6}" type="sibTrans" cxnId="{A6381DD7-4E7E-482E-A67B-98DE60CC8235}">
      <dgm:prSet/>
      <dgm:spPr/>
      <dgm:t>
        <a:bodyPr/>
        <a:lstStyle/>
        <a:p>
          <a:endParaRPr lang="pl-PL"/>
        </a:p>
      </dgm:t>
    </dgm:pt>
    <dgm:pt modelId="{A1391B89-8DB4-4A65-8813-4DF30BAC31F7}">
      <dgm:prSet phldrT="[Tekst]"/>
      <dgm:spPr/>
      <dgm:t>
        <a:bodyPr/>
        <a:lstStyle/>
        <a:p>
          <a:r>
            <a:rPr lang="pl-PL" dirty="0" smtClean="0"/>
            <a:t>2. Obszar, na którym znajduje się organ prowadzący</a:t>
          </a:r>
          <a:endParaRPr lang="pl-PL" dirty="0"/>
        </a:p>
      </dgm:t>
    </dgm:pt>
    <dgm:pt modelId="{E6BD0825-D06F-428D-9680-E687445C6E83}" type="parTrans" cxnId="{436CB030-8174-418B-B787-BFDE8699AEB6}">
      <dgm:prSet/>
      <dgm:spPr/>
      <dgm:t>
        <a:bodyPr/>
        <a:lstStyle/>
        <a:p>
          <a:endParaRPr lang="pl-PL"/>
        </a:p>
      </dgm:t>
    </dgm:pt>
    <dgm:pt modelId="{FD9A5307-0507-427A-A66C-5573F960DFFE}" type="sibTrans" cxnId="{436CB030-8174-418B-B787-BFDE8699AEB6}">
      <dgm:prSet/>
      <dgm:spPr/>
      <dgm:t>
        <a:bodyPr/>
        <a:lstStyle/>
        <a:p>
          <a:endParaRPr lang="pl-PL"/>
        </a:p>
      </dgm:t>
    </dgm:pt>
    <dgm:pt modelId="{5FAFC70D-5BC2-48F0-91BA-8FD31462F777}">
      <dgm:prSet phldrT="[Tekst]"/>
      <dgm:spPr/>
      <dgm:t>
        <a:bodyPr/>
        <a:lstStyle/>
        <a:p>
          <a:r>
            <a:rPr lang="pl-PL" dirty="0" smtClean="0"/>
            <a:t>3. Sytuacja społeczna w otoczeniu szkoły</a:t>
          </a:r>
          <a:endParaRPr lang="pl-PL" dirty="0"/>
        </a:p>
      </dgm:t>
    </dgm:pt>
    <dgm:pt modelId="{C02E8F07-11BA-41D8-A88E-841AEE174D00}" type="parTrans" cxnId="{B3463302-0C78-44D9-B599-9A84A2BC09C2}">
      <dgm:prSet/>
      <dgm:spPr/>
      <dgm:t>
        <a:bodyPr/>
        <a:lstStyle/>
        <a:p>
          <a:endParaRPr lang="pl-PL"/>
        </a:p>
      </dgm:t>
    </dgm:pt>
    <dgm:pt modelId="{EA6967BD-6570-4336-B7F0-4F6395B91B43}" type="sibTrans" cxnId="{B3463302-0C78-44D9-B599-9A84A2BC09C2}">
      <dgm:prSet/>
      <dgm:spPr/>
      <dgm:t>
        <a:bodyPr/>
        <a:lstStyle/>
        <a:p>
          <a:endParaRPr lang="pl-PL"/>
        </a:p>
      </dgm:t>
    </dgm:pt>
    <dgm:pt modelId="{6A795D52-0F02-4E33-B81A-BCBB290DAF37}">
      <dgm:prSet phldrT="[Tekst]"/>
      <dgm:spPr/>
      <dgm:t>
        <a:bodyPr/>
        <a:lstStyle/>
        <a:p>
          <a:r>
            <a:rPr lang="pl-PL" dirty="0" smtClean="0"/>
            <a:t>4. Województwo pochodzenia organu prowadzącego</a:t>
          </a:r>
          <a:endParaRPr lang="pl-PL" dirty="0"/>
        </a:p>
      </dgm:t>
    </dgm:pt>
    <dgm:pt modelId="{8BB73C27-4392-41E8-9329-23DCF31F9FEC}" type="parTrans" cxnId="{BD488E85-F9C3-4AD9-B7CF-47646A294634}">
      <dgm:prSet/>
      <dgm:spPr/>
      <dgm:t>
        <a:bodyPr/>
        <a:lstStyle/>
        <a:p>
          <a:endParaRPr lang="pl-PL"/>
        </a:p>
      </dgm:t>
    </dgm:pt>
    <dgm:pt modelId="{DED5DD2C-AD2C-4C8E-AA06-074FE1FE2EB0}" type="sibTrans" cxnId="{BD488E85-F9C3-4AD9-B7CF-47646A294634}">
      <dgm:prSet/>
      <dgm:spPr/>
      <dgm:t>
        <a:bodyPr/>
        <a:lstStyle/>
        <a:p>
          <a:endParaRPr lang="pl-PL"/>
        </a:p>
      </dgm:t>
    </dgm:pt>
    <dgm:pt modelId="{4143192C-799C-4C24-8AD4-6D9110B5078D}">
      <dgm:prSet phldrT="[Tekst]"/>
      <dgm:spPr/>
      <dgm:t>
        <a:bodyPr/>
        <a:lstStyle/>
        <a:p>
          <a:r>
            <a:rPr lang="pl-PL" dirty="0" smtClean="0"/>
            <a:t>5. Doświadczenie szkoły na rzecz aktywizacji osób dorosłych/ społeczności lokalnej</a:t>
          </a:r>
          <a:endParaRPr lang="pl-PL" dirty="0"/>
        </a:p>
      </dgm:t>
    </dgm:pt>
    <dgm:pt modelId="{91782A00-6002-4F5A-B0DB-C8D9CD5E67E6}" type="parTrans" cxnId="{0F8ACAFE-C0FC-42BE-B010-BC30230913AD}">
      <dgm:prSet/>
      <dgm:spPr/>
      <dgm:t>
        <a:bodyPr/>
        <a:lstStyle/>
        <a:p>
          <a:endParaRPr lang="pl-PL"/>
        </a:p>
      </dgm:t>
    </dgm:pt>
    <dgm:pt modelId="{768A1E02-93AA-443E-9FC1-8821CAA41C7D}" type="sibTrans" cxnId="{0F8ACAFE-C0FC-42BE-B010-BC30230913AD}">
      <dgm:prSet/>
      <dgm:spPr/>
      <dgm:t>
        <a:bodyPr/>
        <a:lstStyle/>
        <a:p>
          <a:endParaRPr lang="pl-PL"/>
        </a:p>
      </dgm:t>
    </dgm:pt>
    <dgm:pt modelId="{66C2D3CA-9916-415C-A599-48B885F3988A}">
      <dgm:prSet phldrT="[Tekst]"/>
      <dgm:spPr/>
      <dgm:t>
        <a:bodyPr/>
        <a:lstStyle/>
        <a:p>
          <a:r>
            <a:rPr lang="pl-PL" dirty="0" smtClean="0"/>
            <a:t>6. Kwota grantu i przeznaczenie</a:t>
          </a:r>
          <a:endParaRPr lang="pl-PL" dirty="0"/>
        </a:p>
      </dgm:t>
    </dgm:pt>
    <dgm:pt modelId="{917A6D74-BCA3-499B-BD75-38BB1D5E21AA}" type="parTrans" cxnId="{AD946BF0-037C-45DA-8F20-035C259FCD78}">
      <dgm:prSet/>
      <dgm:spPr/>
      <dgm:t>
        <a:bodyPr/>
        <a:lstStyle/>
        <a:p>
          <a:endParaRPr lang="pl-PL"/>
        </a:p>
      </dgm:t>
    </dgm:pt>
    <dgm:pt modelId="{7CF788CE-8FA2-46C1-A6B5-660925191C8B}" type="sibTrans" cxnId="{AD946BF0-037C-45DA-8F20-035C259FCD78}">
      <dgm:prSet/>
      <dgm:spPr/>
      <dgm:t>
        <a:bodyPr/>
        <a:lstStyle/>
        <a:p>
          <a:endParaRPr lang="pl-PL"/>
        </a:p>
      </dgm:t>
    </dgm:pt>
    <dgm:pt modelId="{DD4BBB11-16AB-4595-B74B-40DA674B8A86}">
      <dgm:prSet phldrT="[Tekst]"/>
      <dgm:spPr/>
      <dgm:t>
        <a:bodyPr/>
        <a:lstStyle/>
        <a:p>
          <a:r>
            <a:rPr lang="pl-PL" dirty="0" smtClean="0"/>
            <a:t>7. Wpływ na rozwój społeczny i gospodarczy społeczności lokalnej  </a:t>
          </a:r>
          <a:endParaRPr lang="pl-PL" dirty="0"/>
        </a:p>
      </dgm:t>
    </dgm:pt>
    <dgm:pt modelId="{861F8536-A928-4F81-A4C9-989D7E5BF3B7}" type="parTrans" cxnId="{2F9F29EB-2912-4FE0-8DE0-124669FDDC68}">
      <dgm:prSet/>
      <dgm:spPr/>
      <dgm:t>
        <a:bodyPr/>
        <a:lstStyle/>
        <a:p>
          <a:endParaRPr lang="pl-PL"/>
        </a:p>
      </dgm:t>
    </dgm:pt>
    <dgm:pt modelId="{CCA20AC8-A4D9-4134-8C6A-9377C485F07B}" type="sibTrans" cxnId="{2F9F29EB-2912-4FE0-8DE0-124669FDDC68}">
      <dgm:prSet/>
      <dgm:spPr/>
      <dgm:t>
        <a:bodyPr/>
        <a:lstStyle/>
        <a:p>
          <a:endParaRPr lang="pl-PL"/>
        </a:p>
      </dgm:t>
    </dgm:pt>
    <dgm:pt modelId="{9FE4F27E-5CC3-4EDC-A62E-5466D1083C22}" type="pres">
      <dgm:prSet presAssocID="{7422998D-2FB4-491F-A544-95F9DD455982}" presName="diagram" presStyleCnt="0">
        <dgm:presLayoutVars>
          <dgm:dir/>
          <dgm:resizeHandles val="exact"/>
        </dgm:presLayoutVars>
      </dgm:prSet>
      <dgm:spPr/>
      <dgm:t>
        <a:bodyPr/>
        <a:lstStyle/>
        <a:p>
          <a:endParaRPr lang="pl-PL"/>
        </a:p>
      </dgm:t>
    </dgm:pt>
    <dgm:pt modelId="{B1A0642E-F816-42CD-8B3D-B9A1F19C45EB}" type="pres">
      <dgm:prSet presAssocID="{6E2DBB2C-E0C1-4661-A4FA-7FB4EE040A49}" presName="node" presStyleLbl="node1" presStyleIdx="0" presStyleCnt="7">
        <dgm:presLayoutVars>
          <dgm:bulletEnabled val="1"/>
        </dgm:presLayoutVars>
      </dgm:prSet>
      <dgm:spPr/>
      <dgm:t>
        <a:bodyPr/>
        <a:lstStyle/>
        <a:p>
          <a:endParaRPr lang="pl-PL"/>
        </a:p>
      </dgm:t>
    </dgm:pt>
    <dgm:pt modelId="{1D064E7F-5311-407E-BB46-6B924D58496F}" type="pres">
      <dgm:prSet presAssocID="{50213422-D591-4FF0-8559-EC8AB55342B6}" presName="sibTrans" presStyleCnt="0"/>
      <dgm:spPr/>
    </dgm:pt>
    <dgm:pt modelId="{DD986D41-8E0B-41A4-9FC1-1547D5CE0EFA}" type="pres">
      <dgm:prSet presAssocID="{A1391B89-8DB4-4A65-8813-4DF30BAC31F7}" presName="node" presStyleLbl="node1" presStyleIdx="1" presStyleCnt="7">
        <dgm:presLayoutVars>
          <dgm:bulletEnabled val="1"/>
        </dgm:presLayoutVars>
      </dgm:prSet>
      <dgm:spPr/>
      <dgm:t>
        <a:bodyPr/>
        <a:lstStyle/>
        <a:p>
          <a:endParaRPr lang="pl-PL"/>
        </a:p>
      </dgm:t>
    </dgm:pt>
    <dgm:pt modelId="{F36ED6DE-0990-4BC7-B1C3-D899ADC15ED2}" type="pres">
      <dgm:prSet presAssocID="{FD9A5307-0507-427A-A66C-5573F960DFFE}" presName="sibTrans" presStyleCnt="0"/>
      <dgm:spPr/>
    </dgm:pt>
    <dgm:pt modelId="{235B1FBF-6C35-465F-A21D-F974EC6C90B3}" type="pres">
      <dgm:prSet presAssocID="{5FAFC70D-5BC2-48F0-91BA-8FD31462F777}" presName="node" presStyleLbl="node1" presStyleIdx="2" presStyleCnt="7">
        <dgm:presLayoutVars>
          <dgm:bulletEnabled val="1"/>
        </dgm:presLayoutVars>
      </dgm:prSet>
      <dgm:spPr/>
      <dgm:t>
        <a:bodyPr/>
        <a:lstStyle/>
        <a:p>
          <a:endParaRPr lang="pl-PL"/>
        </a:p>
      </dgm:t>
    </dgm:pt>
    <dgm:pt modelId="{0ECED45F-E209-427A-B48D-25D359C9A893}" type="pres">
      <dgm:prSet presAssocID="{EA6967BD-6570-4336-B7F0-4F6395B91B43}" presName="sibTrans" presStyleCnt="0"/>
      <dgm:spPr/>
    </dgm:pt>
    <dgm:pt modelId="{C2F29ECA-AA58-441B-AE5A-37635B5AD86A}" type="pres">
      <dgm:prSet presAssocID="{6A795D52-0F02-4E33-B81A-BCBB290DAF37}" presName="node" presStyleLbl="node1" presStyleIdx="3" presStyleCnt="7">
        <dgm:presLayoutVars>
          <dgm:bulletEnabled val="1"/>
        </dgm:presLayoutVars>
      </dgm:prSet>
      <dgm:spPr/>
      <dgm:t>
        <a:bodyPr/>
        <a:lstStyle/>
        <a:p>
          <a:endParaRPr lang="pl-PL"/>
        </a:p>
      </dgm:t>
    </dgm:pt>
    <dgm:pt modelId="{8ADC7C52-9451-4B4F-B625-E9182CB13C0B}" type="pres">
      <dgm:prSet presAssocID="{DED5DD2C-AD2C-4C8E-AA06-074FE1FE2EB0}" presName="sibTrans" presStyleCnt="0"/>
      <dgm:spPr/>
    </dgm:pt>
    <dgm:pt modelId="{28B0A4C0-ABA6-4BAD-BCDD-3DAA358A2AFD}" type="pres">
      <dgm:prSet presAssocID="{4143192C-799C-4C24-8AD4-6D9110B5078D}" presName="node" presStyleLbl="node1" presStyleIdx="4" presStyleCnt="7">
        <dgm:presLayoutVars>
          <dgm:bulletEnabled val="1"/>
        </dgm:presLayoutVars>
      </dgm:prSet>
      <dgm:spPr/>
      <dgm:t>
        <a:bodyPr/>
        <a:lstStyle/>
        <a:p>
          <a:endParaRPr lang="pl-PL"/>
        </a:p>
      </dgm:t>
    </dgm:pt>
    <dgm:pt modelId="{6E81FC3E-3E8F-4124-90FA-C3A83C8548B2}" type="pres">
      <dgm:prSet presAssocID="{768A1E02-93AA-443E-9FC1-8821CAA41C7D}" presName="sibTrans" presStyleCnt="0"/>
      <dgm:spPr/>
    </dgm:pt>
    <dgm:pt modelId="{7CB81E84-7429-4500-83FF-B0E7AAC2F464}" type="pres">
      <dgm:prSet presAssocID="{66C2D3CA-9916-415C-A599-48B885F3988A}" presName="node" presStyleLbl="node1" presStyleIdx="5" presStyleCnt="7">
        <dgm:presLayoutVars>
          <dgm:bulletEnabled val="1"/>
        </dgm:presLayoutVars>
      </dgm:prSet>
      <dgm:spPr/>
      <dgm:t>
        <a:bodyPr/>
        <a:lstStyle/>
        <a:p>
          <a:endParaRPr lang="pl-PL"/>
        </a:p>
      </dgm:t>
    </dgm:pt>
    <dgm:pt modelId="{B37574EA-BAC9-4A5F-A209-13971EF45B6B}" type="pres">
      <dgm:prSet presAssocID="{7CF788CE-8FA2-46C1-A6B5-660925191C8B}" presName="sibTrans" presStyleCnt="0"/>
      <dgm:spPr/>
    </dgm:pt>
    <dgm:pt modelId="{F1F449BF-308D-488B-82A1-8A50E66F09A6}" type="pres">
      <dgm:prSet presAssocID="{DD4BBB11-16AB-4595-B74B-40DA674B8A86}" presName="node" presStyleLbl="node1" presStyleIdx="6" presStyleCnt="7">
        <dgm:presLayoutVars>
          <dgm:bulletEnabled val="1"/>
        </dgm:presLayoutVars>
      </dgm:prSet>
      <dgm:spPr/>
      <dgm:t>
        <a:bodyPr/>
        <a:lstStyle/>
        <a:p>
          <a:endParaRPr lang="pl-PL"/>
        </a:p>
      </dgm:t>
    </dgm:pt>
  </dgm:ptLst>
  <dgm:cxnLst>
    <dgm:cxn modelId="{4ACA8E45-7375-4DB0-A751-D9D706CA138D}" type="presOf" srcId="{6E2DBB2C-E0C1-4661-A4FA-7FB4EE040A49}" destId="{B1A0642E-F816-42CD-8B3D-B9A1F19C45EB}" srcOrd="0" destOrd="0" presId="urn:microsoft.com/office/officeart/2005/8/layout/default"/>
    <dgm:cxn modelId="{BD488E85-F9C3-4AD9-B7CF-47646A294634}" srcId="{7422998D-2FB4-491F-A544-95F9DD455982}" destId="{6A795D52-0F02-4E33-B81A-BCBB290DAF37}" srcOrd="3" destOrd="0" parTransId="{8BB73C27-4392-41E8-9329-23DCF31F9FEC}" sibTransId="{DED5DD2C-AD2C-4C8E-AA06-074FE1FE2EB0}"/>
    <dgm:cxn modelId="{F980ED15-B75D-4DD4-9552-A18B6912EB9E}" type="presOf" srcId="{7422998D-2FB4-491F-A544-95F9DD455982}" destId="{9FE4F27E-5CC3-4EDC-A62E-5466D1083C22}" srcOrd="0" destOrd="0" presId="urn:microsoft.com/office/officeart/2005/8/layout/default"/>
    <dgm:cxn modelId="{81C76DF5-C00C-4C1D-B253-C91BC01212C7}" type="presOf" srcId="{A1391B89-8DB4-4A65-8813-4DF30BAC31F7}" destId="{DD986D41-8E0B-41A4-9FC1-1547D5CE0EFA}" srcOrd="0" destOrd="0" presId="urn:microsoft.com/office/officeart/2005/8/layout/default"/>
    <dgm:cxn modelId="{AD946BF0-037C-45DA-8F20-035C259FCD78}" srcId="{7422998D-2FB4-491F-A544-95F9DD455982}" destId="{66C2D3CA-9916-415C-A599-48B885F3988A}" srcOrd="5" destOrd="0" parTransId="{917A6D74-BCA3-499B-BD75-38BB1D5E21AA}" sibTransId="{7CF788CE-8FA2-46C1-A6B5-660925191C8B}"/>
    <dgm:cxn modelId="{737B423E-343D-497D-84E3-16AF80E21D30}" type="presOf" srcId="{5FAFC70D-5BC2-48F0-91BA-8FD31462F777}" destId="{235B1FBF-6C35-465F-A21D-F974EC6C90B3}" srcOrd="0" destOrd="0" presId="urn:microsoft.com/office/officeart/2005/8/layout/default"/>
    <dgm:cxn modelId="{E5C3FD1D-C650-4B15-B338-82A37BBCB15B}" type="presOf" srcId="{6A795D52-0F02-4E33-B81A-BCBB290DAF37}" destId="{C2F29ECA-AA58-441B-AE5A-37635B5AD86A}" srcOrd="0" destOrd="0" presId="urn:microsoft.com/office/officeart/2005/8/layout/default"/>
    <dgm:cxn modelId="{A0A8CE35-4876-4CDF-B54B-BF16A72B96C1}" type="presOf" srcId="{4143192C-799C-4C24-8AD4-6D9110B5078D}" destId="{28B0A4C0-ABA6-4BAD-BCDD-3DAA358A2AFD}" srcOrd="0" destOrd="0" presId="urn:microsoft.com/office/officeart/2005/8/layout/default"/>
    <dgm:cxn modelId="{436CB030-8174-418B-B787-BFDE8699AEB6}" srcId="{7422998D-2FB4-491F-A544-95F9DD455982}" destId="{A1391B89-8DB4-4A65-8813-4DF30BAC31F7}" srcOrd="1" destOrd="0" parTransId="{E6BD0825-D06F-428D-9680-E687445C6E83}" sibTransId="{FD9A5307-0507-427A-A66C-5573F960DFFE}"/>
    <dgm:cxn modelId="{0F8ACAFE-C0FC-42BE-B010-BC30230913AD}" srcId="{7422998D-2FB4-491F-A544-95F9DD455982}" destId="{4143192C-799C-4C24-8AD4-6D9110B5078D}" srcOrd="4" destOrd="0" parTransId="{91782A00-6002-4F5A-B0DB-C8D9CD5E67E6}" sibTransId="{768A1E02-93AA-443E-9FC1-8821CAA41C7D}"/>
    <dgm:cxn modelId="{2F9F29EB-2912-4FE0-8DE0-124669FDDC68}" srcId="{7422998D-2FB4-491F-A544-95F9DD455982}" destId="{DD4BBB11-16AB-4595-B74B-40DA674B8A86}" srcOrd="6" destOrd="0" parTransId="{861F8536-A928-4F81-A4C9-989D7E5BF3B7}" sibTransId="{CCA20AC8-A4D9-4134-8C6A-9377C485F07B}"/>
    <dgm:cxn modelId="{7F3259A5-C310-4732-B072-F0879A3D16DF}" type="presOf" srcId="{66C2D3CA-9916-415C-A599-48B885F3988A}" destId="{7CB81E84-7429-4500-83FF-B0E7AAC2F464}" srcOrd="0" destOrd="0" presId="urn:microsoft.com/office/officeart/2005/8/layout/default"/>
    <dgm:cxn modelId="{B3463302-0C78-44D9-B599-9A84A2BC09C2}" srcId="{7422998D-2FB4-491F-A544-95F9DD455982}" destId="{5FAFC70D-5BC2-48F0-91BA-8FD31462F777}" srcOrd="2" destOrd="0" parTransId="{C02E8F07-11BA-41D8-A88E-841AEE174D00}" sibTransId="{EA6967BD-6570-4336-B7F0-4F6395B91B43}"/>
    <dgm:cxn modelId="{6B43936A-9C32-4A21-B460-0DC87281296A}" type="presOf" srcId="{DD4BBB11-16AB-4595-B74B-40DA674B8A86}" destId="{F1F449BF-308D-488B-82A1-8A50E66F09A6}" srcOrd="0" destOrd="0" presId="urn:microsoft.com/office/officeart/2005/8/layout/default"/>
    <dgm:cxn modelId="{A6381DD7-4E7E-482E-A67B-98DE60CC8235}" srcId="{7422998D-2FB4-491F-A544-95F9DD455982}" destId="{6E2DBB2C-E0C1-4661-A4FA-7FB4EE040A49}" srcOrd="0" destOrd="0" parTransId="{70EBECCA-8D7A-43F4-AEC6-FB771BE9A824}" sibTransId="{50213422-D591-4FF0-8559-EC8AB55342B6}"/>
    <dgm:cxn modelId="{C6A1A8AE-D100-4251-8A5F-D0B7FC74F9BB}" type="presParOf" srcId="{9FE4F27E-5CC3-4EDC-A62E-5466D1083C22}" destId="{B1A0642E-F816-42CD-8B3D-B9A1F19C45EB}" srcOrd="0" destOrd="0" presId="urn:microsoft.com/office/officeart/2005/8/layout/default"/>
    <dgm:cxn modelId="{177B59E8-E792-4685-9A8B-39730A016718}" type="presParOf" srcId="{9FE4F27E-5CC3-4EDC-A62E-5466D1083C22}" destId="{1D064E7F-5311-407E-BB46-6B924D58496F}" srcOrd="1" destOrd="0" presId="urn:microsoft.com/office/officeart/2005/8/layout/default"/>
    <dgm:cxn modelId="{DD49B7A1-0450-4AF8-A476-B2E1827781DE}" type="presParOf" srcId="{9FE4F27E-5CC3-4EDC-A62E-5466D1083C22}" destId="{DD986D41-8E0B-41A4-9FC1-1547D5CE0EFA}" srcOrd="2" destOrd="0" presId="urn:microsoft.com/office/officeart/2005/8/layout/default"/>
    <dgm:cxn modelId="{B4D50380-B4F9-4ED9-B463-DEB5C45690E1}" type="presParOf" srcId="{9FE4F27E-5CC3-4EDC-A62E-5466D1083C22}" destId="{F36ED6DE-0990-4BC7-B1C3-D899ADC15ED2}" srcOrd="3" destOrd="0" presId="urn:microsoft.com/office/officeart/2005/8/layout/default"/>
    <dgm:cxn modelId="{1491E92E-5929-4F71-8313-CEA31680039A}" type="presParOf" srcId="{9FE4F27E-5CC3-4EDC-A62E-5466D1083C22}" destId="{235B1FBF-6C35-465F-A21D-F974EC6C90B3}" srcOrd="4" destOrd="0" presId="urn:microsoft.com/office/officeart/2005/8/layout/default"/>
    <dgm:cxn modelId="{48D446F7-819F-4D07-B799-B12F707D2004}" type="presParOf" srcId="{9FE4F27E-5CC3-4EDC-A62E-5466D1083C22}" destId="{0ECED45F-E209-427A-B48D-25D359C9A893}" srcOrd="5" destOrd="0" presId="urn:microsoft.com/office/officeart/2005/8/layout/default"/>
    <dgm:cxn modelId="{246C9990-A1B1-4A5C-B58B-7B2AD4F10850}" type="presParOf" srcId="{9FE4F27E-5CC3-4EDC-A62E-5466D1083C22}" destId="{C2F29ECA-AA58-441B-AE5A-37635B5AD86A}" srcOrd="6" destOrd="0" presId="urn:microsoft.com/office/officeart/2005/8/layout/default"/>
    <dgm:cxn modelId="{C88A0EF5-8340-4B5C-8D05-AA49E6BBB6CA}" type="presParOf" srcId="{9FE4F27E-5CC3-4EDC-A62E-5466D1083C22}" destId="{8ADC7C52-9451-4B4F-B625-E9182CB13C0B}" srcOrd="7" destOrd="0" presId="urn:microsoft.com/office/officeart/2005/8/layout/default"/>
    <dgm:cxn modelId="{6BF04718-1C20-4B4F-B55B-AD77A0D98B75}" type="presParOf" srcId="{9FE4F27E-5CC3-4EDC-A62E-5466D1083C22}" destId="{28B0A4C0-ABA6-4BAD-BCDD-3DAA358A2AFD}" srcOrd="8" destOrd="0" presId="urn:microsoft.com/office/officeart/2005/8/layout/default"/>
    <dgm:cxn modelId="{B1F0AAC3-385A-472E-A4DE-99A111033A43}" type="presParOf" srcId="{9FE4F27E-5CC3-4EDC-A62E-5466D1083C22}" destId="{6E81FC3E-3E8F-4124-90FA-C3A83C8548B2}" srcOrd="9" destOrd="0" presId="urn:microsoft.com/office/officeart/2005/8/layout/default"/>
    <dgm:cxn modelId="{872B1E15-B515-4FF7-8884-06DC7747E300}" type="presParOf" srcId="{9FE4F27E-5CC3-4EDC-A62E-5466D1083C22}" destId="{7CB81E84-7429-4500-83FF-B0E7AAC2F464}" srcOrd="10" destOrd="0" presId="urn:microsoft.com/office/officeart/2005/8/layout/default"/>
    <dgm:cxn modelId="{DFDFE29B-3000-4AE2-B2B8-BAB59F5190DC}" type="presParOf" srcId="{9FE4F27E-5CC3-4EDC-A62E-5466D1083C22}" destId="{B37574EA-BAC9-4A5F-A209-13971EF45B6B}" srcOrd="11" destOrd="0" presId="urn:microsoft.com/office/officeart/2005/8/layout/default"/>
    <dgm:cxn modelId="{CAEDEBE1-B1C2-4C39-B112-CBCFFDA72969}" type="presParOf" srcId="{9FE4F27E-5CC3-4EDC-A62E-5466D1083C22}" destId="{F1F449BF-308D-488B-82A1-8A50E66F09A6}" srcOrd="1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E49E5EC-69CF-427A-82B1-5EC4BDC0E7D5}"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pl-PL"/>
        </a:p>
      </dgm:t>
    </dgm:pt>
    <dgm:pt modelId="{27749DF2-FE03-4D0E-9361-98616E6AEC96}">
      <dgm:prSet phldrT="[Tekst]"/>
      <dgm:spPr/>
      <dgm:t>
        <a:bodyPr/>
        <a:lstStyle/>
        <a:p>
          <a:r>
            <a:rPr lang="pl-PL" dirty="0" smtClean="0"/>
            <a:t>1. Charakter organu prowadzącego – max. 15 pkt.</a:t>
          </a:r>
          <a:endParaRPr lang="pl-PL" dirty="0"/>
        </a:p>
      </dgm:t>
    </dgm:pt>
    <dgm:pt modelId="{763B13F5-B5F0-4E89-AFF3-DD27E80C0041}" type="parTrans" cxnId="{ED602663-B1A0-45C6-9BD2-8A7656CA4331}">
      <dgm:prSet/>
      <dgm:spPr/>
      <dgm:t>
        <a:bodyPr/>
        <a:lstStyle/>
        <a:p>
          <a:endParaRPr lang="pl-PL"/>
        </a:p>
      </dgm:t>
    </dgm:pt>
    <dgm:pt modelId="{263280D8-DD7B-4887-A8C8-FB26FF0B6FF7}" type="sibTrans" cxnId="{ED602663-B1A0-45C6-9BD2-8A7656CA4331}">
      <dgm:prSet/>
      <dgm:spPr/>
      <dgm:t>
        <a:bodyPr/>
        <a:lstStyle/>
        <a:p>
          <a:endParaRPr lang="pl-PL"/>
        </a:p>
      </dgm:t>
    </dgm:pt>
    <dgm:pt modelId="{636715FC-E0BA-47FC-A661-42997F767E91}">
      <dgm:prSet phldrT="[Tekst]"/>
      <dgm:spPr/>
      <dgm:t>
        <a:bodyPr/>
        <a:lstStyle/>
        <a:p>
          <a:r>
            <a:rPr lang="pl-PL" dirty="0" smtClean="0">
              <a:latin typeface="+mj-lt"/>
            </a:rPr>
            <a:t>JST gmina wiejska/miejsko-wiejska -15 pkt.</a:t>
          </a:r>
          <a:endParaRPr lang="pl-PL" dirty="0"/>
        </a:p>
      </dgm:t>
    </dgm:pt>
    <dgm:pt modelId="{BFF1D330-BA8B-422F-B20D-BD98A18C4BFB}" type="parTrans" cxnId="{9652E7D9-3ECC-4158-8BC4-85EA66A9D44D}">
      <dgm:prSet/>
      <dgm:spPr/>
      <dgm:t>
        <a:bodyPr/>
        <a:lstStyle/>
        <a:p>
          <a:endParaRPr lang="pl-PL"/>
        </a:p>
      </dgm:t>
    </dgm:pt>
    <dgm:pt modelId="{B43BC452-2DD2-4C55-8399-93F379AE716F}" type="sibTrans" cxnId="{9652E7D9-3ECC-4158-8BC4-85EA66A9D44D}">
      <dgm:prSet/>
      <dgm:spPr/>
      <dgm:t>
        <a:bodyPr/>
        <a:lstStyle/>
        <a:p>
          <a:endParaRPr lang="pl-PL"/>
        </a:p>
      </dgm:t>
    </dgm:pt>
    <dgm:pt modelId="{E449FAD9-F46E-46CA-886A-367A2C10D6AF}">
      <dgm:prSet/>
      <dgm:spPr/>
      <dgm:t>
        <a:bodyPr/>
        <a:lstStyle/>
        <a:p>
          <a:r>
            <a:rPr lang="pl-PL" smtClean="0">
              <a:latin typeface="+mj-lt"/>
            </a:rPr>
            <a:t>JST gmina miejska -5 pkt. </a:t>
          </a:r>
          <a:endParaRPr lang="pl-PL" dirty="0">
            <a:latin typeface="+mj-lt"/>
          </a:endParaRPr>
        </a:p>
      </dgm:t>
    </dgm:pt>
    <dgm:pt modelId="{2A7803A2-403A-4D84-96C7-834D55A11369}" type="parTrans" cxnId="{75F61154-E490-459B-ACD5-C9936BFB2F4C}">
      <dgm:prSet/>
      <dgm:spPr/>
      <dgm:t>
        <a:bodyPr/>
        <a:lstStyle/>
        <a:p>
          <a:endParaRPr lang="pl-PL"/>
        </a:p>
      </dgm:t>
    </dgm:pt>
    <dgm:pt modelId="{9F12B588-A765-42FA-8B50-5440740420D1}" type="sibTrans" cxnId="{75F61154-E490-459B-ACD5-C9936BFB2F4C}">
      <dgm:prSet/>
      <dgm:spPr/>
      <dgm:t>
        <a:bodyPr/>
        <a:lstStyle/>
        <a:p>
          <a:endParaRPr lang="pl-PL"/>
        </a:p>
      </dgm:t>
    </dgm:pt>
    <dgm:pt modelId="{74DA8CB0-8131-4E2A-B9C5-00C74F0C0F23}">
      <dgm:prSet/>
      <dgm:spPr/>
      <dgm:t>
        <a:bodyPr/>
        <a:lstStyle/>
        <a:p>
          <a:r>
            <a:rPr lang="pl-PL" smtClean="0">
              <a:latin typeface="+mj-lt"/>
            </a:rPr>
            <a:t>JST powiat -1 pkt.</a:t>
          </a:r>
          <a:endParaRPr lang="pl-PL" dirty="0">
            <a:latin typeface="+mj-lt"/>
          </a:endParaRPr>
        </a:p>
      </dgm:t>
    </dgm:pt>
    <dgm:pt modelId="{C3599D91-86F6-4B7B-9273-04A038D0A7F6}" type="parTrans" cxnId="{1D73141D-AE80-4CC3-9788-B04F28EDDE50}">
      <dgm:prSet/>
      <dgm:spPr/>
      <dgm:t>
        <a:bodyPr/>
        <a:lstStyle/>
        <a:p>
          <a:endParaRPr lang="pl-PL"/>
        </a:p>
      </dgm:t>
    </dgm:pt>
    <dgm:pt modelId="{7ACD23CD-863E-47E8-B5DB-8D144E449CF4}" type="sibTrans" cxnId="{1D73141D-AE80-4CC3-9788-B04F28EDDE50}">
      <dgm:prSet/>
      <dgm:spPr/>
      <dgm:t>
        <a:bodyPr/>
        <a:lstStyle/>
        <a:p>
          <a:endParaRPr lang="pl-PL"/>
        </a:p>
      </dgm:t>
    </dgm:pt>
    <dgm:pt modelId="{9EBA2724-CBF5-4AA1-8AF2-B5D787916C83}">
      <dgm:prSet/>
      <dgm:spPr/>
      <dgm:t>
        <a:bodyPr/>
        <a:lstStyle/>
        <a:p>
          <a:r>
            <a:rPr lang="pl-PL" dirty="0" smtClean="0">
              <a:latin typeface="+mj-lt"/>
            </a:rPr>
            <a:t>Inny organ prowadzący (np. organizacja społeczna/wyznaniowa, inne) -10 pkt plus 5 pkt. jeśli szkoła wskazana do roli LOWE jest w gminie wiejskiej lub miejsko-wiejskiej</a:t>
          </a:r>
          <a:endParaRPr lang="pl-PL" dirty="0">
            <a:latin typeface="+mj-lt"/>
          </a:endParaRPr>
        </a:p>
      </dgm:t>
    </dgm:pt>
    <dgm:pt modelId="{396FB7A6-598A-463C-A738-3155D4440094}" type="parTrans" cxnId="{84748601-7764-4BD3-9B72-02CE0EB75DA1}">
      <dgm:prSet/>
      <dgm:spPr/>
      <dgm:t>
        <a:bodyPr/>
        <a:lstStyle/>
        <a:p>
          <a:endParaRPr lang="pl-PL"/>
        </a:p>
      </dgm:t>
    </dgm:pt>
    <dgm:pt modelId="{106FB488-AF39-4821-8E5E-EF1BBB65E73E}" type="sibTrans" cxnId="{84748601-7764-4BD3-9B72-02CE0EB75DA1}">
      <dgm:prSet/>
      <dgm:spPr/>
      <dgm:t>
        <a:bodyPr/>
        <a:lstStyle/>
        <a:p>
          <a:endParaRPr lang="pl-PL"/>
        </a:p>
      </dgm:t>
    </dgm:pt>
    <dgm:pt modelId="{84FB5C51-EA0D-4228-B5A2-259447E8F036}" type="pres">
      <dgm:prSet presAssocID="{5E49E5EC-69CF-427A-82B1-5EC4BDC0E7D5}" presName="linear" presStyleCnt="0">
        <dgm:presLayoutVars>
          <dgm:animLvl val="lvl"/>
          <dgm:resizeHandles val="exact"/>
        </dgm:presLayoutVars>
      </dgm:prSet>
      <dgm:spPr/>
      <dgm:t>
        <a:bodyPr/>
        <a:lstStyle/>
        <a:p>
          <a:endParaRPr lang="pl-PL"/>
        </a:p>
      </dgm:t>
    </dgm:pt>
    <dgm:pt modelId="{6CE639B7-C9E3-4A0C-A4F4-411D9840FE25}" type="pres">
      <dgm:prSet presAssocID="{27749DF2-FE03-4D0E-9361-98616E6AEC96}" presName="parentText" presStyleLbl="node1" presStyleIdx="0" presStyleCnt="1" custLinFactNeighborY="-4665">
        <dgm:presLayoutVars>
          <dgm:chMax val="0"/>
          <dgm:bulletEnabled val="1"/>
        </dgm:presLayoutVars>
      </dgm:prSet>
      <dgm:spPr/>
      <dgm:t>
        <a:bodyPr/>
        <a:lstStyle/>
        <a:p>
          <a:endParaRPr lang="pl-PL"/>
        </a:p>
      </dgm:t>
    </dgm:pt>
    <dgm:pt modelId="{F5F04109-E7E0-43CF-9966-B837EAF3E6A9}" type="pres">
      <dgm:prSet presAssocID="{27749DF2-FE03-4D0E-9361-98616E6AEC96}" presName="childText" presStyleLbl="revTx" presStyleIdx="0" presStyleCnt="1">
        <dgm:presLayoutVars>
          <dgm:bulletEnabled val="1"/>
        </dgm:presLayoutVars>
      </dgm:prSet>
      <dgm:spPr/>
      <dgm:t>
        <a:bodyPr/>
        <a:lstStyle/>
        <a:p>
          <a:endParaRPr lang="pl-PL"/>
        </a:p>
      </dgm:t>
    </dgm:pt>
  </dgm:ptLst>
  <dgm:cxnLst>
    <dgm:cxn modelId="{ED602663-B1A0-45C6-9BD2-8A7656CA4331}" srcId="{5E49E5EC-69CF-427A-82B1-5EC4BDC0E7D5}" destId="{27749DF2-FE03-4D0E-9361-98616E6AEC96}" srcOrd="0" destOrd="0" parTransId="{763B13F5-B5F0-4E89-AFF3-DD27E80C0041}" sibTransId="{263280D8-DD7B-4887-A8C8-FB26FF0B6FF7}"/>
    <dgm:cxn modelId="{14DB6124-F0E6-4AE8-8592-E7CBA9B01326}" type="presOf" srcId="{27749DF2-FE03-4D0E-9361-98616E6AEC96}" destId="{6CE639B7-C9E3-4A0C-A4F4-411D9840FE25}" srcOrd="0" destOrd="0" presId="urn:microsoft.com/office/officeart/2005/8/layout/vList2"/>
    <dgm:cxn modelId="{F1CBEAF0-FA5F-4824-B8D2-DB8CB22DE748}" type="presOf" srcId="{5E49E5EC-69CF-427A-82B1-5EC4BDC0E7D5}" destId="{84FB5C51-EA0D-4228-B5A2-259447E8F036}" srcOrd="0" destOrd="0" presId="urn:microsoft.com/office/officeart/2005/8/layout/vList2"/>
    <dgm:cxn modelId="{F6943D81-3FA5-4E35-BA2E-71E67121739B}" type="presOf" srcId="{E449FAD9-F46E-46CA-886A-367A2C10D6AF}" destId="{F5F04109-E7E0-43CF-9966-B837EAF3E6A9}" srcOrd="0" destOrd="1" presId="urn:microsoft.com/office/officeart/2005/8/layout/vList2"/>
    <dgm:cxn modelId="{A7AB3FF8-06F5-4D9B-8C65-11D36BC928BD}" type="presOf" srcId="{74DA8CB0-8131-4E2A-B9C5-00C74F0C0F23}" destId="{F5F04109-E7E0-43CF-9966-B837EAF3E6A9}" srcOrd="0" destOrd="2" presId="urn:microsoft.com/office/officeart/2005/8/layout/vList2"/>
    <dgm:cxn modelId="{D2E0FB86-EC50-46EC-BB7E-F47E65F2802F}" type="presOf" srcId="{9EBA2724-CBF5-4AA1-8AF2-B5D787916C83}" destId="{F5F04109-E7E0-43CF-9966-B837EAF3E6A9}" srcOrd="0" destOrd="3" presId="urn:microsoft.com/office/officeart/2005/8/layout/vList2"/>
    <dgm:cxn modelId="{3444DD3E-2BA3-4D4F-9E03-07387341A452}" type="presOf" srcId="{636715FC-E0BA-47FC-A661-42997F767E91}" destId="{F5F04109-E7E0-43CF-9966-B837EAF3E6A9}" srcOrd="0" destOrd="0" presId="urn:microsoft.com/office/officeart/2005/8/layout/vList2"/>
    <dgm:cxn modelId="{1D73141D-AE80-4CC3-9788-B04F28EDDE50}" srcId="{27749DF2-FE03-4D0E-9361-98616E6AEC96}" destId="{74DA8CB0-8131-4E2A-B9C5-00C74F0C0F23}" srcOrd="2" destOrd="0" parTransId="{C3599D91-86F6-4B7B-9273-04A038D0A7F6}" sibTransId="{7ACD23CD-863E-47E8-B5DB-8D144E449CF4}"/>
    <dgm:cxn modelId="{75F61154-E490-459B-ACD5-C9936BFB2F4C}" srcId="{27749DF2-FE03-4D0E-9361-98616E6AEC96}" destId="{E449FAD9-F46E-46CA-886A-367A2C10D6AF}" srcOrd="1" destOrd="0" parTransId="{2A7803A2-403A-4D84-96C7-834D55A11369}" sibTransId="{9F12B588-A765-42FA-8B50-5440740420D1}"/>
    <dgm:cxn modelId="{9652E7D9-3ECC-4158-8BC4-85EA66A9D44D}" srcId="{27749DF2-FE03-4D0E-9361-98616E6AEC96}" destId="{636715FC-E0BA-47FC-A661-42997F767E91}" srcOrd="0" destOrd="0" parTransId="{BFF1D330-BA8B-422F-B20D-BD98A18C4BFB}" sibTransId="{B43BC452-2DD2-4C55-8399-93F379AE716F}"/>
    <dgm:cxn modelId="{84748601-7764-4BD3-9B72-02CE0EB75DA1}" srcId="{27749DF2-FE03-4D0E-9361-98616E6AEC96}" destId="{9EBA2724-CBF5-4AA1-8AF2-B5D787916C83}" srcOrd="3" destOrd="0" parTransId="{396FB7A6-598A-463C-A738-3155D4440094}" sibTransId="{106FB488-AF39-4821-8E5E-EF1BBB65E73E}"/>
    <dgm:cxn modelId="{D1FEE924-D15F-433C-A50D-93086FC38D13}" type="presParOf" srcId="{84FB5C51-EA0D-4228-B5A2-259447E8F036}" destId="{6CE639B7-C9E3-4A0C-A4F4-411D9840FE25}" srcOrd="0" destOrd="0" presId="urn:microsoft.com/office/officeart/2005/8/layout/vList2"/>
    <dgm:cxn modelId="{D8F8CC3A-54A0-41B4-9563-6EB63652AE7F}" type="presParOf" srcId="{84FB5C51-EA0D-4228-B5A2-259447E8F036}" destId="{F5F04109-E7E0-43CF-9966-B837EAF3E6A9}"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E49E5EC-69CF-427A-82B1-5EC4BDC0E7D5}" type="doc">
      <dgm:prSet loTypeId="urn:microsoft.com/office/officeart/2005/8/layout/vList2" loCatId="list" qsTypeId="urn:microsoft.com/office/officeart/2005/8/quickstyle/simple2" qsCatId="simple" csTypeId="urn:microsoft.com/office/officeart/2005/8/colors/accent3_2" csCatId="accent3" phldr="1"/>
      <dgm:spPr/>
      <dgm:t>
        <a:bodyPr/>
        <a:lstStyle/>
        <a:p>
          <a:endParaRPr lang="pl-PL"/>
        </a:p>
      </dgm:t>
    </dgm:pt>
    <dgm:pt modelId="{27749DF2-FE03-4D0E-9361-98616E6AEC96}">
      <dgm:prSet phldrT="[Tekst]" custT="1"/>
      <dgm:spPr/>
      <dgm:t>
        <a:bodyPr/>
        <a:lstStyle/>
        <a:p>
          <a:r>
            <a:rPr lang="pl-PL" sz="4000" dirty="0" smtClean="0">
              <a:latin typeface="+mj-lt"/>
            </a:rPr>
            <a:t>2. Obszar, na którym znajduje się organ prowadzący </a:t>
          </a:r>
          <a:br>
            <a:rPr lang="pl-PL" sz="4000" dirty="0" smtClean="0">
              <a:latin typeface="+mj-lt"/>
            </a:rPr>
          </a:br>
          <a:r>
            <a:rPr lang="pl-PL" sz="4000" dirty="0" smtClean="0">
              <a:latin typeface="+mj-lt"/>
            </a:rPr>
            <a:t>– max. 25 pkt.</a:t>
          </a:r>
          <a:endParaRPr lang="pl-PL" sz="4000" dirty="0">
            <a:latin typeface="+mj-lt"/>
          </a:endParaRPr>
        </a:p>
      </dgm:t>
    </dgm:pt>
    <dgm:pt modelId="{763B13F5-B5F0-4E89-AFF3-DD27E80C0041}" type="parTrans" cxnId="{ED602663-B1A0-45C6-9BD2-8A7656CA4331}">
      <dgm:prSet/>
      <dgm:spPr/>
      <dgm:t>
        <a:bodyPr/>
        <a:lstStyle/>
        <a:p>
          <a:endParaRPr lang="pl-PL">
            <a:latin typeface="+mj-lt"/>
          </a:endParaRPr>
        </a:p>
      </dgm:t>
    </dgm:pt>
    <dgm:pt modelId="{263280D8-DD7B-4887-A8C8-FB26FF0B6FF7}" type="sibTrans" cxnId="{ED602663-B1A0-45C6-9BD2-8A7656CA4331}">
      <dgm:prSet/>
      <dgm:spPr/>
      <dgm:t>
        <a:bodyPr/>
        <a:lstStyle/>
        <a:p>
          <a:endParaRPr lang="pl-PL">
            <a:latin typeface="+mj-lt"/>
          </a:endParaRPr>
        </a:p>
      </dgm:t>
    </dgm:pt>
    <dgm:pt modelId="{636715FC-E0BA-47FC-A661-42997F767E91}">
      <dgm:prSet phldrT="[Tekst]"/>
      <dgm:spPr/>
      <dgm:t>
        <a:bodyPr/>
        <a:lstStyle/>
        <a:p>
          <a:r>
            <a:rPr lang="pl-PL" dirty="0" smtClean="0">
              <a:latin typeface="+mj-lt"/>
            </a:rPr>
            <a:t>Obszar zdegradowany (</a:t>
          </a:r>
          <a:r>
            <a:rPr lang="pl-PL" i="1" dirty="0" smtClean="0">
              <a:latin typeface="+mj-lt"/>
            </a:rPr>
            <a:t>wg definicji w art. 9 Ustawie o rewitalizacji z 9.10.2015 r., Dz.U.2018, poz.1398</a:t>
          </a:r>
          <a:r>
            <a:rPr lang="pl-PL" dirty="0" smtClean="0">
              <a:latin typeface="+mj-lt"/>
            </a:rPr>
            <a:t>) - 5 pkt.</a:t>
          </a:r>
          <a:endParaRPr lang="pl-PL" dirty="0">
            <a:latin typeface="+mj-lt"/>
          </a:endParaRPr>
        </a:p>
      </dgm:t>
    </dgm:pt>
    <dgm:pt modelId="{BFF1D330-BA8B-422F-B20D-BD98A18C4BFB}" type="parTrans" cxnId="{9652E7D9-3ECC-4158-8BC4-85EA66A9D44D}">
      <dgm:prSet/>
      <dgm:spPr/>
      <dgm:t>
        <a:bodyPr/>
        <a:lstStyle/>
        <a:p>
          <a:endParaRPr lang="pl-PL">
            <a:latin typeface="+mj-lt"/>
          </a:endParaRPr>
        </a:p>
      </dgm:t>
    </dgm:pt>
    <dgm:pt modelId="{B43BC452-2DD2-4C55-8399-93F379AE716F}" type="sibTrans" cxnId="{9652E7D9-3ECC-4158-8BC4-85EA66A9D44D}">
      <dgm:prSet/>
      <dgm:spPr/>
      <dgm:t>
        <a:bodyPr/>
        <a:lstStyle/>
        <a:p>
          <a:endParaRPr lang="pl-PL">
            <a:latin typeface="+mj-lt"/>
          </a:endParaRPr>
        </a:p>
      </dgm:t>
    </dgm:pt>
    <dgm:pt modelId="{3B60BA3C-CE37-4655-B094-F565FBE2AF6B}">
      <dgm:prSet/>
      <dgm:spPr/>
      <dgm:t>
        <a:bodyPr/>
        <a:lstStyle/>
        <a:p>
          <a:r>
            <a:rPr lang="pl-PL" dirty="0" smtClean="0">
              <a:latin typeface="+mj-lt"/>
            </a:rPr>
            <a:t>Obszar popegeerowski - 5 pkt.</a:t>
          </a:r>
          <a:endParaRPr lang="pl-PL" dirty="0">
            <a:latin typeface="+mj-lt"/>
          </a:endParaRPr>
        </a:p>
      </dgm:t>
    </dgm:pt>
    <dgm:pt modelId="{D063AA8C-6D8A-43E6-842E-605D3CDE3A1C}" type="parTrans" cxnId="{07E953CF-77DF-49EF-A8D6-D605C498B4DF}">
      <dgm:prSet/>
      <dgm:spPr/>
      <dgm:t>
        <a:bodyPr/>
        <a:lstStyle/>
        <a:p>
          <a:endParaRPr lang="pl-PL"/>
        </a:p>
      </dgm:t>
    </dgm:pt>
    <dgm:pt modelId="{23DF0164-CFBE-45C3-9E07-FA10A0AAB24D}" type="sibTrans" cxnId="{07E953CF-77DF-49EF-A8D6-D605C498B4DF}">
      <dgm:prSet/>
      <dgm:spPr/>
      <dgm:t>
        <a:bodyPr/>
        <a:lstStyle/>
        <a:p>
          <a:endParaRPr lang="pl-PL"/>
        </a:p>
      </dgm:t>
    </dgm:pt>
    <dgm:pt modelId="{0E43F731-A087-4CF3-B5F3-692D89F1F97B}">
      <dgm:prSet/>
      <dgm:spPr/>
      <dgm:t>
        <a:bodyPr/>
        <a:lstStyle/>
        <a:p>
          <a:r>
            <a:rPr lang="pl-PL" dirty="0" smtClean="0">
              <a:latin typeface="+mj-lt"/>
            </a:rPr>
            <a:t>Obszar powojskowy - 5 pkt.</a:t>
          </a:r>
          <a:endParaRPr lang="pl-PL" dirty="0">
            <a:latin typeface="+mj-lt"/>
          </a:endParaRPr>
        </a:p>
      </dgm:t>
    </dgm:pt>
    <dgm:pt modelId="{31B6A747-BD34-4CA7-A8F9-857EDCD5E905}" type="parTrans" cxnId="{1A1D142E-43B3-4271-BB81-80B6187DF1A2}">
      <dgm:prSet/>
      <dgm:spPr/>
      <dgm:t>
        <a:bodyPr/>
        <a:lstStyle/>
        <a:p>
          <a:endParaRPr lang="pl-PL"/>
        </a:p>
      </dgm:t>
    </dgm:pt>
    <dgm:pt modelId="{53FB61BC-0992-43A0-A9E0-7A71087458F6}" type="sibTrans" cxnId="{1A1D142E-43B3-4271-BB81-80B6187DF1A2}">
      <dgm:prSet/>
      <dgm:spPr/>
      <dgm:t>
        <a:bodyPr/>
        <a:lstStyle/>
        <a:p>
          <a:endParaRPr lang="pl-PL"/>
        </a:p>
      </dgm:t>
    </dgm:pt>
    <dgm:pt modelId="{3E2E082B-1E76-4BA2-B668-5FDC18B2368F}">
      <dgm:prSet/>
      <dgm:spPr/>
      <dgm:t>
        <a:bodyPr/>
        <a:lstStyle/>
        <a:p>
          <a:r>
            <a:rPr lang="pl-PL" dirty="0" smtClean="0">
              <a:latin typeface="+mj-lt"/>
            </a:rPr>
            <a:t>Obszar poprzemysłowy - 5 pkt.</a:t>
          </a:r>
          <a:endParaRPr lang="pl-PL" dirty="0">
            <a:latin typeface="+mj-lt"/>
          </a:endParaRPr>
        </a:p>
      </dgm:t>
    </dgm:pt>
    <dgm:pt modelId="{C1731734-FB23-437C-864B-4E5E797E3947}" type="parTrans" cxnId="{B5D4D4B3-D590-477A-B37C-DC7448266EB6}">
      <dgm:prSet/>
      <dgm:spPr/>
      <dgm:t>
        <a:bodyPr/>
        <a:lstStyle/>
        <a:p>
          <a:endParaRPr lang="pl-PL"/>
        </a:p>
      </dgm:t>
    </dgm:pt>
    <dgm:pt modelId="{08F190C0-23D8-43A5-A825-7D7A54F981EA}" type="sibTrans" cxnId="{B5D4D4B3-D590-477A-B37C-DC7448266EB6}">
      <dgm:prSet/>
      <dgm:spPr/>
      <dgm:t>
        <a:bodyPr/>
        <a:lstStyle/>
        <a:p>
          <a:endParaRPr lang="pl-PL"/>
        </a:p>
      </dgm:t>
    </dgm:pt>
    <dgm:pt modelId="{F3199670-C943-4C5E-BD5B-6E8E592D6795}">
      <dgm:prSet/>
      <dgm:spPr/>
      <dgm:t>
        <a:bodyPr/>
        <a:lstStyle/>
        <a:p>
          <a:r>
            <a:rPr lang="pl-PL" smtClean="0">
              <a:latin typeface="+mj-lt"/>
            </a:rPr>
            <a:t>Obszar o największych potrzebach w zakresie edukacji dorosłych - 5 pkt. </a:t>
          </a:r>
          <a:endParaRPr lang="pl-PL" dirty="0">
            <a:latin typeface="+mj-lt"/>
          </a:endParaRPr>
        </a:p>
      </dgm:t>
    </dgm:pt>
    <dgm:pt modelId="{FF0A5687-A7F6-44EA-BEF1-9E4061F02961}" type="parTrans" cxnId="{A3C96D71-BAD4-4E89-8D4D-1B3479EB9BD2}">
      <dgm:prSet/>
      <dgm:spPr/>
      <dgm:t>
        <a:bodyPr/>
        <a:lstStyle/>
        <a:p>
          <a:endParaRPr lang="pl-PL"/>
        </a:p>
      </dgm:t>
    </dgm:pt>
    <dgm:pt modelId="{A600DB74-A995-4B06-8831-6A025809BF5B}" type="sibTrans" cxnId="{A3C96D71-BAD4-4E89-8D4D-1B3479EB9BD2}">
      <dgm:prSet/>
      <dgm:spPr/>
      <dgm:t>
        <a:bodyPr/>
        <a:lstStyle/>
        <a:p>
          <a:endParaRPr lang="pl-PL"/>
        </a:p>
      </dgm:t>
    </dgm:pt>
    <dgm:pt modelId="{84FB5C51-EA0D-4228-B5A2-259447E8F036}" type="pres">
      <dgm:prSet presAssocID="{5E49E5EC-69CF-427A-82B1-5EC4BDC0E7D5}" presName="linear" presStyleCnt="0">
        <dgm:presLayoutVars>
          <dgm:animLvl val="lvl"/>
          <dgm:resizeHandles val="exact"/>
        </dgm:presLayoutVars>
      </dgm:prSet>
      <dgm:spPr/>
      <dgm:t>
        <a:bodyPr/>
        <a:lstStyle/>
        <a:p>
          <a:endParaRPr lang="pl-PL"/>
        </a:p>
      </dgm:t>
    </dgm:pt>
    <dgm:pt modelId="{6CE639B7-C9E3-4A0C-A4F4-411D9840FE25}" type="pres">
      <dgm:prSet presAssocID="{27749DF2-FE03-4D0E-9361-98616E6AEC96}" presName="parentText" presStyleLbl="node1" presStyleIdx="0" presStyleCnt="1" custLinFactNeighborY="-4665">
        <dgm:presLayoutVars>
          <dgm:chMax val="0"/>
          <dgm:bulletEnabled val="1"/>
        </dgm:presLayoutVars>
      </dgm:prSet>
      <dgm:spPr/>
      <dgm:t>
        <a:bodyPr/>
        <a:lstStyle/>
        <a:p>
          <a:endParaRPr lang="pl-PL"/>
        </a:p>
      </dgm:t>
    </dgm:pt>
    <dgm:pt modelId="{F5F04109-E7E0-43CF-9966-B837EAF3E6A9}" type="pres">
      <dgm:prSet presAssocID="{27749DF2-FE03-4D0E-9361-98616E6AEC96}" presName="childText" presStyleLbl="revTx" presStyleIdx="0" presStyleCnt="1">
        <dgm:presLayoutVars>
          <dgm:bulletEnabled val="1"/>
        </dgm:presLayoutVars>
      </dgm:prSet>
      <dgm:spPr/>
      <dgm:t>
        <a:bodyPr/>
        <a:lstStyle/>
        <a:p>
          <a:endParaRPr lang="pl-PL"/>
        </a:p>
      </dgm:t>
    </dgm:pt>
  </dgm:ptLst>
  <dgm:cxnLst>
    <dgm:cxn modelId="{1A1D142E-43B3-4271-BB81-80B6187DF1A2}" srcId="{27749DF2-FE03-4D0E-9361-98616E6AEC96}" destId="{0E43F731-A087-4CF3-B5F3-692D89F1F97B}" srcOrd="2" destOrd="0" parTransId="{31B6A747-BD34-4CA7-A8F9-857EDCD5E905}" sibTransId="{53FB61BC-0992-43A0-A9E0-7A71087458F6}"/>
    <dgm:cxn modelId="{ED602663-B1A0-45C6-9BD2-8A7656CA4331}" srcId="{5E49E5EC-69CF-427A-82B1-5EC4BDC0E7D5}" destId="{27749DF2-FE03-4D0E-9361-98616E6AEC96}" srcOrd="0" destOrd="0" parTransId="{763B13F5-B5F0-4E89-AFF3-DD27E80C0041}" sibTransId="{263280D8-DD7B-4887-A8C8-FB26FF0B6FF7}"/>
    <dgm:cxn modelId="{14DB6124-F0E6-4AE8-8592-E7CBA9B01326}" type="presOf" srcId="{27749DF2-FE03-4D0E-9361-98616E6AEC96}" destId="{6CE639B7-C9E3-4A0C-A4F4-411D9840FE25}" srcOrd="0" destOrd="0" presId="urn:microsoft.com/office/officeart/2005/8/layout/vList2"/>
    <dgm:cxn modelId="{F1CBEAF0-FA5F-4824-B8D2-DB8CB22DE748}" type="presOf" srcId="{5E49E5EC-69CF-427A-82B1-5EC4BDC0E7D5}" destId="{84FB5C51-EA0D-4228-B5A2-259447E8F036}" srcOrd="0" destOrd="0" presId="urn:microsoft.com/office/officeart/2005/8/layout/vList2"/>
    <dgm:cxn modelId="{B5D4D4B3-D590-477A-B37C-DC7448266EB6}" srcId="{27749DF2-FE03-4D0E-9361-98616E6AEC96}" destId="{3E2E082B-1E76-4BA2-B668-5FDC18B2368F}" srcOrd="3" destOrd="0" parTransId="{C1731734-FB23-437C-864B-4E5E797E3947}" sibTransId="{08F190C0-23D8-43A5-A825-7D7A54F981EA}"/>
    <dgm:cxn modelId="{405587B9-CAB9-4443-9C90-332B5A8045CF}" type="presOf" srcId="{0E43F731-A087-4CF3-B5F3-692D89F1F97B}" destId="{F5F04109-E7E0-43CF-9966-B837EAF3E6A9}" srcOrd="0" destOrd="2" presId="urn:microsoft.com/office/officeart/2005/8/layout/vList2"/>
    <dgm:cxn modelId="{07E953CF-77DF-49EF-A8D6-D605C498B4DF}" srcId="{27749DF2-FE03-4D0E-9361-98616E6AEC96}" destId="{3B60BA3C-CE37-4655-B094-F565FBE2AF6B}" srcOrd="1" destOrd="0" parTransId="{D063AA8C-6D8A-43E6-842E-605D3CDE3A1C}" sibTransId="{23DF0164-CFBE-45C3-9E07-FA10A0AAB24D}"/>
    <dgm:cxn modelId="{3444DD3E-2BA3-4D4F-9E03-07387341A452}" type="presOf" srcId="{636715FC-E0BA-47FC-A661-42997F767E91}" destId="{F5F04109-E7E0-43CF-9966-B837EAF3E6A9}" srcOrd="0" destOrd="0" presId="urn:microsoft.com/office/officeart/2005/8/layout/vList2"/>
    <dgm:cxn modelId="{BFF6011F-547C-4831-8939-037685E64D2C}" type="presOf" srcId="{3E2E082B-1E76-4BA2-B668-5FDC18B2368F}" destId="{F5F04109-E7E0-43CF-9966-B837EAF3E6A9}" srcOrd="0" destOrd="3" presId="urn:microsoft.com/office/officeart/2005/8/layout/vList2"/>
    <dgm:cxn modelId="{F078F6B4-13C5-422C-8A55-6F9CE419B78C}" type="presOf" srcId="{F3199670-C943-4C5E-BD5B-6E8E592D6795}" destId="{F5F04109-E7E0-43CF-9966-B837EAF3E6A9}" srcOrd="0" destOrd="4" presId="urn:microsoft.com/office/officeart/2005/8/layout/vList2"/>
    <dgm:cxn modelId="{A3C96D71-BAD4-4E89-8D4D-1B3479EB9BD2}" srcId="{27749DF2-FE03-4D0E-9361-98616E6AEC96}" destId="{F3199670-C943-4C5E-BD5B-6E8E592D6795}" srcOrd="4" destOrd="0" parTransId="{FF0A5687-A7F6-44EA-BEF1-9E4061F02961}" sibTransId="{A600DB74-A995-4B06-8831-6A025809BF5B}"/>
    <dgm:cxn modelId="{9652E7D9-3ECC-4158-8BC4-85EA66A9D44D}" srcId="{27749DF2-FE03-4D0E-9361-98616E6AEC96}" destId="{636715FC-E0BA-47FC-A661-42997F767E91}" srcOrd="0" destOrd="0" parTransId="{BFF1D330-BA8B-422F-B20D-BD98A18C4BFB}" sibTransId="{B43BC452-2DD2-4C55-8399-93F379AE716F}"/>
    <dgm:cxn modelId="{6097D09B-E4AF-4BCA-8B82-C7309AFDCC62}" type="presOf" srcId="{3B60BA3C-CE37-4655-B094-F565FBE2AF6B}" destId="{F5F04109-E7E0-43CF-9966-B837EAF3E6A9}" srcOrd="0" destOrd="1" presId="urn:microsoft.com/office/officeart/2005/8/layout/vList2"/>
    <dgm:cxn modelId="{D1FEE924-D15F-433C-A50D-93086FC38D13}" type="presParOf" srcId="{84FB5C51-EA0D-4228-B5A2-259447E8F036}" destId="{6CE639B7-C9E3-4A0C-A4F4-411D9840FE25}" srcOrd="0" destOrd="0" presId="urn:microsoft.com/office/officeart/2005/8/layout/vList2"/>
    <dgm:cxn modelId="{D8F8CC3A-54A0-41B4-9563-6EB63652AE7F}" type="presParOf" srcId="{84FB5C51-EA0D-4228-B5A2-259447E8F036}" destId="{F5F04109-E7E0-43CF-9966-B837EAF3E6A9}"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E49E5EC-69CF-427A-82B1-5EC4BDC0E7D5}" type="doc">
      <dgm:prSet loTypeId="urn:microsoft.com/office/officeart/2005/8/layout/vList2" loCatId="list" qsTypeId="urn:microsoft.com/office/officeart/2005/8/quickstyle/simple2" qsCatId="simple" csTypeId="urn:microsoft.com/office/officeart/2005/8/colors/accent4_5" csCatId="accent4" phldr="1"/>
      <dgm:spPr/>
      <dgm:t>
        <a:bodyPr/>
        <a:lstStyle/>
        <a:p>
          <a:endParaRPr lang="pl-PL"/>
        </a:p>
      </dgm:t>
    </dgm:pt>
    <dgm:pt modelId="{27749DF2-FE03-4D0E-9361-98616E6AEC96}">
      <dgm:prSet phldrT="[Tekst]" custT="1"/>
      <dgm:spPr/>
      <dgm:t>
        <a:bodyPr/>
        <a:lstStyle/>
        <a:p>
          <a:r>
            <a:rPr lang="pl-PL" sz="4000" dirty="0" smtClean="0">
              <a:latin typeface="+mj-lt"/>
            </a:rPr>
            <a:t>3. Sytuacja społeczna w otoczeniu szkoły - max. 24 pkt.</a:t>
          </a:r>
          <a:endParaRPr lang="pl-PL" sz="4000" dirty="0">
            <a:latin typeface="+mj-lt"/>
          </a:endParaRPr>
        </a:p>
      </dgm:t>
    </dgm:pt>
    <dgm:pt modelId="{763B13F5-B5F0-4E89-AFF3-DD27E80C0041}" type="parTrans" cxnId="{ED602663-B1A0-45C6-9BD2-8A7656CA4331}">
      <dgm:prSet/>
      <dgm:spPr/>
      <dgm:t>
        <a:bodyPr/>
        <a:lstStyle/>
        <a:p>
          <a:endParaRPr lang="pl-PL" sz="3600">
            <a:latin typeface="+mj-lt"/>
          </a:endParaRPr>
        </a:p>
      </dgm:t>
    </dgm:pt>
    <dgm:pt modelId="{263280D8-DD7B-4887-A8C8-FB26FF0B6FF7}" type="sibTrans" cxnId="{ED602663-B1A0-45C6-9BD2-8A7656CA4331}">
      <dgm:prSet/>
      <dgm:spPr/>
      <dgm:t>
        <a:bodyPr/>
        <a:lstStyle/>
        <a:p>
          <a:endParaRPr lang="pl-PL" sz="3600">
            <a:latin typeface="+mj-lt"/>
          </a:endParaRPr>
        </a:p>
      </dgm:t>
    </dgm:pt>
    <dgm:pt modelId="{636715FC-E0BA-47FC-A661-42997F767E91}">
      <dgm:prSet phldrT="[Tekst]" custT="1"/>
      <dgm:spPr/>
      <dgm:t>
        <a:bodyPr/>
        <a:lstStyle/>
        <a:p>
          <a:r>
            <a:rPr lang="pl-PL" sz="2400" b="1" dirty="0" smtClean="0">
              <a:latin typeface="+mj-lt"/>
            </a:rPr>
            <a:t>czy na obszarze, na którym funkcjonuje szkoła, występują skumulowane problemy osób: </a:t>
          </a:r>
          <a:endParaRPr lang="pl-PL" sz="2400" b="1" dirty="0">
            <a:latin typeface="+mj-lt"/>
          </a:endParaRPr>
        </a:p>
      </dgm:t>
    </dgm:pt>
    <dgm:pt modelId="{BFF1D330-BA8B-422F-B20D-BD98A18C4BFB}" type="parTrans" cxnId="{9652E7D9-3ECC-4158-8BC4-85EA66A9D44D}">
      <dgm:prSet/>
      <dgm:spPr/>
      <dgm:t>
        <a:bodyPr/>
        <a:lstStyle/>
        <a:p>
          <a:endParaRPr lang="pl-PL" sz="3600">
            <a:latin typeface="+mj-lt"/>
          </a:endParaRPr>
        </a:p>
      </dgm:t>
    </dgm:pt>
    <dgm:pt modelId="{B43BC452-2DD2-4C55-8399-93F379AE716F}" type="sibTrans" cxnId="{9652E7D9-3ECC-4158-8BC4-85EA66A9D44D}">
      <dgm:prSet/>
      <dgm:spPr/>
      <dgm:t>
        <a:bodyPr/>
        <a:lstStyle/>
        <a:p>
          <a:endParaRPr lang="pl-PL" sz="3600">
            <a:latin typeface="+mj-lt"/>
          </a:endParaRPr>
        </a:p>
      </dgm:t>
    </dgm:pt>
    <dgm:pt modelId="{6D0F53E6-D829-4897-BF5F-DF675EB6FF71}">
      <dgm:prSet custT="1"/>
      <dgm:spPr/>
      <dgm:t>
        <a:bodyPr/>
        <a:lstStyle/>
        <a:p>
          <a:r>
            <a:rPr lang="pl-PL" sz="2400" dirty="0" smtClean="0">
              <a:latin typeface="+mj-lt"/>
            </a:rPr>
            <a:t>długotrwale bezrobotne / pozostające nieprzerwanie bez pracy przez okres minimum 12 miesięcy – 3 pkt.</a:t>
          </a:r>
          <a:endParaRPr lang="pl-PL" sz="2400" dirty="0">
            <a:latin typeface="+mj-lt"/>
          </a:endParaRPr>
        </a:p>
      </dgm:t>
    </dgm:pt>
    <dgm:pt modelId="{B5F9A61E-40B2-4854-8C9C-AD10125070AF}" type="parTrans" cxnId="{0A3B6A14-C4A5-4599-8D8E-47B2D867B785}">
      <dgm:prSet/>
      <dgm:spPr/>
      <dgm:t>
        <a:bodyPr/>
        <a:lstStyle/>
        <a:p>
          <a:endParaRPr lang="pl-PL"/>
        </a:p>
      </dgm:t>
    </dgm:pt>
    <dgm:pt modelId="{8555CE1A-BCA9-421D-8F16-74FE0F5A6A34}" type="sibTrans" cxnId="{0A3B6A14-C4A5-4599-8D8E-47B2D867B785}">
      <dgm:prSet/>
      <dgm:spPr/>
      <dgm:t>
        <a:bodyPr/>
        <a:lstStyle/>
        <a:p>
          <a:endParaRPr lang="pl-PL"/>
        </a:p>
      </dgm:t>
    </dgm:pt>
    <dgm:pt modelId="{AC365542-7016-4B62-A4DD-11A422E680D0}">
      <dgm:prSet custT="1"/>
      <dgm:spPr/>
      <dgm:t>
        <a:bodyPr/>
        <a:lstStyle/>
        <a:p>
          <a:r>
            <a:rPr lang="pl-PL" sz="2400" dirty="0" smtClean="0">
              <a:latin typeface="+mj-lt"/>
            </a:rPr>
            <a:t>w wieku niemobilnym (wg. definicji GUS) – 3 pkt.</a:t>
          </a:r>
          <a:endParaRPr lang="pl-PL" sz="2400" dirty="0">
            <a:latin typeface="+mj-lt"/>
          </a:endParaRPr>
        </a:p>
      </dgm:t>
    </dgm:pt>
    <dgm:pt modelId="{6E91D75C-DB0B-4ABB-9C25-14149C35E0C2}" type="parTrans" cxnId="{9388E998-B2FA-4507-8FCC-210827643DB0}">
      <dgm:prSet/>
      <dgm:spPr/>
      <dgm:t>
        <a:bodyPr/>
        <a:lstStyle/>
        <a:p>
          <a:endParaRPr lang="pl-PL"/>
        </a:p>
      </dgm:t>
    </dgm:pt>
    <dgm:pt modelId="{DCED318A-FAD4-45E3-B580-E9AC5845EC75}" type="sibTrans" cxnId="{9388E998-B2FA-4507-8FCC-210827643DB0}">
      <dgm:prSet/>
      <dgm:spPr/>
      <dgm:t>
        <a:bodyPr/>
        <a:lstStyle/>
        <a:p>
          <a:endParaRPr lang="pl-PL"/>
        </a:p>
      </dgm:t>
    </dgm:pt>
    <dgm:pt modelId="{D1BED39B-5453-4433-A104-79E9BF9DD093}">
      <dgm:prSet custT="1"/>
      <dgm:spPr/>
      <dgm:t>
        <a:bodyPr/>
        <a:lstStyle/>
        <a:p>
          <a:r>
            <a:rPr lang="pl-PL" sz="2400" dirty="0" smtClean="0">
              <a:latin typeface="+mj-lt"/>
            </a:rPr>
            <a:t>korzystające z pomocy społecznej – 3 pkt. </a:t>
          </a:r>
          <a:endParaRPr lang="pl-PL" sz="2400" dirty="0">
            <a:latin typeface="+mj-lt"/>
          </a:endParaRPr>
        </a:p>
      </dgm:t>
    </dgm:pt>
    <dgm:pt modelId="{9E355FF3-E26C-4366-9FC9-A92ECC9BC5C2}" type="parTrans" cxnId="{B77397A2-F6F5-4DB9-95AC-42F871CD48D3}">
      <dgm:prSet/>
      <dgm:spPr/>
      <dgm:t>
        <a:bodyPr/>
        <a:lstStyle/>
        <a:p>
          <a:endParaRPr lang="pl-PL"/>
        </a:p>
      </dgm:t>
    </dgm:pt>
    <dgm:pt modelId="{0BEAFF9B-46E7-4008-92EE-63D6638DBD32}" type="sibTrans" cxnId="{B77397A2-F6F5-4DB9-95AC-42F871CD48D3}">
      <dgm:prSet/>
      <dgm:spPr/>
      <dgm:t>
        <a:bodyPr/>
        <a:lstStyle/>
        <a:p>
          <a:endParaRPr lang="pl-PL"/>
        </a:p>
      </dgm:t>
    </dgm:pt>
    <dgm:pt modelId="{523EB7D3-77DA-4A3A-B1ED-6A58E88CC505}">
      <dgm:prSet custT="1"/>
      <dgm:spPr/>
      <dgm:t>
        <a:bodyPr/>
        <a:lstStyle/>
        <a:p>
          <a:r>
            <a:rPr lang="pl-PL" sz="2400" dirty="0" smtClean="0">
              <a:latin typeface="+mj-lt"/>
            </a:rPr>
            <a:t>nieaktywne zawodowo (tzw. NEET), bez doświadczenia zawodowego -3 pkt. </a:t>
          </a:r>
          <a:endParaRPr lang="pl-PL" sz="2400" dirty="0">
            <a:latin typeface="+mj-lt"/>
          </a:endParaRPr>
        </a:p>
      </dgm:t>
    </dgm:pt>
    <dgm:pt modelId="{95B423E5-CE25-4417-B9A4-DA7564979E09}" type="parTrans" cxnId="{82614FF0-938D-491C-9E98-5CAF3FA19301}">
      <dgm:prSet/>
      <dgm:spPr/>
      <dgm:t>
        <a:bodyPr/>
        <a:lstStyle/>
        <a:p>
          <a:endParaRPr lang="pl-PL"/>
        </a:p>
      </dgm:t>
    </dgm:pt>
    <dgm:pt modelId="{41DDFF55-E450-4D21-B926-FE47A52781F9}" type="sibTrans" cxnId="{82614FF0-938D-491C-9E98-5CAF3FA19301}">
      <dgm:prSet/>
      <dgm:spPr/>
      <dgm:t>
        <a:bodyPr/>
        <a:lstStyle/>
        <a:p>
          <a:endParaRPr lang="pl-PL"/>
        </a:p>
      </dgm:t>
    </dgm:pt>
    <dgm:pt modelId="{9B9C34FD-EC5F-4DC7-86A1-10BC3D47910C}">
      <dgm:prSet custT="1"/>
      <dgm:spPr/>
      <dgm:t>
        <a:bodyPr/>
        <a:lstStyle/>
        <a:p>
          <a:r>
            <a:rPr lang="pl-PL" sz="2400" dirty="0" smtClean="0">
              <a:latin typeface="+mj-lt"/>
            </a:rPr>
            <a:t>z niepełnosprawnością -3 pkt.</a:t>
          </a:r>
          <a:endParaRPr lang="pl-PL" sz="2400" dirty="0">
            <a:latin typeface="+mj-lt"/>
          </a:endParaRPr>
        </a:p>
      </dgm:t>
    </dgm:pt>
    <dgm:pt modelId="{6EC0864F-F574-4F08-AAF4-D7BEF05200E1}" type="parTrans" cxnId="{183582C7-5E9B-44CD-ABED-9520CEA7C968}">
      <dgm:prSet/>
      <dgm:spPr/>
      <dgm:t>
        <a:bodyPr/>
        <a:lstStyle/>
        <a:p>
          <a:endParaRPr lang="pl-PL"/>
        </a:p>
      </dgm:t>
    </dgm:pt>
    <dgm:pt modelId="{E5170C55-D753-442A-8F51-7F1A4F4FE598}" type="sibTrans" cxnId="{183582C7-5E9B-44CD-ABED-9520CEA7C968}">
      <dgm:prSet/>
      <dgm:spPr/>
      <dgm:t>
        <a:bodyPr/>
        <a:lstStyle/>
        <a:p>
          <a:endParaRPr lang="pl-PL"/>
        </a:p>
      </dgm:t>
    </dgm:pt>
    <dgm:pt modelId="{D29CBAAC-D065-43B3-BC5E-9425D2A3FBF5}">
      <dgm:prSet custT="1"/>
      <dgm:spPr/>
      <dgm:t>
        <a:bodyPr/>
        <a:lstStyle/>
        <a:p>
          <a:r>
            <a:rPr lang="pl-PL" sz="2400" dirty="0" smtClean="0">
              <a:latin typeface="+mj-lt"/>
            </a:rPr>
            <a:t>dla których rolnictwo jest jedynym źródłem utrzymania -3 pkt.</a:t>
          </a:r>
          <a:endParaRPr lang="pl-PL" sz="2400" dirty="0">
            <a:latin typeface="+mj-lt"/>
          </a:endParaRPr>
        </a:p>
      </dgm:t>
    </dgm:pt>
    <dgm:pt modelId="{0569F879-D37D-44F0-B250-4FD06F8F9233}" type="parTrans" cxnId="{D1EA4CD7-62A7-4BEB-96C3-E33B4E8D3453}">
      <dgm:prSet/>
      <dgm:spPr/>
      <dgm:t>
        <a:bodyPr/>
        <a:lstStyle/>
        <a:p>
          <a:endParaRPr lang="pl-PL"/>
        </a:p>
      </dgm:t>
    </dgm:pt>
    <dgm:pt modelId="{AFBC659E-26B6-41AB-A325-84053884EF64}" type="sibTrans" cxnId="{D1EA4CD7-62A7-4BEB-96C3-E33B4E8D3453}">
      <dgm:prSet/>
      <dgm:spPr/>
      <dgm:t>
        <a:bodyPr/>
        <a:lstStyle/>
        <a:p>
          <a:endParaRPr lang="pl-PL"/>
        </a:p>
      </dgm:t>
    </dgm:pt>
    <dgm:pt modelId="{F74CEFC8-030B-4826-A3DA-284316EA5A41}">
      <dgm:prSet custT="1"/>
      <dgm:spPr/>
      <dgm:t>
        <a:bodyPr/>
        <a:lstStyle/>
        <a:p>
          <a:r>
            <a:rPr lang="pl-PL" sz="2400" dirty="0" smtClean="0">
              <a:latin typeface="+mj-lt"/>
            </a:rPr>
            <a:t>osamotnione, niemobilne na rynku pracy z powodu opieki nad osobami zależnymi-3pkt. </a:t>
          </a:r>
          <a:endParaRPr lang="pl-PL" sz="2400" dirty="0">
            <a:latin typeface="+mj-lt"/>
          </a:endParaRPr>
        </a:p>
      </dgm:t>
    </dgm:pt>
    <dgm:pt modelId="{51A17484-8E59-44ED-89E9-092E3646EC16}" type="parTrans" cxnId="{82AD8D32-A454-4BA5-8DE7-226C476A567C}">
      <dgm:prSet/>
      <dgm:spPr/>
      <dgm:t>
        <a:bodyPr/>
        <a:lstStyle/>
        <a:p>
          <a:endParaRPr lang="pl-PL"/>
        </a:p>
      </dgm:t>
    </dgm:pt>
    <dgm:pt modelId="{688B23B9-D086-47CD-A5B7-9D8FAEF00605}" type="sibTrans" cxnId="{82AD8D32-A454-4BA5-8DE7-226C476A567C}">
      <dgm:prSet/>
      <dgm:spPr/>
      <dgm:t>
        <a:bodyPr/>
        <a:lstStyle/>
        <a:p>
          <a:endParaRPr lang="pl-PL"/>
        </a:p>
      </dgm:t>
    </dgm:pt>
    <dgm:pt modelId="{048E8E3C-6885-433F-81B2-C472497721BC}">
      <dgm:prSet custT="1"/>
      <dgm:spPr/>
      <dgm:t>
        <a:bodyPr/>
        <a:lstStyle/>
        <a:p>
          <a:r>
            <a:rPr lang="pl-PL" sz="2400" dirty="0" smtClean="0">
              <a:latin typeface="+mj-lt"/>
            </a:rPr>
            <a:t>o niskim wykształceniu, tj.  co najwyżej zasadniczym zawodowym lub średnim </a:t>
          </a:r>
          <a:br>
            <a:rPr lang="pl-PL" sz="2400" dirty="0" smtClean="0">
              <a:latin typeface="+mj-lt"/>
            </a:rPr>
          </a:br>
          <a:r>
            <a:rPr lang="pl-PL" sz="2400" dirty="0" smtClean="0">
              <a:latin typeface="+mj-lt"/>
            </a:rPr>
            <a:t>i policealnym zdobytym w dalszej przeszłości – 3 pkt. </a:t>
          </a:r>
          <a:endParaRPr lang="pl-PL" sz="2400" dirty="0">
            <a:latin typeface="+mj-lt"/>
          </a:endParaRPr>
        </a:p>
      </dgm:t>
    </dgm:pt>
    <dgm:pt modelId="{EBABC27E-9F5E-4F61-8386-FA8E1B8358BE}" type="parTrans" cxnId="{AE526E27-B7AD-494F-AA06-BA9825DA4EA7}">
      <dgm:prSet/>
      <dgm:spPr/>
      <dgm:t>
        <a:bodyPr/>
        <a:lstStyle/>
        <a:p>
          <a:endParaRPr lang="pl-PL"/>
        </a:p>
      </dgm:t>
    </dgm:pt>
    <dgm:pt modelId="{BAF060ED-72A9-421C-AA37-A9FF6DC7DBEF}" type="sibTrans" cxnId="{AE526E27-B7AD-494F-AA06-BA9825DA4EA7}">
      <dgm:prSet/>
      <dgm:spPr/>
      <dgm:t>
        <a:bodyPr/>
        <a:lstStyle/>
        <a:p>
          <a:endParaRPr lang="pl-PL"/>
        </a:p>
      </dgm:t>
    </dgm:pt>
    <dgm:pt modelId="{84FB5C51-EA0D-4228-B5A2-259447E8F036}" type="pres">
      <dgm:prSet presAssocID="{5E49E5EC-69CF-427A-82B1-5EC4BDC0E7D5}" presName="linear" presStyleCnt="0">
        <dgm:presLayoutVars>
          <dgm:animLvl val="lvl"/>
          <dgm:resizeHandles val="exact"/>
        </dgm:presLayoutVars>
      </dgm:prSet>
      <dgm:spPr/>
      <dgm:t>
        <a:bodyPr/>
        <a:lstStyle/>
        <a:p>
          <a:endParaRPr lang="pl-PL"/>
        </a:p>
      </dgm:t>
    </dgm:pt>
    <dgm:pt modelId="{6CE639B7-C9E3-4A0C-A4F4-411D9840FE25}" type="pres">
      <dgm:prSet presAssocID="{27749DF2-FE03-4D0E-9361-98616E6AEC96}" presName="parentText" presStyleLbl="node1" presStyleIdx="0" presStyleCnt="2" custScaleY="91805" custLinFactNeighborY="-4665">
        <dgm:presLayoutVars>
          <dgm:chMax val="0"/>
          <dgm:bulletEnabled val="1"/>
        </dgm:presLayoutVars>
      </dgm:prSet>
      <dgm:spPr/>
      <dgm:t>
        <a:bodyPr/>
        <a:lstStyle/>
        <a:p>
          <a:endParaRPr lang="pl-PL"/>
        </a:p>
      </dgm:t>
    </dgm:pt>
    <dgm:pt modelId="{7B10A489-F8D1-45EC-8A6C-245A7A6DDD38}" type="pres">
      <dgm:prSet presAssocID="{263280D8-DD7B-4887-A8C8-FB26FF0B6FF7}" presName="spacer" presStyleCnt="0"/>
      <dgm:spPr/>
    </dgm:pt>
    <dgm:pt modelId="{4EA36365-6336-4048-A541-9581B928B648}" type="pres">
      <dgm:prSet presAssocID="{636715FC-E0BA-47FC-A661-42997F767E91}" presName="parentText" presStyleLbl="node1" presStyleIdx="1" presStyleCnt="2" custScaleY="83904">
        <dgm:presLayoutVars>
          <dgm:chMax val="0"/>
          <dgm:bulletEnabled val="1"/>
        </dgm:presLayoutVars>
      </dgm:prSet>
      <dgm:spPr/>
      <dgm:t>
        <a:bodyPr/>
        <a:lstStyle/>
        <a:p>
          <a:endParaRPr lang="pl-PL"/>
        </a:p>
      </dgm:t>
    </dgm:pt>
    <dgm:pt modelId="{14F06B22-7609-4D01-BCB1-212299C78E77}" type="pres">
      <dgm:prSet presAssocID="{636715FC-E0BA-47FC-A661-42997F767E91}" presName="childText" presStyleLbl="revTx" presStyleIdx="0" presStyleCnt="1" custScaleY="108414">
        <dgm:presLayoutVars>
          <dgm:bulletEnabled val="1"/>
        </dgm:presLayoutVars>
      </dgm:prSet>
      <dgm:spPr/>
      <dgm:t>
        <a:bodyPr/>
        <a:lstStyle/>
        <a:p>
          <a:endParaRPr lang="pl-PL"/>
        </a:p>
      </dgm:t>
    </dgm:pt>
  </dgm:ptLst>
  <dgm:cxnLst>
    <dgm:cxn modelId="{9388E998-B2FA-4507-8FCC-210827643DB0}" srcId="{636715FC-E0BA-47FC-A661-42997F767E91}" destId="{AC365542-7016-4B62-A4DD-11A422E680D0}" srcOrd="2" destOrd="0" parTransId="{6E91D75C-DB0B-4ABB-9C25-14149C35E0C2}" sibTransId="{DCED318A-FAD4-45E3-B580-E9AC5845EC75}"/>
    <dgm:cxn modelId="{9652E7D9-3ECC-4158-8BC4-85EA66A9D44D}" srcId="{5E49E5EC-69CF-427A-82B1-5EC4BDC0E7D5}" destId="{636715FC-E0BA-47FC-A661-42997F767E91}" srcOrd="1" destOrd="0" parTransId="{BFF1D330-BA8B-422F-B20D-BD98A18C4BFB}" sibTransId="{B43BC452-2DD2-4C55-8399-93F379AE716F}"/>
    <dgm:cxn modelId="{AE526E27-B7AD-494F-AA06-BA9825DA4EA7}" srcId="{636715FC-E0BA-47FC-A661-42997F767E91}" destId="{048E8E3C-6885-433F-81B2-C472497721BC}" srcOrd="0" destOrd="0" parTransId="{EBABC27E-9F5E-4F61-8386-FA8E1B8358BE}" sibTransId="{BAF060ED-72A9-421C-AA37-A9FF6DC7DBEF}"/>
    <dgm:cxn modelId="{183582C7-5E9B-44CD-ABED-9520CEA7C968}" srcId="{636715FC-E0BA-47FC-A661-42997F767E91}" destId="{9B9C34FD-EC5F-4DC7-86A1-10BC3D47910C}" srcOrd="5" destOrd="0" parTransId="{6EC0864F-F574-4F08-AAF4-D7BEF05200E1}" sibTransId="{E5170C55-D753-442A-8F51-7F1A4F4FE598}"/>
    <dgm:cxn modelId="{0A3B6A14-C4A5-4599-8D8E-47B2D867B785}" srcId="{636715FC-E0BA-47FC-A661-42997F767E91}" destId="{6D0F53E6-D829-4897-BF5F-DF675EB6FF71}" srcOrd="1" destOrd="0" parTransId="{B5F9A61E-40B2-4854-8C9C-AD10125070AF}" sibTransId="{8555CE1A-BCA9-421D-8F16-74FE0F5A6A34}"/>
    <dgm:cxn modelId="{D1EA4CD7-62A7-4BEB-96C3-E33B4E8D3453}" srcId="{636715FC-E0BA-47FC-A661-42997F767E91}" destId="{D29CBAAC-D065-43B3-BC5E-9425D2A3FBF5}" srcOrd="6" destOrd="0" parTransId="{0569F879-D37D-44F0-B250-4FD06F8F9233}" sibTransId="{AFBC659E-26B6-41AB-A325-84053884EF64}"/>
    <dgm:cxn modelId="{77198D20-1D85-444D-B1F3-8A7DA028EC18}" type="presOf" srcId="{048E8E3C-6885-433F-81B2-C472497721BC}" destId="{14F06B22-7609-4D01-BCB1-212299C78E77}" srcOrd="0" destOrd="0" presId="urn:microsoft.com/office/officeart/2005/8/layout/vList2"/>
    <dgm:cxn modelId="{ED602663-B1A0-45C6-9BD2-8A7656CA4331}" srcId="{5E49E5EC-69CF-427A-82B1-5EC4BDC0E7D5}" destId="{27749DF2-FE03-4D0E-9361-98616E6AEC96}" srcOrd="0" destOrd="0" parTransId="{763B13F5-B5F0-4E89-AFF3-DD27E80C0041}" sibTransId="{263280D8-DD7B-4887-A8C8-FB26FF0B6FF7}"/>
    <dgm:cxn modelId="{B77397A2-F6F5-4DB9-95AC-42F871CD48D3}" srcId="{636715FC-E0BA-47FC-A661-42997F767E91}" destId="{D1BED39B-5453-4433-A104-79E9BF9DD093}" srcOrd="3" destOrd="0" parTransId="{9E355FF3-E26C-4366-9FC9-A92ECC9BC5C2}" sibTransId="{0BEAFF9B-46E7-4008-92EE-63D6638DBD32}"/>
    <dgm:cxn modelId="{82AD8D32-A454-4BA5-8DE7-226C476A567C}" srcId="{636715FC-E0BA-47FC-A661-42997F767E91}" destId="{F74CEFC8-030B-4826-A3DA-284316EA5A41}" srcOrd="7" destOrd="0" parTransId="{51A17484-8E59-44ED-89E9-092E3646EC16}" sibTransId="{688B23B9-D086-47CD-A5B7-9D8FAEF00605}"/>
    <dgm:cxn modelId="{0639652D-FE08-4874-8F84-F7C83457C9E9}" type="presOf" srcId="{636715FC-E0BA-47FC-A661-42997F767E91}" destId="{4EA36365-6336-4048-A541-9581B928B648}" srcOrd="0" destOrd="0" presId="urn:microsoft.com/office/officeart/2005/8/layout/vList2"/>
    <dgm:cxn modelId="{BA3C73D3-F5EE-4BFF-8D10-3E4FD5AD401D}" type="presOf" srcId="{6D0F53E6-D829-4897-BF5F-DF675EB6FF71}" destId="{14F06B22-7609-4D01-BCB1-212299C78E77}" srcOrd="0" destOrd="1" presId="urn:microsoft.com/office/officeart/2005/8/layout/vList2"/>
    <dgm:cxn modelId="{E8F3C664-A41C-4C17-8C08-663B0B999C1D}" type="presOf" srcId="{F74CEFC8-030B-4826-A3DA-284316EA5A41}" destId="{14F06B22-7609-4D01-BCB1-212299C78E77}" srcOrd="0" destOrd="7" presId="urn:microsoft.com/office/officeart/2005/8/layout/vList2"/>
    <dgm:cxn modelId="{6223A58D-A5D3-4064-9C1D-C652C351C5E1}" type="presOf" srcId="{D1BED39B-5453-4433-A104-79E9BF9DD093}" destId="{14F06B22-7609-4D01-BCB1-212299C78E77}" srcOrd="0" destOrd="3" presId="urn:microsoft.com/office/officeart/2005/8/layout/vList2"/>
    <dgm:cxn modelId="{A2B9492A-FF06-4E96-BFFB-ABF9BB1E9D18}" type="presOf" srcId="{523EB7D3-77DA-4A3A-B1ED-6A58E88CC505}" destId="{14F06B22-7609-4D01-BCB1-212299C78E77}" srcOrd="0" destOrd="4" presId="urn:microsoft.com/office/officeart/2005/8/layout/vList2"/>
    <dgm:cxn modelId="{F1CBEAF0-FA5F-4824-B8D2-DB8CB22DE748}" type="presOf" srcId="{5E49E5EC-69CF-427A-82B1-5EC4BDC0E7D5}" destId="{84FB5C51-EA0D-4228-B5A2-259447E8F036}" srcOrd="0" destOrd="0" presId="urn:microsoft.com/office/officeart/2005/8/layout/vList2"/>
    <dgm:cxn modelId="{82614FF0-938D-491C-9E98-5CAF3FA19301}" srcId="{636715FC-E0BA-47FC-A661-42997F767E91}" destId="{523EB7D3-77DA-4A3A-B1ED-6A58E88CC505}" srcOrd="4" destOrd="0" parTransId="{95B423E5-CE25-4417-B9A4-DA7564979E09}" sibTransId="{41DDFF55-E450-4D21-B926-FE47A52781F9}"/>
    <dgm:cxn modelId="{AE712009-DF94-45FA-8A66-465AFBA3AA39}" type="presOf" srcId="{9B9C34FD-EC5F-4DC7-86A1-10BC3D47910C}" destId="{14F06B22-7609-4D01-BCB1-212299C78E77}" srcOrd="0" destOrd="5" presId="urn:microsoft.com/office/officeart/2005/8/layout/vList2"/>
    <dgm:cxn modelId="{B84DCA3C-3926-47C0-8EA4-510CDA2956C3}" type="presOf" srcId="{AC365542-7016-4B62-A4DD-11A422E680D0}" destId="{14F06B22-7609-4D01-BCB1-212299C78E77}" srcOrd="0" destOrd="2" presId="urn:microsoft.com/office/officeart/2005/8/layout/vList2"/>
    <dgm:cxn modelId="{0AF7C454-A017-4D55-A27C-A8E42D8E0F74}" type="presOf" srcId="{D29CBAAC-D065-43B3-BC5E-9425D2A3FBF5}" destId="{14F06B22-7609-4D01-BCB1-212299C78E77}" srcOrd="0" destOrd="6" presId="urn:microsoft.com/office/officeart/2005/8/layout/vList2"/>
    <dgm:cxn modelId="{14DB6124-F0E6-4AE8-8592-E7CBA9B01326}" type="presOf" srcId="{27749DF2-FE03-4D0E-9361-98616E6AEC96}" destId="{6CE639B7-C9E3-4A0C-A4F4-411D9840FE25}" srcOrd="0" destOrd="0" presId="urn:microsoft.com/office/officeart/2005/8/layout/vList2"/>
    <dgm:cxn modelId="{D1FEE924-D15F-433C-A50D-93086FC38D13}" type="presParOf" srcId="{84FB5C51-EA0D-4228-B5A2-259447E8F036}" destId="{6CE639B7-C9E3-4A0C-A4F4-411D9840FE25}" srcOrd="0" destOrd="0" presId="urn:microsoft.com/office/officeart/2005/8/layout/vList2"/>
    <dgm:cxn modelId="{4606D2E9-A372-4F04-AFD1-226BD4757A72}" type="presParOf" srcId="{84FB5C51-EA0D-4228-B5A2-259447E8F036}" destId="{7B10A489-F8D1-45EC-8A6C-245A7A6DDD38}" srcOrd="1" destOrd="0" presId="urn:microsoft.com/office/officeart/2005/8/layout/vList2"/>
    <dgm:cxn modelId="{D6CFE034-0886-4F50-9975-952FA3648411}" type="presParOf" srcId="{84FB5C51-EA0D-4228-B5A2-259447E8F036}" destId="{4EA36365-6336-4048-A541-9581B928B648}" srcOrd="2" destOrd="0" presId="urn:microsoft.com/office/officeart/2005/8/layout/vList2"/>
    <dgm:cxn modelId="{22A66239-E97E-4881-816A-E343DD90977F}" type="presParOf" srcId="{84FB5C51-EA0D-4228-B5A2-259447E8F036}" destId="{14F06B22-7609-4D01-BCB1-212299C78E77}"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E49E5EC-69CF-427A-82B1-5EC4BDC0E7D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pl-PL"/>
        </a:p>
      </dgm:t>
    </dgm:pt>
    <dgm:pt modelId="{27749DF2-FE03-4D0E-9361-98616E6AEC96}">
      <dgm:prSet phldrT="[Tekst]" custT="1"/>
      <dgm:spPr/>
      <dgm:t>
        <a:bodyPr/>
        <a:lstStyle/>
        <a:p>
          <a:r>
            <a:rPr lang="pl-PL" sz="4100" dirty="0" smtClean="0">
              <a:latin typeface="+mj-lt"/>
            </a:rPr>
            <a:t>4. Województwo pochodzenia organu prowadzącego - max. 15 pkt.</a:t>
          </a:r>
          <a:endParaRPr lang="pl-PL" sz="4100" dirty="0"/>
        </a:p>
      </dgm:t>
    </dgm:pt>
    <dgm:pt modelId="{763B13F5-B5F0-4E89-AFF3-DD27E80C0041}" type="parTrans" cxnId="{ED602663-B1A0-45C6-9BD2-8A7656CA4331}">
      <dgm:prSet/>
      <dgm:spPr/>
      <dgm:t>
        <a:bodyPr/>
        <a:lstStyle/>
        <a:p>
          <a:endParaRPr lang="pl-PL"/>
        </a:p>
      </dgm:t>
    </dgm:pt>
    <dgm:pt modelId="{263280D8-DD7B-4887-A8C8-FB26FF0B6FF7}" type="sibTrans" cxnId="{ED602663-B1A0-45C6-9BD2-8A7656CA4331}">
      <dgm:prSet/>
      <dgm:spPr/>
      <dgm:t>
        <a:bodyPr/>
        <a:lstStyle/>
        <a:p>
          <a:endParaRPr lang="pl-PL"/>
        </a:p>
      </dgm:t>
    </dgm:pt>
    <dgm:pt modelId="{636715FC-E0BA-47FC-A661-42997F767E91}">
      <dgm:prSet phldrT="[Tekst]" custT="1"/>
      <dgm:spPr/>
      <dgm:t>
        <a:bodyPr/>
        <a:lstStyle/>
        <a:p>
          <a:pPr marL="355600" indent="-355600"/>
          <a:r>
            <a:rPr lang="pl-PL" sz="3600" dirty="0" smtClean="0">
              <a:latin typeface="+mj-lt"/>
            </a:rPr>
            <a:t>Opolskie, Zachodnio-Pomorskie, Podlaskie-15 pkt.</a:t>
          </a:r>
          <a:endParaRPr lang="pl-PL" sz="3600" dirty="0"/>
        </a:p>
      </dgm:t>
    </dgm:pt>
    <dgm:pt modelId="{BFF1D330-BA8B-422F-B20D-BD98A18C4BFB}" type="parTrans" cxnId="{9652E7D9-3ECC-4158-8BC4-85EA66A9D44D}">
      <dgm:prSet/>
      <dgm:spPr/>
      <dgm:t>
        <a:bodyPr/>
        <a:lstStyle/>
        <a:p>
          <a:endParaRPr lang="pl-PL"/>
        </a:p>
      </dgm:t>
    </dgm:pt>
    <dgm:pt modelId="{B43BC452-2DD2-4C55-8399-93F379AE716F}" type="sibTrans" cxnId="{9652E7D9-3ECC-4158-8BC4-85EA66A9D44D}">
      <dgm:prSet/>
      <dgm:spPr/>
      <dgm:t>
        <a:bodyPr/>
        <a:lstStyle/>
        <a:p>
          <a:endParaRPr lang="pl-PL"/>
        </a:p>
      </dgm:t>
    </dgm:pt>
    <dgm:pt modelId="{169DDD00-4C3B-4FD4-8C68-18A64B8F8E87}">
      <dgm:prSet custT="1"/>
      <dgm:spPr/>
      <dgm:t>
        <a:bodyPr/>
        <a:lstStyle/>
        <a:p>
          <a:pPr marL="355600" indent="-355600"/>
          <a:r>
            <a:rPr lang="pl-PL" sz="3600" dirty="0" smtClean="0">
              <a:latin typeface="+mj-lt"/>
            </a:rPr>
            <a:t>Łódzkie, Mazowieckie -10 pkt.</a:t>
          </a:r>
          <a:endParaRPr lang="pl-PL" sz="3600" dirty="0">
            <a:latin typeface="+mj-lt"/>
          </a:endParaRPr>
        </a:p>
      </dgm:t>
    </dgm:pt>
    <dgm:pt modelId="{2B2964BD-8081-45DC-AAF8-68F7EC0E1AE4}" type="parTrans" cxnId="{62793EB3-0B4B-4448-A631-7E2FB80BDC63}">
      <dgm:prSet/>
      <dgm:spPr/>
      <dgm:t>
        <a:bodyPr/>
        <a:lstStyle/>
        <a:p>
          <a:endParaRPr lang="pl-PL"/>
        </a:p>
      </dgm:t>
    </dgm:pt>
    <dgm:pt modelId="{69140A12-18E6-4675-BA6C-6436241FA16B}" type="sibTrans" cxnId="{62793EB3-0B4B-4448-A631-7E2FB80BDC63}">
      <dgm:prSet/>
      <dgm:spPr/>
      <dgm:t>
        <a:bodyPr/>
        <a:lstStyle/>
        <a:p>
          <a:endParaRPr lang="pl-PL"/>
        </a:p>
      </dgm:t>
    </dgm:pt>
    <dgm:pt modelId="{A5161893-5CD6-438F-B5BA-26FE1D359C74}">
      <dgm:prSet custT="1"/>
      <dgm:spPr/>
      <dgm:t>
        <a:bodyPr/>
        <a:lstStyle/>
        <a:p>
          <a:pPr marL="355600" indent="-355600"/>
          <a:r>
            <a:rPr lang="pl-PL" sz="3600" dirty="0" smtClean="0">
              <a:latin typeface="+mj-lt"/>
            </a:rPr>
            <a:t>Pomorskie, Świętokrzyskie -5 pkt.</a:t>
          </a:r>
          <a:endParaRPr lang="pl-PL" sz="3600" dirty="0">
            <a:latin typeface="+mj-lt"/>
          </a:endParaRPr>
        </a:p>
      </dgm:t>
    </dgm:pt>
    <dgm:pt modelId="{D0EA4525-4032-408C-9B8F-4E84CA09CB4B}" type="parTrans" cxnId="{D4D5DA86-651D-430A-9E65-DE9B99B55095}">
      <dgm:prSet/>
      <dgm:spPr/>
      <dgm:t>
        <a:bodyPr/>
        <a:lstStyle/>
        <a:p>
          <a:endParaRPr lang="pl-PL"/>
        </a:p>
      </dgm:t>
    </dgm:pt>
    <dgm:pt modelId="{674AB6D0-A333-4EAC-93AA-152146B6DA40}" type="sibTrans" cxnId="{D4D5DA86-651D-430A-9E65-DE9B99B55095}">
      <dgm:prSet/>
      <dgm:spPr/>
      <dgm:t>
        <a:bodyPr/>
        <a:lstStyle/>
        <a:p>
          <a:endParaRPr lang="pl-PL"/>
        </a:p>
      </dgm:t>
    </dgm:pt>
    <dgm:pt modelId="{9B9C8999-517E-4D48-A74D-B64189ADE36A}">
      <dgm:prSet custT="1"/>
      <dgm:spPr/>
      <dgm:t>
        <a:bodyPr/>
        <a:lstStyle/>
        <a:p>
          <a:pPr marL="355600" indent="-355600"/>
          <a:r>
            <a:rPr lang="pl-PL" sz="3600" dirty="0" smtClean="0">
              <a:latin typeface="+mj-lt"/>
            </a:rPr>
            <a:t>Pozostałe województwa -0 pkt. </a:t>
          </a:r>
          <a:endParaRPr lang="pl-PL" sz="3600" dirty="0">
            <a:latin typeface="+mj-lt"/>
          </a:endParaRPr>
        </a:p>
      </dgm:t>
    </dgm:pt>
    <dgm:pt modelId="{6C84FA75-A01C-4E52-A1FD-D0FC50AC870C}" type="parTrans" cxnId="{ABAC7662-524A-4AC4-8C10-699BDF293599}">
      <dgm:prSet/>
      <dgm:spPr/>
      <dgm:t>
        <a:bodyPr/>
        <a:lstStyle/>
        <a:p>
          <a:endParaRPr lang="pl-PL"/>
        </a:p>
      </dgm:t>
    </dgm:pt>
    <dgm:pt modelId="{5C21D927-3E83-4C05-84DB-4E6862ABE5FD}" type="sibTrans" cxnId="{ABAC7662-524A-4AC4-8C10-699BDF293599}">
      <dgm:prSet/>
      <dgm:spPr/>
      <dgm:t>
        <a:bodyPr/>
        <a:lstStyle/>
        <a:p>
          <a:endParaRPr lang="pl-PL"/>
        </a:p>
      </dgm:t>
    </dgm:pt>
    <dgm:pt modelId="{84FB5C51-EA0D-4228-B5A2-259447E8F036}" type="pres">
      <dgm:prSet presAssocID="{5E49E5EC-69CF-427A-82B1-5EC4BDC0E7D5}" presName="linear" presStyleCnt="0">
        <dgm:presLayoutVars>
          <dgm:animLvl val="lvl"/>
          <dgm:resizeHandles val="exact"/>
        </dgm:presLayoutVars>
      </dgm:prSet>
      <dgm:spPr/>
      <dgm:t>
        <a:bodyPr/>
        <a:lstStyle/>
        <a:p>
          <a:endParaRPr lang="pl-PL"/>
        </a:p>
      </dgm:t>
    </dgm:pt>
    <dgm:pt modelId="{6CE639B7-C9E3-4A0C-A4F4-411D9840FE25}" type="pres">
      <dgm:prSet presAssocID="{27749DF2-FE03-4D0E-9361-98616E6AEC96}" presName="parentText" presStyleLbl="node1" presStyleIdx="0" presStyleCnt="1" custScaleY="85068" custLinFactNeighborY="-20243">
        <dgm:presLayoutVars>
          <dgm:chMax val="0"/>
          <dgm:bulletEnabled val="1"/>
        </dgm:presLayoutVars>
      </dgm:prSet>
      <dgm:spPr/>
      <dgm:t>
        <a:bodyPr/>
        <a:lstStyle/>
        <a:p>
          <a:endParaRPr lang="pl-PL"/>
        </a:p>
      </dgm:t>
    </dgm:pt>
    <dgm:pt modelId="{F5F04109-E7E0-43CF-9966-B837EAF3E6A9}" type="pres">
      <dgm:prSet presAssocID="{27749DF2-FE03-4D0E-9361-98616E6AEC96}" presName="childText" presStyleLbl="revTx" presStyleIdx="0" presStyleCnt="1" custLinFactNeighborY="-34174">
        <dgm:presLayoutVars>
          <dgm:bulletEnabled val="1"/>
        </dgm:presLayoutVars>
      </dgm:prSet>
      <dgm:spPr/>
      <dgm:t>
        <a:bodyPr/>
        <a:lstStyle/>
        <a:p>
          <a:endParaRPr lang="pl-PL"/>
        </a:p>
      </dgm:t>
    </dgm:pt>
  </dgm:ptLst>
  <dgm:cxnLst>
    <dgm:cxn modelId="{ED602663-B1A0-45C6-9BD2-8A7656CA4331}" srcId="{5E49E5EC-69CF-427A-82B1-5EC4BDC0E7D5}" destId="{27749DF2-FE03-4D0E-9361-98616E6AEC96}" srcOrd="0" destOrd="0" parTransId="{763B13F5-B5F0-4E89-AFF3-DD27E80C0041}" sibTransId="{263280D8-DD7B-4887-A8C8-FB26FF0B6FF7}"/>
    <dgm:cxn modelId="{14DB6124-F0E6-4AE8-8592-E7CBA9B01326}" type="presOf" srcId="{27749DF2-FE03-4D0E-9361-98616E6AEC96}" destId="{6CE639B7-C9E3-4A0C-A4F4-411D9840FE25}" srcOrd="0" destOrd="0" presId="urn:microsoft.com/office/officeart/2005/8/layout/vList2"/>
    <dgm:cxn modelId="{483009DD-AFE6-428A-9DDD-CC7FDAD25A56}" type="presOf" srcId="{9B9C8999-517E-4D48-A74D-B64189ADE36A}" destId="{F5F04109-E7E0-43CF-9966-B837EAF3E6A9}" srcOrd="0" destOrd="3" presId="urn:microsoft.com/office/officeart/2005/8/layout/vList2"/>
    <dgm:cxn modelId="{F1CBEAF0-FA5F-4824-B8D2-DB8CB22DE748}" type="presOf" srcId="{5E49E5EC-69CF-427A-82B1-5EC4BDC0E7D5}" destId="{84FB5C51-EA0D-4228-B5A2-259447E8F036}" srcOrd="0" destOrd="0" presId="urn:microsoft.com/office/officeart/2005/8/layout/vList2"/>
    <dgm:cxn modelId="{ABAC7662-524A-4AC4-8C10-699BDF293599}" srcId="{27749DF2-FE03-4D0E-9361-98616E6AEC96}" destId="{9B9C8999-517E-4D48-A74D-B64189ADE36A}" srcOrd="3" destOrd="0" parTransId="{6C84FA75-A01C-4E52-A1FD-D0FC50AC870C}" sibTransId="{5C21D927-3E83-4C05-84DB-4E6862ABE5FD}"/>
    <dgm:cxn modelId="{62793EB3-0B4B-4448-A631-7E2FB80BDC63}" srcId="{27749DF2-FE03-4D0E-9361-98616E6AEC96}" destId="{169DDD00-4C3B-4FD4-8C68-18A64B8F8E87}" srcOrd="1" destOrd="0" parTransId="{2B2964BD-8081-45DC-AAF8-68F7EC0E1AE4}" sibTransId="{69140A12-18E6-4675-BA6C-6436241FA16B}"/>
    <dgm:cxn modelId="{179DD557-DCE6-4C4F-92A4-777A25BE5226}" type="presOf" srcId="{A5161893-5CD6-438F-B5BA-26FE1D359C74}" destId="{F5F04109-E7E0-43CF-9966-B837EAF3E6A9}" srcOrd="0" destOrd="2" presId="urn:microsoft.com/office/officeart/2005/8/layout/vList2"/>
    <dgm:cxn modelId="{3444DD3E-2BA3-4D4F-9E03-07387341A452}" type="presOf" srcId="{636715FC-E0BA-47FC-A661-42997F767E91}" destId="{F5F04109-E7E0-43CF-9966-B837EAF3E6A9}" srcOrd="0" destOrd="0" presId="urn:microsoft.com/office/officeart/2005/8/layout/vList2"/>
    <dgm:cxn modelId="{879454B7-5386-4646-875A-A0ED699054BB}" type="presOf" srcId="{169DDD00-4C3B-4FD4-8C68-18A64B8F8E87}" destId="{F5F04109-E7E0-43CF-9966-B837EAF3E6A9}" srcOrd="0" destOrd="1" presId="urn:microsoft.com/office/officeart/2005/8/layout/vList2"/>
    <dgm:cxn modelId="{9652E7D9-3ECC-4158-8BC4-85EA66A9D44D}" srcId="{27749DF2-FE03-4D0E-9361-98616E6AEC96}" destId="{636715FC-E0BA-47FC-A661-42997F767E91}" srcOrd="0" destOrd="0" parTransId="{BFF1D330-BA8B-422F-B20D-BD98A18C4BFB}" sibTransId="{B43BC452-2DD2-4C55-8399-93F379AE716F}"/>
    <dgm:cxn modelId="{D4D5DA86-651D-430A-9E65-DE9B99B55095}" srcId="{27749DF2-FE03-4D0E-9361-98616E6AEC96}" destId="{A5161893-5CD6-438F-B5BA-26FE1D359C74}" srcOrd="2" destOrd="0" parTransId="{D0EA4525-4032-408C-9B8F-4E84CA09CB4B}" sibTransId="{674AB6D0-A333-4EAC-93AA-152146B6DA40}"/>
    <dgm:cxn modelId="{D1FEE924-D15F-433C-A50D-93086FC38D13}" type="presParOf" srcId="{84FB5C51-EA0D-4228-B5A2-259447E8F036}" destId="{6CE639B7-C9E3-4A0C-A4F4-411D9840FE25}" srcOrd="0" destOrd="0" presId="urn:microsoft.com/office/officeart/2005/8/layout/vList2"/>
    <dgm:cxn modelId="{D8F8CC3A-54A0-41B4-9563-6EB63652AE7F}" type="presParOf" srcId="{84FB5C51-EA0D-4228-B5A2-259447E8F036}" destId="{F5F04109-E7E0-43CF-9966-B837EAF3E6A9}"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E49E5EC-69CF-427A-82B1-5EC4BDC0E7D5}" type="doc">
      <dgm:prSet loTypeId="urn:microsoft.com/office/officeart/2005/8/layout/vList2" loCatId="list" qsTypeId="urn:microsoft.com/office/officeart/2005/8/quickstyle/simple1" qsCatId="simple" csTypeId="urn:microsoft.com/office/officeart/2005/8/colors/accent6_2" csCatId="accent6" phldr="1"/>
      <dgm:spPr/>
      <dgm:t>
        <a:bodyPr/>
        <a:lstStyle/>
        <a:p>
          <a:endParaRPr lang="pl-PL"/>
        </a:p>
      </dgm:t>
    </dgm:pt>
    <dgm:pt modelId="{27749DF2-FE03-4D0E-9361-98616E6AEC96}">
      <dgm:prSet phldrT="[Tekst]"/>
      <dgm:spPr/>
      <dgm:t>
        <a:bodyPr/>
        <a:lstStyle/>
        <a:p>
          <a:r>
            <a:rPr lang="pl-PL" dirty="0" smtClean="0">
              <a:latin typeface="+mj-lt"/>
            </a:rPr>
            <a:t>5. Doświadczenie szkoły na rzecz aktywizacji osób dorosłych/ społeczności lokalnej -max. 5 pkt</a:t>
          </a:r>
          <a:endParaRPr lang="pl-PL" dirty="0">
            <a:latin typeface="+mj-lt"/>
          </a:endParaRPr>
        </a:p>
      </dgm:t>
    </dgm:pt>
    <dgm:pt modelId="{763B13F5-B5F0-4E89-AFF3-DD27E80C0041}" type="parTrans" cxnId="{ED602663-B1A0-45C6-9BD2-8A7656CA4331}">
      <dgm:prSet/>
      <dgm:spPr/>
      <dgm:t>
        <a:bodyPr/>
        <a:lstStyle/>
        <a:p>
          <a:endParaRPr lang="pl-PL"/>
        </a:p>
      </dgm:t>
    </dgm:pt>
    <dgm:pt modelId="{263280D8-DD7B-4887-A8C8-FB26FF0B6FF7}" type="sibTrans" cxnId="{ED602663-B1A0-45C6-9BD2-8A7656CA4331}">
      <dgm:prSet/>
      <dgm:spPr/>
      <dgm:t>
        <a:bodyPr/>
        <a:lstStyle/>
        <a:p>
          <a:endParaRPr lang="pl-PL"/>
        </a:p>
      </dgm:t>
    </dgm:pt>
    <dgm:pt modelId="{636715FC-E0BA-47FC-A661-42997F767E91}">
      <dgm:prSet phldrT="[Tekst]"/>
      <dgm:spPr/>
      <dgm:t>
        <a:bodyPr/>
        <a:lstStyle/>
        <a:p>
          <a:r>
            <a:rPr lang="pl-PL" smtClean="0">
              <a:latin typeface="+mj-lt"/>
            </a:rPr>
            <a:t>Wniosek aplikacyjny zawiera opis dwóch działań, które spełniają wymienione </a:t>
          </a:r>
          <a:br>
            <a:rPr lang="pl-PL" smtClean="0">
              <a:latin typeface="+mj-lt"/>
            </a:rPr>
          </a:br>
          <a:r>
            <a:rPr lang="pl-PL" smtClean="0">
              <a:latin typeface="+mj-lt"/>
            </a:rPr>
            <a:t>w opisie kryterium elementy - 2 pkt;</a:t>
          </a:r>
          <a:endParaRPr lang="pl-PL" dirty="0"/>
        </a:p>
      </dgm:t>
    </dgm:pt>
    <dgm:pt modelId="{BFF1D330-BA8B-422F-B20D-BD98A18C4BFB}" type="parTrans" cxnId="{9652E7D9-3ECC-4158-8BC4-85EA66A9D44D}">
      <dgm:prSet/>
      <dgm:spPr/>
      <dgm:t>
        <a:bodyPr/>
        <a:lstStyle/>
        <a:p>
          <a:endParaRPr lang="pl-PL"/>
        </a:p>
      </dgm:t>
    </dgm:pt>
    <dgm:pt modelId="{B43BC452-2DD2-4C55-8399-93F379AE716F}" type="sibTrans" cxnId="{9652E7D9-3ECC-4158-8BC4-85EA66A9D44D}">
      <dgm:prSet/>
      <dgm:spPr/>
      <dgm:t>
        <a:bodyPr/>
        <a:lstStyle/>
        <a:p>
          <a:endParaRPr lang="pl-PL"/>
        </a:p>
      </dgm:t>
    </dgm:pt>
    <dgm:pt modelId="{715928E5-B4D2-442D-BF2F-B40771281DC0}">
      <dgm:prSet/>
      <dgm:spPr/>
      <dgm:t>
        <a:bodyPr/>
        <a:lstStyle/>
        <a:p>
          <a:r>
            <a:rPr lang="pl-PL" dirty="0" smtClean="0">
              <a:latin typeface="+mj-lt"/>
            </a:rPr>
            <a:t>Wniosek aplikacyjny zawiera opis jednego działania, które spełnia </a:t>
          </a:r>
          <a:r>
            <a:rPr lang="pl-PL" dirty="0" smtClean="0">
              <a:latin typeface="+mj-lt"/>
            </a:rPr>
            <a:t>wymienione w </a:t>
          </a:r>
          <a:r>
            <a:rPr lang="pl-PL" dirty="0" smtClean="0">
              <a:latin typeface="+mj-lt"/>
            </a:rPr>
            <a:t>opisie kryterium elementy - 1 pkt;</a:t>
          </a:r>
          <a:endParaRPr lang="pl-PL" dirty="0">
            <a:latin typeface="+mj-lt"/>
          </a:endParaRPr>
        </a:p>
      </dgm:t>
    </dgm:pt>
    <dgm:pt modelId="{51CC4369-62A2-482F-84FD-86FE70631F19}" type="parTrans" cxnId="{519453E0-F496-4E21-B641-3410C63C78D0}">
      <dgm:prSet/>
      <dgm:spPr/>
      <dgm:t>
        <a:bodyPr/>
        <a:lstStyle/>
        <a:p>
          <a:endParaRPr lang="pl-PL"/>
        </a:p>
      </dgm:t>
    </dgm:pt>
    <dgm:pt modelId="{B1AB8B01-7EF1-4CDB-A8C3-D51117A5D1B7}" type="sibTrans" cxnId="{519453E0-F496-4E21-B641-3410C63C78D0}">
      <dgm:prSet/>
      <dgm:spPr/>
      <dgm:t>
        <a:bodyPr/>
        <a:lstStyle/>
        <a:p>
          <a:endParaRPr lang="pl-PL"/>
        </a:p>
      </dgm:t>
    </dgm:pt>
    <dgm:pt modelId="{2D55BD42-9E24-4BCD-914E-FC3C7D52D04B}">
      <dgm:prSet/>
      <dgm:spPr/>
      <dgm:t>
        <a:bodyPr/>
        <a:lstStyle/>
        <a:p>
          <a:r>
            <a:rPr lang="pl-PL" dirty="0" smtClean="0">
              <a:latin typeface="+mj-lt"/>
            </a:rPr>
            <a:t>Wniosek aplikacyjny nie zawiera opisu działań, które spełniają wymienione </a:t>
          </a:r>
          <a:br>
            <a:rPr lang="pl-PL" dirty="0" smtClean="0">
              <a:latin typeface="+mj-lt"/>
            </a:rPr>
          </a:br>
          <a:r>
            <a:rPr lang="pl-PL" dirty="0" smtClean="0">
              <a:latin typeface="+mj-lt"/>
            </a:rPr>
            <a:t>w opisie kryterium elementy lub opis nie spełnia wymogów kryterialnych - 0 pkt</a:t>
          </a:r>
          <a:endParaRPr lang="pl-PL" dirty="0">
            <a:latin typeface="+mj-lt"/>
          </a:endParaRPr>
        </a:p>
      </dgm:t>
    </dgm:pt>
    <dgm:pt modelId="{D4898DCF-22B6-4F04-A650-4D4E398780BE}" type="parTrans" cxnId="{828D79DC-CEA6-4FD2-AA9E-38CD706995B6}">
      <dgm:prSet/>
      <dgm:spPr/>
      <dgm:t>
        <a:bodyPr/>
        <a:lstStyle/>
        <a:p>
          <a:endParaRPr lang="pl-PL"/>
        </a:p>
      </dgm:t>
    </dgm:pt>
    <dgm:pt modelId="{E7A4C12F-0AB8-4340-A561-9B6A92587853}" type="sibTrans" cxnId="{828D79DC-CEA6-4FD2-AA9E-38CD706995B6}">
      <dgm:prSet/>
      <dgm:spPr/>
      <dgm:t>
        <a:bodyPr/>
        <a:lstStyle/>
        <a:p>
          <a:endParaRPr lang="pl-PL"/>
        </a:p>
      </dgm:t>
    </dgm:pt>
    <dgm:pt modelId="{84FB5C51-EA0D-4228-B5A2-259447E8F036}" type="pres">
      <dgm:prSet presAssocID="{5E49E5EC-69CF-427A-82B1-5EC4BDC0E7D5}" presName="linear" presStyleCnt="0">
        <dgm:presLayoutVars>
          <dgm:animLvl val="lvl"/>
          <dgm:resizeHandles val="exact"/>
        </dgm:presLayoutVars>
      </dgm:prSet>
      <dgm:spPr/>
      <dgm:t>
        <a:bodyPr/>
        <a:lstStyle/>
        <a:p>
          <a:endParaRPr lang="pl-PL"/>
        </a:p>
      </dgm:t>
    </dgm:pt>
    <dgm:pt modelId="{6CE639B7-C9E3-4A0C-A4F4-411D9840FE25}" type="pres">
      <dgm:prSet presAssocID="{27749DF2-FE03-4D0E-9361-98616E6AEC96}" presName="parentText" presStyleLbl="node1" presStyleIdx="0" presStyleCnt="1" custLinFactNeighborY="-4665">
        <dgm:presLayoutVars>
          <dgm:chMax val="0"/>
          <dgm:bulletEnabled val="1"/>
        </dgm:presLayoutVars>
      </dgm:prSet>
      <dgm:spPr/>
      <dgm:t>
        <a:bodyPr/>
        <a:lstStyle/>
        <a:p>
          <a:endParaRPr lang="pl-PL"/>
        </a:p>
      </dgm:t>
    </dgm:pt>
    <dgm:pt modelId="{F5F04109-E7E0-43CF-9966-B837EAF3E6A9}" type="pres">
      <dgm:prSet presAssocID="{27749DF2-FE03-4D0E-9361-98616E6AEC96}" presName="childText" presStyleLbl="revTx" presStyleIdx="0" presStyleCnt="1">
        <dgm:presLayoutVars>
          <dgm:bulletEnabled val="1"/>
        </dgm:presLayoutVars>
      </dgm:prSet>
      <dgm:spPr/>
      <dgm:t>
        <a:bodyPr/>
        <a:lstStyle/>
        <a:p>
          <a:endParaRPr lang="pl-PL"/>
        </a:p>
      </dgm:t>
    </dgm:pt>
  </dgm:ptLst>
  <dgm:cxnLst>
    <dgm:cxn modelId="{14DB6124-F0E6-4AE8-8592-E7CBA9B01326}" type="presOf" srcId="{27749DF2-FE03-4D0E-9361-98616E6AEC96}" destId="{6CE639B7-C9E3-4A0C-A4F4-411D9840FE25}" srcOrd="0" destOrd="0" presId="urn:microsoft.com/office/officeart/2005/8/layout/vList2"/>
    <dgm:cxn modelId="{3444DD3E-2BA3-4D4F-9E03-07387341A452}" type="presOf" srcId="{636715FC-E0BA-47FC-A661-42997F767E91}" destId="{F5F04109-E7E0-43CF-9966-B837EAF3E6A9}" srcOrd="0" destOrd="0" presId="urn:microsoft.com/office/officeart/2005/8/layout/vList2"/>
    <dgm:cxn modelId="{ED602663-B1A0-45C6-9BD2-8A7656CA4331}" srcId="{5E49E5EC-69CF-427A-82B1-5EC4BDC0E7D5}" destId="{27749DF2-FE03-4D0E-9361-98616E6AEC96}" srcOrd="0" destOrd="0" parTransId="{763B13F5-B5F0-4E89-AFF3-DD27E80C0041}" sibTransId="{263280D8-DD7B-4887-A8C8-FB26FF0B6FF7}"/>
    <dgm:cxn modelId="{519453E0-F496-4E21-B641-3410C63C78D0}" srcId="{27749DF2-FE03-4D0E-9361-98616E6AEC96}" destId="{715928E5-B4D2-442D-BF2F-B40771281DC0}" srcOrd="1" destOrd="0" parTransId="{51CC4369-62A2-482F-84FD-86FE70631F19}" sibTransId="{B1AB8B01-7EF1-4CDB-A8C3-D51117A5D1B7}"/>
    <dgm:cxn modelId="{F1CBEAF0-FA5F-4824-B8D2-DB8CB22DE748}" type="presOf" srcId="{5E49E5EC-69CF-427A-82B1-5EC4BDC0E7D5}" destId="{84FB5C51-EA0D-4228-B5A2-259447E8F036}" srcOrd="0" destOrd="0" presId="urn:microsoft.com/office/officeart/2005/8/layout/vList2"/>
    <dgm:cxn modelId="{828D79DC-CEA6-4FD2-AA9E-38CD706995B6}" srcId="{27749DF2-FE03-4D0E-9361-98616E6AEC96}" destId="{2D55BD42-9E24-4BCD-914E-FC3C7D52D04B}" srcOrd="2" destOrd="0" parTransId="{D4898DCF-22B6-4F04-A650-4D4E398780BE}" sibTransId="{E7A4C12F-0AB8-4340-A561-9B6A92587853}"/>
    <dgm:cxn modelId="{E65001DC-35AB-49B0-A555-ADC6DD0FBDA6}" type="presOf" srcId="{715928E5-B4D2-442D-BF2F-B40771281DC0}" destId="{F5F04109-E7E0-43CF-9966-B837EAF3E6A9}" srcOrd="0" destOrd="1" presId="urn:microsoft.com/office/officeart/2005/8/layout/vList2"/>
    <dgm:cxn modelId="{9652E7D9-3ECC-4158-8BC4-85EA66A9D44D}" srcId="{27749DF2-FE03-4D0E-9361-98616E6AEC96}" destId="{636715FC-E0BA-47FC-A661-42997F767E91}" srcOrd="0" destOrd="0" parTransId="{BFF1D330-BA8B-422F-B20D-BD98A18C4BFB}" sibTransId="{B43BC452-2DD2-4C55-8399-93F379AE716F}"/>
    <dgm:cxn modelId="{8C4E96C3-1528-40DB-BC7C-30F71B60C0DC}" type="presOf" srcId="{2D55BD42-9E24-4BCD-914E-FC3C7D52D04B}" destId="{F5F04109-E7E0-43CF-9966-B837EAF3E6A9}" srcOrd="0" destOrd="2" presId="urn:microsoft.com/office/officeart/2005/8/layout/vList2"/>
    <dgm:cxn modelId="{D1FEE924-D15F-433C-A50D-93086FC38D13}" type="presParOf" srcId="{84FB5C51-EA0D-4228-B5A2-259447E8F036}" destId="{6CE639B7-C9E3-4A0C-A4F4-411D9840FE25}" srcOrd="0" destOrd="0" presId="urn:microsoft.com/office/officeart/2005/8/layout/vList2"/>
    <dgm:cxn modelId="{D8F8CC3A-54A0-41B4-9563-6EB63652AE7F}" type="presParOf" srcId="{84FB5C51-EA0D-4228-B5A2-259447E8F036}" destId="{F5F04109-E7E0-43CF-9966-B837EAF3E6A9}"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E49E5EC-69CF-427A-82B1-5EC4BDC0E7D5}"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pl-PL"/>
        </a:p>
      </dgm:t>
    </dgm:pt>
    <dgm:pt modelId="{27749DF2-FE03-4D0E-9361-98616E6AEC96}">
      <dgm:prSet phldrT="[Tekst]" custT="1"/>
      <dgm:spPr/>
      <dgm:t>
        <a:bodyPr/>
        <a:lstStyle/>
        <a:p>
          <a:r>
            <a:rPr lang="pl-PL" sz="4100" dirty="0" smtClean="0">
              <a:latin typeface="+mj-lt"/>
            </a:rPr>
            <a:t>6. Kwota grantu i przeznaczenie - max. 6 pkt</a:t>
          </a:r>
          <a:endParaRPr lang="pl-PL" sz="4100" dirty="0">
            <a:latin typeface="+mj-lt"/>
          </a:endParaRPr>
        </a:p>
      </dgm:t>
    </dgm:pt>
    <dgm:pt modelId="{763B13F5-B5F0-4E89-AFF3-DD27E80C0041}" type="parTrans" cxnId="{ED602663-B1A0-45C6-9BD2-8A7656CA4331}">
      <dgm:prSet/>
      <dgm:spPr/>
      <dgm:t>
        <a:bodyPr/>
        <a:lstStyle/>
        <a:p>
          <a:endParaRPr lang="pl-PL" sz="4100"/>
        </a:p>
      </dgm:t>
    </dgm:pt>
    <dgm:pt modelId="{263280D8-DD7B-4887-A8C8-FB26FF0B6FF7}" type="sibTrans" cxnId="{ED602663-B1A0-45C6-9BD2-8A7656CA4331}">
      <dgm:prSet/>
      <dgm:spPr/>
      <dgm:t>
        <a:bodyPr/>
        <a:lstStyle/>
        <a:p>
          <a:endParaRPr lang="pl-PL" sz="4100"/>
        </a:p>
      </dgm:t>
    </dgm:pt>
    <dgm:pt modelId="{636715FC-E0BA-47FC-A661-42997F767E91}">
      <dgm:prSet phldrT="[Tekst]" custT="1"/>
      <dgm:spPr/>
      <dgm:t>
        <a:bodyPr/>
        <a:lstStyle/>
        <a:p>
          <a:r>
            <a:rPr lang="pl-PL" sz="3600" dirty="0" smtClean="0">
              <a:latin typeface="+mj-lt"/>
            </a:rPr>
            <a:t>Niezbędność i racjonalność wydatków z grantu w kontekście wstępnie zdiagnozowanych potrzeb dorosłych w otoczeniu LOWE: 0-3 pkt.</a:t>
          </a:r>
          <a:endParaRPr lang="pl-PL" sz="3600" dirty="0"/>
        </a:p>
      </dgm:t>
    </dgm:pt>
    <dgm:pt modelId="{BFF1D330-BA8B-422F-B20D-BD98A18C4BFB}" type="parTrans" cxnId="{9652E7D9-3ECC-4158-8BC4-85EA66A9D44D}">
      <dgm:prSet/>
      <dgm:spPr/>
      <dgm:t>
        <a:bodyPr/>
        <a:lstStyle/>
        <a:p>
          <a:endParaRPr lang="pl-PL" sz="4100"/>
        </a:p>
      </dgm:t>
    </dgm:pt>
    <dgm:pt modelId="{B43BC452-2DD2-4C55-8399-93F379AE716F}" type="sibTrans" cxnId="{9652E7D9-3ECC-4158-8BC4-85EA66A9D44D}">
      <dgm:prSet/>
      <dgm:spPr/>
      <dgm:t>
        <a:bodyPr/>
        <a:lstStyle/>
        <a:p>
          <a:endParaRPr lang="pl-PL" sz="4100"/>
        </a:p>
      </dgm:t>
    </dgm:pt>
    <dgm:pt modelId="{7D719EE8-F529-4C7C-84F3-DAAE49AE1C77}">
      <dgm:prSet custT="1"/>
      <dgm:spPr/>
      <dgm:t>
        <a:bodyPr/>
        <a:lstStyle/>
        <a:p>
          <a:r>
            <a:rPr lang="pl-PL" sz="3600" dirty="0" smtClean="0">
              <a:latin typeface="+mj-lt"/>
            </a:rPr>
            <a:t>Efektywność wydatków w kontekście celu LOWE/wyższa dostępność do </a:t>
          </a:r>
          <a:r>
            <a:rPr lang="pl-PL" sz="3600" dirty="0" err="1" smtClean="0">
              <a:latin typeface="+mj-lt"/>
            </a:rPr>
            <a:t>pozaformalnych</a:t>
          </a:r>
          <a:r>
            <a:rPr lang="pl-PL" sz="3600" dirty="0" smtClean="0">
              <a:latin typeface="+mj-lt"/>
            </a:rPr>
            <a:t> aktywności edukacyjnych dla dorosłych: 0-3 pkt.</a:t>
          </a:r>
          <a:endParaRPr lang="pl-PL" sz="3600" dirty="0">
            <a:latin typeface="+mj-lt"/>
          </a:endParaRPr>
        </a:p>
      </dgm:t>
    </dgm:pt>
    <dgm:pt modelId="{5D89F979-1A2B-438E-B80E-C83C93C09DD3}" type="parTrans" cxnId="{B8069029-B1A9-4973-B437-FDCDC1051CF4}">
      <dgm:prSet/>
      <dgm:spPr/>
      <dgm:t>
        <a:bodyPr/>
        <a:lstStyle/>
        <a:p>
          <a:endParaRPr lang="pl-PL" sz="4100"/>
        </a:p>
      </dgm:t>
    </dgm:pt>
    <dgm:pt modelId="{207A00EC-64E0-4294-BA41-BD9638DF10CB}" type="sibTrans" cxnId="{B8069029-B1A9-4973-B437-FDCDC1051CF4}">
      <dgm:prSet/>
      <dgm:spPr/>
      <dgm:t>
        <a:bodyPr/>
        <a:lstStyle/>
        <a:p>
          <a:endParaRPr lang="pl-PL" sz="4100"/>
        </a:p>
      </dgm:t>
    </dgm:pt>
    <dgm:pt modelId="{84FB5C51-EA0D-4228-B5A2-259447E8F036}" type="pres">
      <dgm:prSet presAssocID="{5E49E5EC-69CF-427A-82B1-5EC4BDC0E7D5}" presName="linear" presStyleCnt="0">
        <dgm:presLayoutVars>
          <dgm:animLvl val="lvl"/>
          <dgm:resizeHandles val="exact"/>
        </dgm:presLayoutVars>
      </dgm:prSet>
      <dgm:spPr/>
      <dgm:t>
        <a:bodyPr/>
        <a:lstStyle/>
        <a:p>
          <a:endParaRPr lang="pl-PL"/>
        </a:p>
      </dgm:t>
    </dgm:pt>
    <dgm:pt modelId="{6CE639B7-C9E3-4A0C-A4F4-411D9840FE25}" type="pres">
      <dgm:prSet presAssocID="{27749DF2-FE03-4D0E-9361-98616E6AEC96}" presName="parentText" presStyleLbl="node1" presStyleIdx="0" presStyleCnt="1" custLinFactNeighborY="-4665">
        <dgm:presLayoutVars>
          <dgm:chMax val="0"/>
          <dgm:bulletEnabled val="1"/>
        </dgm:presLayoutVars>
      </dgm:prSet>
      <dgm:spPr/>
      <dgm:t>
        <a:bodyPr/>
        <a:lstStyle/>
        <a:p>
          <a:endParaRPr lang="pl-PL"/>
        </a:p>
      </dgm:t>
    </dgm:pt>
    <dgm:pt modelId="{F5F04109-E7E0-43CF-9966-B837EAF3E6A9}" type="pres">
      <dgm:prSet presAssocID="{27749DF2-FE03-4D0E-9361-98616E6AEC96}" presName="childText" presStyleLbl="revTx" presStyleIdx="0" presStyleCnt="1">
        <dgm:presLayoutVars>
          <dgm:bulletEnabled val="1"/>
        </dgm:presLayoutVars>
      </dgm:prSet>
      <dgm:spPr/>
      <dgm:t>
        <a:bodyPr/>
        <a:lstStyle/>
        <a:p>
          <a:endParaRPr lang="pl-PL"/>
        </a:p>
      </dgm:t>
    </dgm:pt>
  </dgm:ptLst>
  <dgm:cxnLst>
    <dgm:cxn modelId="{14DB6124-F0E6-4AE8-8592-E7CBA9B01326}" type="presOf" srcId="{27749DF2-FE03-4D0E-9361-98616E6AEC96}" destId="{6CE639B7-C9E3-4A0C-A4F4-411D9840FE25}" srcOrd="0" destOrd="0" presId="urn:microsoft.com/office/officeart/2005/8/layout/vList2"/>
    <dgm:cxn modelId="{3444DD3E-2BA3-4D4F-9E03-07387341A452}" type="presOf" srcId="{636715FC-E0BA-47FC-A661-42997F767E91}" destId="{F5F04109-E7E0-43CF-9966-B837EAF3E6A9}" srcOrd="0" destOrd="0" presId="urn:microsoft.com/office/officeart/2005/8/layout/vList2"/>
    <dgm:cxn modelId="{ED602663-B1A0-45C6-9BD2-8A7656CA4331}" srcId="{5E49E5EC-69CF-427A-82B1-5EC4BDC0E7D5}" destId="{27749DF2-FE03-4D0E-9361-98616E6AEC96}" srcOrd="0" destOrd="0" parTransId="{763B13F5-B5F0-4E89-AFF3-DD27E80C0041}" sibTransId="{263280D8-DD7B-4887-A8C8-FB26FF0B6FF7}"/>
    <dgm:cxn modelId="{B8069029-B1A9-4973-B437-FDCDC1051CF4}" srcId="{27749DF2-FE03-4D0E-9361-98616E6AEC96}" destId="{7D719EE8-F529-4C7C-84F3-DAAE49AE1C77}" srcOrd="1" destOrd="0" parTransId="{5D89F979-1A2B-438E-B80E-C83C93C09DD3}" sibTransId="{207A00EC-64E0-4294-BA41-BD9638DF10CB}"/>
    <dgm:cxn modelId="{4C026DF8-8D90-4141-9AE2-35ADFC1394B7}" type="presOf" srcId="{7D719EE8-F529-4C7C-84F3-DAAE49AE1C77}" destId="{F5F04109-E7E0-43CF-9966-B837EAF3E6A9}" srcOrd="0" destOrd="1" presId="urn:microsoft.com/office/officeart/2005/8/layout/vList2"/>
    <dgm:cxn modelId="{F1CBEAF0-FA5F-4824-B8D2-DB8CB22DE748}" type="presOf" srcId="{5E49E5EC-69CF-427A-82B1-5EC4BDC0E7D5}" destId="{84FB5C51-EA0D-4228-B5A2-259447E8F036}" srcOrd="0" destOrd="0" presId="urn:microsoft.com/office/officeart/2005/8/layout/vList2"/>
    <dgm:cxn modelId="{9652E7D9-3ECC-4158-8BC4-85EA66A9D44D}" srcId="{27749DF2-FE03-4D0E-9361-98616E6AEC96}" destId="{636715FC-E0BA-47FC-A661-42997F767E91}" srcOrd="0" destOrd="0" parTransId="{BFF1D330-BA8B-422F-B20D-BD98A18C4BFB}" sibTransId="{B43BC452-2DD2-4C55-8399-93F379AE716F}"/>
    <dgm:cxn modelId="{D1FEE924-D15F-433C-A50D-93086FC38D13}" type="presParOf" srcId="{84FB5C51-EA0D-4228-B5A2-259447E8F036}" destId="{6CE639B7-C9E3-4A0C-A4F4-411D9840FE25}" srcOrd="0" destOrd="0" presId="urn:microsoft.com/office/officeart/2005/8/layout/vList2"/>
    <dgm:cxn modelId="{D8F8CC3A-54A0-41B4-9563-6EB63652AE7F}" type="presParOf" srcId="{84FB5C51-EA0D-4228-B5A2-259447E8F036}" destId="{F5F04109-E7E0-43CF-9966-B837EAF3E6A9}"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E49E5EC-69CF-427A-82B1-5EC4BDC0E7D5}" type="doc">
      <dgm:prSet loTypeId="urn:microsoft.com/office/officeart/2005/8/layout/vList2" loCatId="list" qsTypeId="urn:microsoft.com/office/officeart/2005/8/quickstyle/simple1" qsCatId="simple" csTypeId="urn:microsoft.com/office/officeart/2005/8/colors/accent3_2" csCatId="accent3" phldr="1"/>
      <dgm:spPr/>
      <dgm:t>
        <a:bodyPr/>
        <a:lstStyle/>
        <a:p>
          <a:endParaRPr lang="pl-PL"/>
        </a:p>
      </dgm:t>
    </dgm:pt>
    <dgm:pt modelId="{27749DF2-FE03-4D0E-9361-98616E6AEC96}">
      <dgm:prSet phldrT="[Tekst]" custT="1"/>
      <dgm:spPr/>
      <dgm:t>
        <a:bodyPr/>
        <a:lstStyle/>
        <a:p>
          <a:r>
            <a:rPr lang="pl-PL" sz="4000" dirty="0" smtClean="0">
              <a:latin typeface="+mj-lt"/>
            </a:rPr>
            <a:t>7. Wpływ na rozwój społeczny i gospodarczy społeczności lokalnej - max. 10 pkt	</a:t>
          </a:r>
          <a:endParaRPr lang="pl-PL" sz="4000" dirty="0">
            <a:latin typeface="+mj-lt"/>
          </a:endParaRPr>
        </a:p>
      </dgm:t>
    </dgm:pt>
    <dgm:pt modelId="{763B13F5-B5F0-4E89-AFF3-DD27E80C0041}" type="parTrans" cxnId="{ED602663-B1A0-45C6-9BD2-8A7656CA4331}">
      <dgm:prSet/>
      <dgm:spPr/>
      <dgm:t>
        <a:bodyPr/>
        <a:lstStyle/>
        <a:p>
          <a:endParaRPr lang="pl-PL" sz="4100"/>
        </a:p>
      </dgm:t>
    </dgm:pt>
    <dgm:pt modelId="{263280D8-DD7B-4887-A8C8-FB26FF0B6FF7}" type="sibTrans" cxnId="{ED602663-B1A0-45C6-9BD2-8A7656CA4331}">
      <dgm:prSet/>
      <dgm:spPr/>
      <dgm:t>
        <a:bodyPr/>
        <a:lstStyle/>
        <a:p>
          <a:endParaRPr lang="pl-PL" sz="4100"/>
        </a:p>
      </dgm:t>
    </dgm:pt>
    <dgm:pt modelId="{E869E598-C2DE-48FC-A4CB-CFD4A5129549}">
      <dgm:prSet custT="1"/>
      <dgm:spPr/>
      <dgm:t>
        <a:bodyPr/>
        <a:lstStyle/>
        <a:p>
          <a:r>
            <a:rPr lang="pl-PL" sz="4000" dirty="0" smtClean="0">
              <a:latin typeface="+mj-lt"/>
            </a:rPr>
            <a:t>Wysoki wpływ: 6 -10 pkt;</a:t>
          </a:r>
          <a:endParaRPr lang="pl-PL" sz="4000" dirty="0">
            <a:latin typeface="+mj-lt"/>
          </a:endParaRPr>
        </a:p>
      </dgm:t>
    </dgm:pt>
    <dgm:pt modelId="{2C3E43C0-30FB-4E30-AB51-8A35BE4CA197}" type="parTrans" cxnId="{C19D63A9-D0F1-49CE-8B06-ACC18E44BB6C}">
      <dgm:prSet/>
      <dgm:spPr/>
      <dgm:t>
        <a:bodyPr/>
        <a:lstStyle/>
        <a:p>
          <a:endParaRPr lang="pl-PL"/>
        </a:p>
      </dgm:t>
    </dgm:pt>
    <dgm:pt modelId="{DE2356DC-C927-4D69-9660-F63AA7036D42}" type="sibTrans" cxnId="{C19D63A9-D0F1-49CE-8B06-ACC18E44BB6C}">
      <dgm:prSet/>
      <dgm:spPr/>
      <dgm:t>
        <a:bodyPr/>
        <a:lstStyle/>
        <a:p>
          <a:endParaRPr lang="pl-PL"/>
        </a:p>
      </dgm:t>
    </dgm:pt>
    <dgm:pt modelId="{3789D71D-8E9B-43C8-8347-4504AF04E5D2}">
      <dgm:prSet custT="1"/>
      <dgm:spPr/>
      <dgm:t>
        <a:bodyPr/>
        <a:lstStyle/>
        <a:p>
          <a:r>
            <a:rPr lang="pl-PL" sz="4000" dirty="0" smtClean="0">
              <a:latin typeface="+mj-lt"/>
            </a:rPr>
            <a:t>Umiarkowany wpływ :3 - 5 pkt</a:t>
          </a:r>
          <a:endParaRPr lang="pl-PL" sz="4000" dirty="0">
            <a:latin typeface="+mj-lt"/>
          </a:endParaRPr>
        </a:p>
      </dgm:t>
    </dgm:pt>
    <dgm:pt modelId="{82232D2F-BBD4-4C30-9CC1-B2CF3F7DD2D1}" type="parTrans" cxnId="{5DB813A5-96AD-4806-A54F-D5D086D0A561}">
      <dgm:prSet/>
      <dgm:spPr/>
      <dgm:t>
        <a:bodyPr/>
        <a:lstStyle/>
        <a:p>
          <a:endParaRPr lang="pl-PL"/>
        </a:p>
      </dgm:t>
    </dgm:pt>
    <dgm:pt modelId="{CF230B9C-6698-4DBA-97E1-F88A04D9D8AF}" type="sibTrans" cxnId="{5DB813A5-96AD-4806-A54F-D5D086D0A561}">
      <dgm:prSet/>
      <dgm:spPr/>
      <dgm:t>
        <a:bodyPr/>
        <a:lstStyle/>
        <a:p>
          <a:endParaRPr lang="pl-PL"/>
        </a:p>
      </dgm:t>
    </dgm:pt>
    <dgm:pt modelId="{EC78E94D-5AD7-43E3-871E-D3EB0167B8C4}">
      <dgm:prSet custT="1"/>
      <dgm:spPr/>
      <dgm:t>
        <a:bodyPr/>
        <a:lstStyle/>
        <a:p>
          <a:r>
            <a:rPr lang="pl-PL" sz="4000" dirty="0" smtClean="0">
              <a:latin typeface="+mj-lt"/>
            </a:rPr>
            <a:t>Niski wpływ: 0 - 2 pkt</a:t>
          </a:r>
          <a:endParaRPr lang="pl-PL" sz="4000" dirty="0">
            <a:latin typeface="+mj-lt"/>
          </a:endParaRPr>
        </a:p>
      </dgm:t>
    </dgm:pt>
    <dgm:pt modelId="{91D32800-515D-46C6-B946-68B75C5A2C30}" type="parTrans" cxnId="{DF0482D0-03A7-47BD-BF32-0C4B895D1FDB}">
      <dgm:prSet/>
      <dgm:spPr/>
      <dgm:t>
        <a:bodyPr/>
        <a:lstStyle/>
        <a:p>
          <a:endParaRPr lang="pl-PL"/>
        </a:p>
      </dgm:t>
    </dgm:pt>
    <dgm:pt modelId="{F48DB5C8-F3A1-435D-BCF2-51826D830080}" type="sibTrans" cxnId="{DF0482D0-03A7-47BD-BF32-0C4B895D1FDB}">
      <dgm:prSet/>
      <dgm:spPr/>
      <dgm:t>
        <a:bodyPr/>
        <a:lstStyle/>
        <a:p>
          <a:endParaRPr lang="pl-PL"/>
        </a:p>
      </dgm:t>
    </dgm:pt>
    <dgm:pt modelId="{FBE95B99-440B-4949-BCC5-0D6A832EE535}">
      <dgm:prSet phldrT="[Tekst]" custT="1"/>
      <dgm:spPr/>
      <dgm:t>
        <a:bodyPr/>
        <a:lstStyle/>
        <a:p>
          <a:r>
            <a:rPr lang="pl-PL" sz="3200" dirty="0" smtClean="0">
              <a:latin typeface="+mj-lt"/>
            </a:rPr>
            <a:t>wpływ LOWE na poprawę sytuacji osobistej, społecznej i zawodowej dorosłych w wymiarze lokalnym</a:t>
          </a:r>
          <a:endParaRPr lang="pl-PL" sz="4000" dirty="0">
            <a:latin typeface="+mj-lt"/>
          </a:endParaRPr>
        </a:p>
      </dgm:t>
    </dgm:pt>
    <dgm:pt modelId="{F0C6D48F-9F5E-444B-8044-918243D67668}" type="parTrans" cxnId="{CF1F6505-BAA3-45EB-B3D7-A3C6B932E36C}">
      <dgm:prSet/>
      <dgm:spPr/>
      <dgm:t>
        <a:bodyPr/>
        <a:lstStyle/>
        <a:p>
          <a:endParaRPr lang="pl-PL"/>
        </a:p>
      </dgm:t>
    </dgm:pt>
    <dgm:pt modelId="{F5242FC7-EF20-43D7-874E-3C781A6C9978}" type="sibTrans" cxnId="{CF1F6505-BAA3-45EB-B3D7-A3C6B932E36C}">
      <dgm:prSet/>
      <dgm:spPr/>
      <dgm:t>
        <a:bodyPr/>
        <a:lstStyle/>
        <a:p>
          <a:endParaRPr lang="pl-PL"/>
        </a:p>
      </dgm:t>
    </dgm:pt>
    <dgm:pt modelId="{84FB5C51-EA0D-4228-B5A2-259447E8F036}" type="pres">
      <dgm:prSet presAssocID="{5E49E5EC-69CF-427A-82B1-5EC4BDC0E7D5}" presName="linear" presStyleCnt="0">
        <dgm:presLayoutVars>
          <dgm:animLvl val="lvl"/>
          <dgm:resizeHandles val="exact"/>
        </dgm:presLayoutVars>
      </dgm:prSet>
      <dgm:spPr/>
      <dgm:t>
        <a:bodyPr/>
        <a:lstStyle/>
        <a:p>
          <a:endParaRPr lang="pl-PL"/>
        </a:p>
      </dgm:t>
    </dgm:pt>
    <dgm:pt modelId="{6CE639B7-C9E3-4A0C-A4F4-411D9840FE25}" type="pres">
      <dgm:prSet presAssocID="{27749DF2-FE03-4D0E-9361-98616E6AEC96}" presName="parentText" presStyleLbl="node1" presStyleIdx="0" presStyleCnt="2" custLinFactNeighborY="-4665">
        <dgm:presLayoutVars>
          <dgm:chMax val="0"/>
          <dgm:bulletEnabled val="1"/>
        </dgm:presLayoutVars>
      </dgm:prSet>
      <dgm:spPr/>
      <dgm:t>
        <a:bodyPr/>
        <a:lstStyle/>
        <a:p>
          <a:endParaRPr lang="pl-PL"/>
        </a:p>
      </dgm:t>
    </dgm:pt>
    <dgm:pt modelId="{3FA7BFBD-B5A0-42F9-9D54-D3530099700B}" type="pres">
      <dgm:prSet presAssocID="{263280D8-DD7B-4887-A8C8-FB26FF0B6FF7}" presName="spacer" presStyleCnt="0"/>
      <dgm:spPr/>
    </dgm:pt>
    <dgm:pt modelId="{FE67FB94-E75F-4A27-8F15-EA9A0465E2CC}" type="pres">
      <dgm:prSet presAssocID="{FBE95B99-440B-4949-BCC5-0D6A832EE535}" presName="parentText" presStyleLbl="node1" presStyleIdx="1" presStyleCnt="2" custScaleY="67875">
        <dgm:presLayoutVars>
          <dgm:chMax val="0"/>
          <dgm:bulletEnabled val="1"/>
        </dgm:presLayoutVars>
      </dgm:prSet>
      <dgm:spPr/>
      <dgm:t>
        <a:bodyPr/>
        <a:lstStyle/>
        <a:p>
          <a:endParaRPr lang="pl-PL"/>
        </a:p>
      </dgm:t>
    </dgm:pt>
    <dgm:pt modelId="{1219071D-6B1A-4962-82A7-12BB7D35B40E}" type="pres">
      <dgm:prSet presAssocID="{FBE95B99-440B-4949-BCC5-0D6A832EE535}" presName="childText" presStyleLbl="revTx" presStyleIdx="0" presStyleCnt="1">
        <dgm:presLayoutVars>
          <dgm:bulletEnabled val="1"/>
        </dgm:presLayoutVars>
      </dgm:prSet>
      <dgm:spPr/>
      <dgm:t>
        <a:bodyPr/>
        <a:lstStyle/>
        <a:p>
          <a:endParaRPr lang="pl-PL"/>
        </a:p>
      </dgm:t>
    </dgm:pt>
  </dgm:ptLst>
  <dgm:cxnLst>
    <dgm:cxn modelId="{DF0482D0-03A7-47BD-BF32-0C4B895D1FDB}" srcId="{FBE95B99-440B-4949-BCC5-0D6A832EE535}" destId="{EC78E94D-5AD7-43E3-871E-D3EB0167B8C4}" srcOrd="2" destOrd="0" parTransId="{91D32800-515D-46C6-B946-68B75C5A2C30}" sibTransId="{F48DB5C8-F3A1-435D-BCF2-51826D830080}"/>
    <dgm:cxn modelId="{ED602663-B1A0-45C6-9BD2-8A7656CA4331}" srcId="{5E49E5EC-69CF-427A-82B1-5EC4BDC0E7D5}" destId="{27749DF2-FE03-4D0E-9361-98616E6AEC96}" srcOrd="0" destOrd="0" parTransId="{763B13F5-B5F0-4E89-AFF3-DD27E80C0041}" sibTransId="{263280D8-DD7B-4887-A8C8-FB26FF0B6FF7}"/>
    <dgm:cxn modelId="{14DB6124-F0E6-4AE8-8592-E7CBA9B01326}" type="presOf" srcId="{27749DF2-FE03-4D0E-9361-98616E6AEC96}" destId="{6CE639B7-C9E3-4A0C-A4F4-411D9840FE25}" srcOrd="0" destOrd="0" presId="urn:microsoft.com/office/officeart/2005/8/layout/vList2"/>
    <dgm:cxn modelId="{6B18DB29-C6E7-4E53-899D-B00AB015EED1}" type="presOf" srcId="{EC78E94D-5AD7-43E3-871E-D3EB0167B8C4}" destId="{1219071D-6B1A-4962-82A7-12BB7D35B40E}" srcOrd="0" destOrd="2" presId="urn:microsoft.com/office/officeart/2005/8/layout/vList2"/>
    <dgm:cxn modelId="{F1CBEAF0-FA5F-4824-B8D2-DB8CB22DE748}" type="presOf" srcId="{5E49E5EC-69CF-427A-82B1-5EC4BDC0E7D5}" destId="{84FB5C51-EA0D-4228-B5A2-259447E8F036}" srcOrd="0" destOrd="0" presId="urn:microsoft.com/office/officeart/2005/8/layout/vList2"/>
    <dgm:cxn modelId="{1A9E14BC-D272-4484-890E-9AA81EEBA9D5}" type="presOf" srcId="{3789D71D-8E9B-43C8-8347-4504AF04E5D2}" destId="{1219071D-6B1A-4962-82A7-12BB7D35B40E}" srcOrd="0" destOrd="1" presId="urn:microsoft.com/office/officeart/2005/8/layout/vList2"/>
    <dgm:cxn modelId="{5DB813A5-96AD-4806-A54F-D5D086D0A561}" srcId="{FBE95B99-440B-4949-BCC5-0D6A832EE535}" destId="{3789D71D-8E9B-43C8-8347-4504AF04E5D2}" srcOrd="1" destOrd="0" parTransId="{82232D2F-BBD4-4C30-9CC1-B2CF3F7DD2D1}" sibTransId="{CF230B9C-6698-4DBA-97E1-F88A04D9D8AF}"/>
    <dgm:cxn modelId="{C19D63A9-D0F1-49CE-8B06-ACC18E44BB6C}" srcId="{FBE95B99-440B-4949-BCC5-0D6A832EE535}" destId="{E869E598-C2DE-48FC-A4CB-CFD4A5129549}" srcOrd="0" destOrd="0" parTransId="{2C3E43C0-30FB-4E30-AB51-8A35BE4CA197}" sibTransId="{DE2356DC-C927-4D69-9660-F63AA7036D42}"/>
    <dgm:cxn modelId="{CF1F6505-BAA3-45EB-B3D7-A3C6B932E36C}" srcId="{5E49E5EC-69CF-427A-82B1-5EC4BDC0E7D5}" destId="{FBE95B99-440B-4949-BCC5-0D6A832EE535}" srcOrd="1" destOrd="0" parTransId="{F0C6D48F-9F5E-444B-8044-918243D67668}" sibTransId="{F5242FC7-EF20-43D7-874E-3C781A6C9978}"/>
    <dgm:cxn modelId="{7A877C0B-C9C5-435E-A2FB-0771D943102F}" type="presOf" srcId="{E869E598-C2DE-48FC-A4CB-CFD4A5129549}" destId="{1219071D-6B1A-4962-82A7-12BB7D35B40E}" srcOrd="0" destOrd="0" presId="urn:microsoft.com/office/officeart/2005/8/layout/vList2"/>
    <dgm:cxn modelId="{D4B1D9F1-E16B-4866-9869-5B8F2D0AA3B6}" type="presOf" srcId="{FBE95B99-440B-4949-BCC5-0D6A832EE535}" destId="{FE67FB94-E75F-4A27-8F15-EA9A0465E2CC}" srcOrd="0" destOrd="0" presId="urn:microsoft.com/office/officeart/2005/8/layout/vList2"/>
    <dgm:cxn modelId="{D1FEE924-D15F-433C-A50D-93086FC38D13}" type="presParOf" srcId="{84FB5C51-EA0D-4228-B5A2-259447E8F036}" destId="{6CE639B7-C9E3-4A0C-A4F4-411D9840FE25}" srcOrd="0" destOrd="0" presId="urn:microsoft.com/office/officeart/2005/8/layout/vList2"/>
    <dgm:cxn modelId="{690626FF-1B15-4F88-8E2A-E7D62B051B5F}" type="presParOf" srcId="{84FB5C51-EA0D-4228-B5A2-259447E8F036}" destId="{3FA7BFBD-B5A0-42F9-9D54-D3530099700B}" srcOrd="1" destOrd="0" presId="urn:microsoft.com/office/officeart/2005/8/layout/vList2"/>
    <dgm:cxn modelId="{60899648-8062-4274-A182-CEC05F762471}" type="presParOf" srcId="{84FB5C51-EA0D-4228-B5A2-259447E8F036}" destId="{FE67FB94-E75F-4A27-8F15-EA9A0465E2CC}" srcOrd="2" destOrd="0" presId="urn:microsoft.com/office/officeart/2005/8/layout/vList2"/>
    <dgm:cxn modelId="{480CC688-F7CB-405F-83B8-9DCC52E17078}" type="presParOf" srcId="{84FB5C51-EA0D-4228-B5A2-259447E8F036}" destId="{1219071D-6B1A-4962-82A7-12BB7D35B40E}"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A0642E-F816-42CD-8B3D-B9A1F19C45EB}">
      <dsp:nvSpPr>
        <dsp:cNvPr id="0" name=""/>
        <dsp:cNvSpPr/>
      </dsp:nvSpPr>
      <dsp:spPr>
        <a:xfrm>
          <a:off x="3370" y="820837"/>
          <a:ext cx="2674028" cy="1604416"/>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pl-PL" sz="2000" kern="1200" dirty="0" smtClean="0"/>
            <a:t>1. Charakter organu prowadzącego</a:t>
          </a:r>
        </a:p>
      </dsp:txBody>
      <dsp:txXfrm>
        <a:off x="3370" y="820837"/>
        <a:ext cx="2674028" cy="1604416"/>
      </dsp:txXfrm>
    </dsp:sp>
    <dsp:sp modelId="{DD986D41-8E0B-41A4-9FC1-1547D5CE0EFA}">
      <dsp:nvSpPr>
        <dsp:cNvPr id="0" name=""/>
        <dsp:cNvSpPr/>
      </dsp:nvSpPr>
      <dsp:spPr>
        <a:xfrm>
          <a:off x="2944801" y="820837"/>
          <a:ext cx="2674028" cy="1604416"/>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pl-PL" sz="2000" kern="1200" dirty="0" smtClean="0"/>
            <a:t>2. Obszar, na którym znajduje się organ prowadzący</a:t>
          </a:r>
          <a:endParaRPr lang="pl-PL" sz="2000" kern="1200" dirty="0"/>
        </a:p>
      </dsp:txBody>
      <dsp:txXfrm>
        <a:off x="2944801" y="820837"/>
        <a:ext cx="2674028" cy="1604416"/>
      </dsp:txXfrm>
    </dsp:sp>
    <dsp:sp modelId="{235B1FBF-6C35-465F-A21D-F974EC6C90B3}">
      <dsp:nvSpPr>
        <dsp:cNvPr id="0" name=""/>
        <dsp:cNvSpPr/>
      </dsp:nvSpPr>
      <dsp:spPr>
        <a:xfrm>
          <a:off x="5886232" y="820837"/>
          <a:ext cx="2674028" cy="1604416"/>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pl-PL" sz="2000" kern="1200" dirty="0" smtClean="0"/>
            <a:t>3. Sytuacja społeczna w otoczeniu szkoły</a:t>
          </a:r>
          <a:endParaRPr lang="pl-PL" sz="2000" kern="1200" dirty="0"/>
        </a:p>
      </dsp:txBody>
      <dsp:txXfrm>
        <a:off x="5886232" y="820837"/>
        <a:ext cx="2674028" cy="1604416"/>
      </dsp:txXfrm>
    </dsp:sp>
    <dsp:sp modelId="{C2F29ECA-AA58-441B-AE5A-37635B5AD86A}">
      <dsp:nvSpPr>
        <dsp:cNvPr id="0" name=""/>
        <dsp:cNvSpPr/>
      </dsp:nvSpPr>
      <dsp:spPr>
        <a:xfrm>
          <a:off x="8827664" y="820837"/>
          <a:ext cx="2674028" cy="1604416"/>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pl-PL" sz="2000" kern="1200" dirty="0" smtClean="0"/>
            <a:t>4. Województwo pochodzenia organu prowadzącego</a:t>
          </a:r>
          <a:endParaRPr lang="pl-PL" sz="2000" kern="1200" dirty="0"/>
        </a:p>
      </dsp:txBody>
      <dsp:txXfrm>
        <a:off x="8827664" y="820837"/>
        <a:ext cx="2674028" cy="1604416"/>
      </dsp:txXfrm>
    </dsp:sp>
    <dsp:sp modelId="{28B0A4C0-ABA6-4BAD-BCDD-3DAA358A2AFD}">
      <dsp:nvSpPr>
        <dsp:cNvPr id="0" name=""/>
        <dsp:cNvSpPr/>
      </dsp:nvSpPr>
      <dsp:spPr>
        <a:xfrm>
          <a:off x="1474086" y="2692656"/>
          <a:ext cx="2674028" cy="1604416"/>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pl-PL" sz="2000" kern="1200" dirty="0" smtClean="0"/>
            <a:t>5. Doświadczenie szkoły na rzecz aktywizacji osób dorosłych/ społeczności lokalnej</a:t>
          </a:r>
          <a:endParaRPr lang="pl-PL" sz="2000" kern="1200" dirty="0"/>
        </a:p>
      </dsp:txBody>
      <dsp:txXfrm>
        <a:off x="1474086" y="2692656"/>
        <a:ext cx="2674028" cy="1604416"/>
      </dsp:txXfrm>
    </dsp:sp>
    <dsp:sp modelId="{7CB81E84-7429-4500-83FF-B0E7AAC2F464}">
      <dsp:nvSpPr>
        <dsp:cNvPr id="0" name=""/>
        <dsp:cNvSpPr/>
      </dsp:nvSpPr>
      <dsp:spPr>
        <a:xfrm>
          <a:off x="4415517" y="2692656"/>
          <a:ext cx="2674028" cy="1604416"/>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pl-PL" sz="2000" kern="1200" dirty="0" smtClean="0"/>
            <a:t>6. Kwota grantu i przeznaczenie</a:t>
          </a:r>
          <a:endParaRPr lang="pl-PL" sz="2000" kern="1200" dirty="0"/>
        </a:p>
      </dsp:txBody>
      <dsp:txXfrm>
        <a:off x="4415517" y="2692656"/>
        <a:ext cx="2674028" cy="1604416"/>
      </dsp:txXfrm>
    </dsp:sp>
    <dsp:sp modelId="{F1F449BF-308D-488B-82A1-8A50E66F09A6}">
      <dsp:nvSpPr>
        <dsp:cNvPr id="0" name=""/>
        <dsp:cNvSpPr/>
      </dsp:nvSpPr>
      <dsp:spPr>
        <a:xfrm>
          <a:off x="7356948" y="2692656"/>
          <a:ext cx="2674028" cy="1604416"/>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pl-PL" sz="2000" kern="1200" dirty="0" smtClean="0"/>
            <a:t>7. Wpływ na rozwój społeczny i gospodarczy społeczności lokalnej  </a:t>
          </a:r>
          <a:endParaRPr lang="pl-PL" sz="2000" kern="1200" dirty="0"/>
        </a:p>
      </dsp:txBody>
      <dsp:txXfrm>
        <a:off x="7356948" y="2692656"/>
        <a:ext cx="2674028" cy="16044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E639B7-C9E3-4A0C-A4F4-411D9840FE25}">
      <dsp:nvSpPr>
        <dsp:cNvPr id="0" name=""/>
        <dsp:cNvSpPr/>
      </dsp:nvSpPr>
      <dsp:spPr>
        <a:xfrm>
          <a:off x="0" y="0"/>
          <a:ext cx="11436824" cy="100737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lvl="0" algn="l" defTabSz="1866900">
            <a:lnSpc>
              <a:spcPct val="90000"/>
            </a:lnSpc>
            <a:spcBef>
              <a:spcPct val="0"/>
            </a:spcBef>
            <a:spcAft>
              <a:spcPct val="35000"/>
            </a:spcAft>
          </a:pPr>
          <a:r>
            <a:rPr lang="pl-PL" sz="4200" kern="1200" dirty="0" smtClean="0"/>
            <a:t>1. Charakter organu prowadzącego – max. 15 pkt.</a:t>
          </a:r>
          <a:endParaRPr lang="pl-PL" sz="4200" kern="1200" dirty="0"/>
        </a:p>
      </dsp:txBody>
      <dsp:txXfrm>
        <a:off x="49176" y="49176"/>
        <a:ext cx="11338472" cy="909018"/>
      </dsp:txXfrm>
    </dsp:sp>
    <dsp:sp modelId="{F5F04109-E7E0-43CF-9966-B837EAF3E6A9}">
      <dsp:nvSpPr>
        <dsp:cNvPr id="0" name=""/>
        <dsp:cNvSpPr/>
      </dsp:nvSpPr>
      <dsp:spPr>
        <a:xfrm>
          <a:off x="0" y="1066303"/>
          <a:ext cx="11436824" cy="3651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3119" tIns="53340" rIns="298704" bIns="53340" numCol="1" spcCol="1270" anchor="t" anchorCtr="0">
          <a:noAutofit/>
        </a:bodyPr>
        <a:lstStyle/>
        <a:p>
          <a:pPr marL="285750" lvl="1" indent="-285750" algn="l" defTabSz="1466850">
            <a:lnSpc>
              <a:spcPct val="90000"/>
            </a:lnSpc>
            <a:spcBef>
              <a:spcPct val="0"/>
            </a:spcBef>
            <a:spcAft>
              <a:spcPct val="20000"/>
            </a:spcAft>
            <a:buChar char="••"/>
          </a:pPr>
          <a:r>
            <a:rPr lang="pl-PL" sz="3300" kern="1200" dirty="0" smtClean="0">
              <a:latin typeface="+mj-lt"/>
            </a:rPr>
            <a:t>JST gmina wiejska/miejsko-wiejska -15 pkt.</a:t>
          </a:r>
          <a:endParaRPr lang="pl-PL" sz="3300" kern="1200" dirty="0"/>
        </a:p>
        <a:p>
          <a:pPr marL="285750" lvl="1" indent="-285750" algn="l" defTabSz="1466850">
            <a:lnSpc>
              <a:spcPct val="90000"/>
            </a:lnSpc>
            <a:spcBef>
              <a:spcPct val="0"/>
            </a:spcBef>
            <a:spcAft>
              <a:spcPct val="20000"/>
            </a:spcAft>
            <a:buChar char="••"/>
          </a:pPr>
          <a:r>
            <a:rPr lang="pl-PL" sz="3300" kern="1200" smtClean="0">
              <a:latin typeface="+mj-lt"/>
            </a:rPr>
            <a:t>JST gmina miejska -5 pkt. </a:t>
          </a:r>
          <a:endParaRPr lang="pl-PL" sz="3300" kern="1200" dirty="0">
            <a:latin typeface="+mj-lt"/>
          </a:endParaRPr>
        </a:p>
        <a:p>
          <a:pPr marL="285750" lvl="1" indent="-285750" algn="l" defTabSz="1466850">
            <a:lnSpc>
              <a:spcPct val="90000"/>
            </a:lnSpc>
            <a:spcBef>
              <a:spcPct val="0"/>
            </a:spcBef>
            <a:spcAft>
              <a:spcPct val="20000"/>
            </a:spcAft>
            <a:buChar char="••"/>
          </a:pPr>
          <a:r>
            <a:rPr lang="pl-PL" sz="3300" kern="1200" smtClean="0">
              <a:latin typeface="+mj-lt"/>
            </a:rPr>
            <a:t>JST powiat -1 pkt.</a:t>
          </a:r>
          <a:endParaRPr lang="pl-PL" sz="3300" kern="1200" dirty="0">
            <a:latin typeface="+mj-lt"/>
          </a:endParaRPr>
        </a:p>
        <a:p>
          <a:pPr marL="285750" lvl="1" indent="-285750" algn="l" defTabSz="1466850">
            <a:lnSpc>
              <a:spcPct val="90000"/>
            </a:lnSpc>
            <a:spcBef>
              <a:spcPct val="0"/>
            </a:spcBef>
            <a:spcAft>
              <a:spcPct val="20000"/>
            </a:spcAft>
            <a:buChar char="••"/>
          </a:pPr>
          <a:r>
            <a:rPr lang="pl-PL" sz="3300" kern="1200" dirty="0" smtClean="0">
              <a:latin typeface="+mj-lt"/>
            </a:rPr>
            <a:t>Inny organ prowadzący (np. organizacja społeczna/wyznaniowa, inne) -10 pkt plus 5 pkt. jeśli szkoła wskazana do roli LOWE jest w gminie wiejskiej lub miejsko-wiejskiej</a:t>
          </a:r>
          <a:endParaRPr lang="pl-PL" sz="3300" kern="1200" dirty="0">
            <a:latin typeface="+mj-lt"/>
          </a:endParaRPr>
        </a:p>
      </dsp:txBody>
      <dsp:txXfrm>
        <a:off x="0" y="1066303"/>
        <a:ext cx="11436824" cy="36514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E639B7-C9E3-4A0C-A4F4-411D9840FE25}">
      <dsp:nvSpPr>
        <dsp:cNvPr id="0" name=""/>
        <dsp:cNvSpPr/>
      </dsp:nvSpPr>
      <dsp:spPr>
        <a:xfrm>
          <a:off x="0" y="112517"/>
          <a:ext cx="11737075" cy="1601730"/>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0" tIns="152400" rIns="152400" bIns="152400" numCol="1" spcCol="1270" anchor="ctr" anchorCtr="0">
          <a:noAutofit/>
        </a:bodyPr>
        <a:lstStyle/>
        <a:p>
          <a:pPr lvl="0" algn="l" defTabSz="1778000">
            <a:lnSpc>
              <a:spcPct val="90000"/>
            </a:lnSpc>
            <a:spcBef>
              <a:spcPct val="0"/>
            </a:spcBef>
            <a:spcAft>
              <a:spcPct val="35000"/>
            </a:spcAft>
          </a:pPr>
          <a:r>
            <a:rPr lang="pl-PL" sz="4000" kern="1200" dirty="0" smtClean="0">
              <a:latin typeface="+mj-lt"/>
            </a:rPr>
            <a:t>2. Obszar, na którym znajduje się organ prowadzący </a:t>
          </a:r>
          <a:br>
            <a:rPr lang="pl-PL" sz="4000" kern="1200" dirty="0" smtClean="0">
              <a:latin typeface="+mj-lt"/>
            </a:rPr>
          </a:br>
          <a:r>
            <a:rPr lang="pl-PL" sz="4000" kern="1200" dirty="0" smtClean="0">
              <a:latin typeface="+mj-lt"/>
            </a:rPr>
            <a:t>– max. 25 pkt.</a:t>
          </a:r>
          <a:endParaRPr lang="pl-PL" sz="4000" kern="1200" dirty="0">
            <a:latin typeface="+mj-lt"/>
          </a:endParaRPr>
        </a:p>
      </dsp:txBody>
      <dsp:txXfrm>
        <a:off x="78190" y="190707"/>
        <a:ext cx="11580695" cy="1445350"/>
      </dsp:txXfrm>
    </dsp:sp>
    <dsp:sp modelId="{F5F04109-E7E0-43CF-9966-B837EAF3E6A9}">
      <dsp:nvSpPr>
        <dsp:cNvPr id="0" name=""/>
        <dsp:cNvSpPr/>
      </dsp:nvSpPr>
      <dsp:spPr>
        <a:xfrm>
          <a:off x="0" y="1850018"/>
          <a:ext cx="11737075" cy="29104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72652" tIns="46990" rIns="263144" bIns="46990" numCol="1" spcCol="1270" anchor="t" anchorCtr="0">
          <a:noAutofit/>
        </a:bodyPr>
        <a:lstStyle/>
        <a:p>
          <a:pPr marL="285750" lvl="1" indent="-285750" algn="l" defTabSz="1289050">
            <a:lnSpc>
              <a:spcPct val="90000"/>
            </a:lnSpc>
            <a:spcBef>
              <a:spcPct val="0"/>
            </a:spcBef>
            <a:spcAft>
              <a:spcPct val="20000"/>
            </a:spcAft>
            <a:buChar char="••"/>
          </a:pPr>
          <a:r>
            <a:rPr lang="pl-PL" sz="2900" kern="1200" dirty="0" smtClean="0">
              <a:latin typeface="+mj-lt"/>
            </a:rPr>
            <a:t>Obszar zdegradowany (</a:t>
          </a:r>
          <a:r>
            <a:rPr lang="pl-PL" sz="2900" i="1" kern="1200" dirty="0" smtClean="0">
              <a:latin typeface="+mj-lt"/>
            </a:rPr>
            <a:t>wg definicji w art. 9 Ustawie o rewitalizacji z 9.10.2015 r., Dz.U.2018, poz.1398</a:t>
          </a:r>
          <a:r>
            <a:rPr lang="pl-PL" sz="2900" kern="1200" dirty="0" smtClean="0">
              <a:latin typeface="+mj-lt"/>
            </a:rPr>
            <a:t>) - 5 pkt.</a:t>
          </a:r>
          <a:endParaRPr lang="pl-PL" sz="2900" kern="1200" dirty="0">
            <a:latin typeface="+mj-lt"/>
          </a:endParaRPr>
        </a:p>
        <a:p>
          <a:pPr marL="285750" lvl="1" indent="-285750" algn="l" defTabSz="1289050">
            <a:lnSpc>
              <a:spcPct val="90000"/>
            </a:lnSpc>
            <a:spcBef>
              <a:spcPct val="0"/>
            </a:spcBef>
            <a:spcAft>
              <a:spcPct val="20000"/>
            </a:spcAft>
            <a:buChar char="••"/>
          </a:pPr>
          <a:r>
            <a:rPr lang="pl-PL" sz="2900" kern="1200" dirty="0" smtClean="0">
              <a:latin typeface="+mj-lt"/>
            </a:rPr>
            <a:t>Obszar popegeerowski - 5 pkt.</a:t>
          </a:r>
          <a:endParaRPr lang="pl-PL" sz="2900" kern="1200" dirty="0">
            <a:latin typeface="+mj-lt"/>
          </a:endParaRPr>
        </a:p>
        <a:p>
          <a:pPr marL="285750" lvl="1" indent="-285750" algn="l" defTabSz="1289050">
            <a:lnSpc>
              <a:spcPct val="90000"/>
            </a:lnSpc>
            <a:spcBef>
              <a:spcPct val="0"/>
            </a:spcBef>
            <a:spcAft>
              <a:spcPct val="20000"/>
            </a:spcAft>
            <a:buChar char="••"/>
          </a:pPr>
          <a:r>
            <a:rPr lang="pl-PL" sz="2900" kern="1200" dirty="0" smtClean="0">
              <a:latin typeface="+mj-lt"/>
            </a:rPr>
            <a:t>Obszar powojskowy - 5 pkt.</a:t>
          </a:r>
          <a:endParaRPr lang="pl-PL" sz="2900" kern="1200" dirty="0">
            <a:latin typeface="+mj-lt"/>
          </a:endParaRPr>
        </a:p>
        <a:p>
          <a:pPr marL="285750" lvl="1" indent="-285750" algn="l" defTabSz="1289050">
            <a:lnSpc>
              <a:spcPct val="90000"/>
            </a:lnSpc>
            <a:spcBef>
              <a:spcPct val="0"/>
            </a:spcBef>
            <a:spcAft>
              <a:spcPct val="20000"/>
            </a:spcAft>
            <a:buChar char="••"/>
          </a:pPr>
          <a:r>
            <a:rPr lang="pl-PL" sz="2900" kern="1200" dirty="0" smtClean="0">
              <a:latin typeface="+mj-lt"/>
            </a:rPr>
            <a:t>Obszar poprzemysłowy - 5 pkt.</a:t>
          </a:r>
          <a:endParaRPr lang="pl-PL" sz="2900" kern="1200" dirty="0">
            <a:latin typeface="+mj-lt"/>
          </a:endParaRPr>
        </a:p>
        <a:p>
          <a:pPr marL="285750" lvl="1" indent="-285750" algn="l" defTabSz="1289050">
            <a:lnSpc>
              <a:spcPct val="90000"/>
            </a:lnSpc>
            <a:spcBef>
              <a:spcPct val="0"/>
            </a:spcBef>
            <a:spcAft>
              <a:spcPct val="20000"/>
            </a:spcAft>
            <a:buChar char="••"/>
          </a:pPr>
          <a:r>
            <a:rPr lang="pl-PL" sz="2900" kern="1200" smtClean="0">
              <a:latin typeface="+mj-lt"/>
            </a:rPr>
            <a:t>Obszar o największych potrzebach w zakresie edukacji dorosłych - 5 pkt. </a:t>
          </a:r>
          <a:endParaRPr lang="pl-PL" sz="2900" kern="1200" dirty="0">
            <a:latin typeface="+mj-lt"/>
          </a:endParaRPr>
        </a:p>
      </dsp:txBody>
      <dsp:txXfrm>
        <a:off x="0" y="1850018"/>
        <a:ext cx="11737075" cy="291042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E639B7-C9E3-4A0C-A4F4-411D9840FE25}">
      <dsp:nvSpPr>
        <dsp:cNvPr id="0" name=""/>
        <dsp:cNvSpPr/>
      </dsp:nvSpPr>
      <dsp:spPr>
        <a:xfrm>
          <a:off x="0" y="0"/>
          <a:ext cx="11832609" cy="939997"/>
        </a:xfrm>
        <a:prstGeom prst="roundRect">
          <a:avLst/>
        </a:prstGeom>
        <a:solidFill>
          <a:schemeClr val="accent4">
            <a:alpha val="9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0" tIns="152400" rIns="152400" bIns="152400" numCol="1" spcCol="1270" anchor="ctr" anchorCtr="0">
          <a:noAutofit/>
        </a:bodyPr>
        <a:lstStyle/>
        <a:p>
          <a:pPr lvl="0" algn="l" defTabSz="1778000">
            <a:lnSpc>
              <a:spcPct val="90000"/>
            </a:lnSpc>
            <a:spcBef>
              <a:spcPct val="0"/>
            </a:spcBef>
            <a:spcAft>
              <a:spcPct val="35000"/>
            </a:spcAft>
          </a:pPr>
          <a:r>
            <a:rPr lang="pl-PL" sz="4000" kern="1200" dirty="0" smtClean="0">
              <a:latin typeface="+mj-lt"/>
            </a:rPr>
            <a:t>3. Sytuacja społeczna w otoczeniu szkoły - max. 24 pkt.</a:t>
          </a:r>
          <a:endParaRPr lang="pl-PL" sz="4000" kern="1200" dirty="0">
            <a:latin typeface="+mj-lt"/>
          </a:endParaRPr>
        </a:p>
      </dsp:txBody>
      <dsp:txXfrm>
        <a:off x="45887" y="45887"/>
        <a:ext cx="11740835" cy="848223"/>
      </dsp:txXfrm>
    </dsp:sp>
    <dsp:sp modelId="{4EA36365-6336-4048-A541-9581B928B648}">
      <dsp:nvSpPr>
        <dsp:cNvPr id="0" name=""/>
        <dsp:cNvSpPr/>
      </dsp:nvSpPr>
      <dsp:spPr>
        <a:xfrm>
          <a:off x="0" y="953049"/>
          <a:ext cx="11832609" cy="859098"/>
        </a:xfrm>
        <a:prstGeom prst="roundRect">
          <a:avLst/>
        </a:prstGeom>
        <a:solidFill>
          <a:schemeClr val="accent4">
            <a:alpha val="90000"/>
            <a:hueOff val="0"/>
            <a:satOff val="0"/>
            <a:lumOff val="0"/>
            <a:alphaOff val="-4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pl-PL" sz="2400" b="1" kern="1200" dirty="0" smtClean="0">
              <a:latin typeface="+mj-lt"/>
            </a:rPr>
            <a:t>czy na obszarze, na którym funkcjonuje szkoła, występują skumulowane problemy osób: </a:t>
          </a:r>
          <a:endParaRPr lang="pl-PL" sz="2400" b="1" kern="1200" dirty="0">
            <a:latin typeface="+mj-lt"/>
          </a:endParaRPr>
        </a:p>
      </dsp:txBody>
      <dsp:txXfrm>
        <a:off x="41938" y="994987"/>
        <a:ext cx="11748733" cy="775222"/>
      </dsp:txXfrm>
    </dsp:sp>
    <dsp:sp modelId="{14F06B22-7609-4D01-BCB1-212299C78E77}">
      <dsp:nvSpPr>
        <dsp:cNvPr id="0" name=""/>
        <dsp:cNvSpPr/>
      </dsp:nvSpPr>
      <dsp:spPr>
        <a:xfrm>
          <a:off x="0" y="1812148"/>
          <a:ext cx="11832609" cy="38583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75685"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pl-PL" sz="2400" kern="1200" dirty="0" smtClean="0">
              <a:latin typeface="+mj-lt"/>
            </a:rPr>
            <a:t>o niskim wykształceniu, tj.  co najwyżej zasadniczym zawodowym lub średnim </a:t>
          </a:r>
          <a:br>
            <a:rPr lang="pl-PL" sz="2400" kern="1200" dirty="0" smtClean="0">
              <a:latin typeface="+mj-lt"/>
            </a:rPr>
          </a:br>
          <a:r>
            <a:rPr lang="pl-PL" sz="2400" kern="1200" dirty="0" smtClean="0">
              <a:latin typeface="+mj-lt"/>
            </a:rPr>
            <a:t>i policealnym zdobytym w dalszej przeszłości – 3 pkt. </a:t>
          </a:r>
          <a:endParaRPr lang="pl-PL" sz="2400" kern="1200" dirty="0">
            <a:latin typeface="+mj-lt"/>
          </a:endParaRPr>
        </a:p>
        <a:p>
          <a:pPr marL="228600" lvl="1" indent="-228600" algn="l" defTabSz="1066800">
            <a:lnSpc>
              <a:spcPct val="90000"/>
            </a:lnSpc>
            <a:spcBef>
              <a:spcPct val="0"/>
            </a:spcBef>
            <a:spcAft>
              <a:spcPct val="20000"/>
            </a:spcAft>
            <a:buChar char="••"/>
          </a:pPr>
          <a:r>
            <a:rPr lang="pl-PL" sz="2400" kern="1200" dirty="0" smtClean="0">
              <a:latin typeface="+mj-lt"/>
            </a:rPr>
            <a:t>długotrwale bezrobotne / pozostające nieprzerwanie bez pracy przez okres minimum 12 miesięcy – 3 pkt.</a:t>
          </a:r>
          <a:endParaRPr lang="pl-PL" sz="2400" kern="1200" dirty="0">
            <a:latin typeface="+mj-lt"/>
          </a:endParaRPr>
        </a:p>
        <a:p>
          <a:pPr marL="228600" lvl="1" indent="-228600" algn="l" defTabSz="1066800">
            <a:lnSpc>
              <a:spcPct val="90000"/>
            </a:lnSpc>
            <a:spcBef>
              <a:spcPct val="0"/>
            </a:spcBef>
            <a:spcAft>
              <a:spcPct val="20000"/>
            </a:spcAft>
            <a:buChar char="••"/>
          </a:pPr>
          <a:r>
            <a:rPr lang="pl-PL" sz="2400" kern="1200" dirty="0" smtClean="0">
              <a:latin typeface="+mj-lt"/>
            </a:rPr>
            <a:t>w wieku niemobilnym (wg. definicji GUS) – 3 pkt.</a:t>
          </a:r>
          <a:endParaRPr lang="pl-PL" sz="2400" kern="1200" dirty="0">
            <a:latin typeface="+mj-lt"/>
          </a:endParaRPr>
        </a:p>
        <a:p>
          <a:pPr marL="228600" lvl="1" indent="-228600" algn="l" defTabSz="1066800">
            <a:lnSpc>
              <a:spcPct val="90000"/>
            </a:lnSpc>
            <a:spcBef>
              <a:spcPct val="0"/>
            </a:spcBef>
            <a:spcAft>
              <a:spcPct val="20000"/>
            </a:spcAft>
            <a:buChar char="••"/>
          </a:pPr>
          <a:r>
            <a:rPr lang="pl-PL" sz="2400" kern="1200" dirty="0" smtClean="0">
              <a:latin typeface="+mj-lt"/>
            </a:rPr>
            <a:t>korzystające z pomocy społecznej – 3 pkt. </a:t>
          </a:r>
          <a:endParaRPr lang="pl-PL" sz="2400" kern="1200" dirty="0">
            <a:latin typeface="+mj-lt"/>
          </a:endParaRPr>
        </a:p>
        <a:p>
          <a:pPr marL="228600" lvl="1" indent="-228600" algn="l" defTabSz="1066800">
            <a:lnSpc>
              <a:spcPct val="90000"/>
            </a:lnSpc>
            <a:spcBef>
              <a:spcPct val="0"/>
            </a:spcBef>
            <a:spcAft>
              <a:spcPct val="20000"/>
            </a:spcAft>
            <a:buChar char="••"/>
          </a:pPr>
          <a:r>
            <a:rPr lang="pl-PL" sz="2400" kern="1200" dirty="0" smtClean="0">
              <a:latin typeface="+mj-lt"/>
            </a:rPr>
            <a:t>nieaktywne zawodowo (tzw. NEET), bez doświadczenia zawodowego -3 pkt. </a:t>
          </a:r>
          <a:endParaRPr lang="pl-PL" sz="2400" kern="1200" dirty="0">
            <a:latin typeface="+mj-lt"/>
          </a:endParaRPr>
        </a:p>
        <a:p>
          <a:pPr marL="228600" lvl="1" indent="-228600" algn="l" defTabSz="1066800">
            <a:lnSpc>
              <a:spcPct val="90000"/>
            </a:lnSpc>
            <a:spcBef>
              <a:spcPct val="0"/>
            </a:spcBef>
            <a:spcAft>
              <a:spcPct val="20000"/>
            </a:spcAft>
            <a:buChar char="••"/>
          </a:pPr>
          <a:r>
            <a:rPr lang="pl-PL" sz="2400" kern="1200" dirty="0" smtClean="0">
              <a:latin typeface="+mj-lt"/>
            </a:rPr>
            <a:t>z niepełnosprawnością -3 pkt.</a:t>
          </a:r>
          <a:endParaRPr lang="pl-PL" sz="2400" kern="1200" dirty="0">
            <a:latin typeface="+mj-lt"/>
          </a:endParaRPr>
        </a:p>
        <a:p>
          <a:pPr marL="228600" lvl="1" indent="-228600" algn="l" defTabSz="1066800">
            <a:lnSpc>
              <a:spcPct val="90000"/>
            </a:lnSpc>
            <a:spcBef>
              <a:spcPct val="0"/>
            </a:spcBef>
            <a:spcAft>
              <a:spcPct val="20000"/>
            </a:spcAft>
            <a:buChar char="••"/>
          </a:pPr>
          <a:r>
            <a:rPr lang="pl-PL" sz="2400" kern="1200" dirty="0" smtClean="0">
              <a:latin typeface="+mj-lt"/>
            </a:rPr>
            <a:t>dla których rolnictwo jest jedynym źródłem utrzymania -3 pkt.</a:t>
          </a:r>
          <a:endParaRPr lang="pl-PL" sz="2400" kern="1200" dirty="0">
            <a:latin typeface="+mj-lt"/>
          </a:endParaRPr>
        </a:p>
        <a:p>
          <a:pPr marL="228600" lvl="1" indent="-228600" algn="l" defTabSz="1066800">
            <a:lnSpc>
              <a:spcPct val="90000"/>
            </a:lnSpc>
            <a:spcBef>
              <a:spcPct val="0"/>
            </a:spcBef>
            <a:spcAft>
              <a:spcPct val="20000"/>
            </a:spcAft>
            <a:buChar char="••"/>
          </a:pPr>
          <a:r>
            <a:rPr lang="pl-PL" sz="2400" kern="1200" dirty="0" smtClean="0">
              <a:latin typeface="+mj-lt"/>
            </a:rPr>
            <a:t>osamotnione, niemobilne na rynku pracy z powodu opieki nad osobami zależnymi-3pkt. </a:t>
          </a:r>
          <a:endParaRPr lang="pl-PL" sz="2400" kern="1200" dirty="0">
            <a:latin typeface="+mj-lt"/>
          </a:endParaRPr>
        </a:p>
      </dsp:txBody>
      <dsp:txXfrm>
        <a:off x="0" y="1812148"/>
        <a:ext cx="11832609" cy="385833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E639B7-C9E3-4A0C-A4F4-411D9840FE25}">
      <dsp:nvSpPr>
        <dsp:cNvPr id="0" name=""/>
        <dsp:cNvSpPr/>
      </dsp:nvSpPr>
      <dsp:spPr>
        <a:xfrm>
          <a:off x="0" y="68456"/>
          <a:ext cx="11846255" cy="140137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lvl="0" algn="l" defTabSz="1822450">
            <a:lnSpc>
              <a:spcPct val="90000"/>
            </a:lnSpc>
            <a:spcBef>
              <a:spcPct val="0"/>
            </a:spcBef>
            <a:spcAft>
              <a:spcPct val="35000"/>
            </a:spcAft>
          </a:pPr>
          <a:r>
            <a:rPr lang="pl-PL" sz="4100" kern="1200" dirty="0" smtClean="0">
              <a:latin typeface="+mj-lt"/>
            </a:rPr>
            <a:t>4. Województwo pochodzenia organu prowadzącego - max. 15 pkt.</a:t>
          </a:r>
          <a:endParaRPr lang="pl-PL" sz="4100" kern="1200" dirty="0"/>
        </a:p>
      </dsp:txBody>
      <dsp:txXfrm>
        <a:off x="68410" y="136866"/>
        <a:ext cx="11709435" cy="1264556"/>
      </dsp:txXfrm>
    </dsp:sp>
    <dsp:sp modelId="{F5F04109-E7E0-43CF-9966-B837EAF3E6A9}">
      <dsp:nvSpPr>
        <dsp:cNvPr id="0" name=""/>
        <dsp:cNvSpPr/>
      </dsp:nvSpPr>
      <dsp:spPr>
        <a:xfrm>
          <a:off x="0" y="1402995"/>
          <a:ext cx="11846255" cy="2450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76119" tIns="45720" rIns="256032" bIns="45720" numCol="1" spcCol="1270" anchor="t" anchorCtr="0">
          <a:noAutofit/>
        </a:bodyPr>
        <a:lstStyle/>
        <a:p>
          <a:pPr marL="355600" lvl="1" indent="-355600" algn="l" defTabSz="1600200">
            <a:lnSpc>
              <a:spcPct val="90000"/>
            </a:lnSpc>
            <a:spcBef>
              <a:spcPct val="0"/>
            </a:spcBef>
            <a:spcAft>
              <a:spcPct val="20000"/>
            </a:spcAft>
            <a:buChar char="••"/>
          </a:pPr>
          <a:r>
            <a:rPr lang="pl-PL" sz="3600" kern="1200" dirty="0" smtClean="0">
              <a:latin typeface="+mj-lt"/>
            </a:rPr>
            <a:t>Opolskie, Zachodnio-Pomorskie, Podlaskie-15 pkt.</a:t>
          </a:r>
          <a:endParaRPr lang="pl-PL" sz="3600" kern="1200" dirty="0"/>
        </a:p>
        <a:p>
          <a:pPr marL="355600" lvl="1" indent="-355600" algn="l" defTabSz="1600200">
            <a:lnSpc>
              <a:spcPct val="90000"/>
            </a:lnSpc>
            <a:spcBef>
              <a:spcPct val="0"/>
            </a:spcBef>
            <a:spcAft>
              <a:spcPct val="20000"/>
            </a:spcAft>
            <a:buChar char="••"/>
          </a:pPr>
          <a:r>
            <a:rPr lang="pl-PL" sz="3600" kern="1200" dirty="0" smtClean="0">
              <a:latin typeface="+mj-lt"/>
            </a:rPr>
            <a:t>Łódzkie, Mazowieckie -10 pkt.</a:t>
          </a:r>
          <a:endParaRPr lang="pl-PL" sz="3600" kern="1200" dirty="0">
            <a:latin typeface="+mj-lt"/>
          </a:endParaRPr>
        </a:p>
        <a:p>
          <a:pPr marL="355600" lvl="1" indent="-355600" algn="l" defTabSz="1600200">
            <a:lnSpc>
              <a:spcPct val="90000"/>
            </a:lnSpc>
            <a:spcBef>
              <a:spcPct val="0"/>
            </a:spcBef>
            <a:spcAft>
              <a:spcPct val="20000"/>
            </a:spcAft>
            <a:buChar char="••"/>
          </a:pPr>
          <a:r>
            <a:rPr lang="pl-PL" sz="3600" kern="1200" dirty="0" smtClean="0">
              <a:latin typeface="+mj-lt"/>
            </a:rPr>
            <a:t>Pomorskie, Świętokrzyskie -5 pkt.</a:t>
          </a:r>
          <a:endParaRPr lang="pl-PL" sz="3600" kern="1200" dirty="0">
            <a:latin typeface="+mj-lt"/>
          </a:endParaRPr>
        </a:p>
        <a:p>
          <a:pPr marL="355600" lvl="1" indent="-355600" algn="l" defTabSz="1600200">
            <a:lnSpc>
              <a:spcPct val="90000"/>
            </a:lnSpc>
            <a:spcBef>
              <a:spcPct val="0"/>
            </a:spcBef>
            <a:spcAft>
              <a:spcPct val="20000"/>
            </a:spcAft>
            <a:buChar char="••"/>
          </a:pPr>
          <a:r>
            <a:rPr lang="pl-PL" sz="3600" kern="1200" dirty="0" smtClean="0">
              <a:latin typeface="+mj-lt"/>
            </a:rPr>
            <a:t>Pozostałe województwa -0 pkt. </a:t>
          </a:r>
          <a:endParaRPr lang="pl-PL" sz="3600" kern="1200" dirty="0">
            <a:latin typeface="+mj-lt"/>
          </a:endParaRPr>
        </a:p>
      </dsp:txBody>
      <dsp:txXfrm>
        <a:off x="0" y="1402995"/>
        <a:ext cx="11846255" cy="245088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E639B7-C9E3-4A0C-A4F4-411D9840FE25}">
      <dsp:nvSpPr>
        <dsp:cNvPr id="0" name=""/>
        <dsp:cNvSpPr/>
      </dsp:nvSpPr>
      <dsp:spPr>
        <a:xfrm>
          <a:off x="0" y="108016"/>
          <a:ext cx="11436824" cy="1392299"/>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l" defTabSz="1555750">
            <a:lnSpc>
              <a:spcPct val="90000"/>
            </a:lnSpc>
            <a:spcBef>
              <a:spcPct val="0"/>
            </a:spcBef>
            <a:spcAft>
              <a:spcPct val="35000"/>
            </a:spcAft>
          </a:pPr>
          <a:r>
            <a:rPr lang="pl-PL" sz="3500" kern="1200" dirty="0" smtClean="0">
              <a:latin typeface="+mj-lt"/>
            </a:rPr>
            <a:t>5. Doświadczenie szkoły na rzecz aktywizacji osób dorosłych/ społeczności lokalnej -max. 5 pkt</a:t>
          </a:r>
          <a:endParaRPr lang="pl-PL" sz="3500" kern="1200" dirty="0">
            <a:latin typeface="+mj-lt"/>
          </a:endParaRPr>
        </a:p>
      </dsp:txBody>
      <dsp:txXfrm>
        <a:off x="67966" y="175982"/>
        <a:ext cx="11300892" cy="1256367"/>
      </dsp:txXfrm>
    </dsp:sp>
    <dsp:sp modelId="{F5F04109-E7E0-43CF-9966-B837EAF3E6A9}">
      <dsp:nvSpPr>
        <dsp:cNvPr id="0" name=""/>
        <dsp:cNvSpPr/>
      </dsp:nvSpPr>
      <dsp:spPr>
        <a:xfrm>
          <a:off x="0" y="1635508"/>
          <a:ext cx="11436824" cy="289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3119" tIns="44450" rIns="248920" bIns="44450" numCol="1" spcCol="1270" anchor="t" anchorCtr="0">
          <a:noAutofit/>
        </a:bodyPr>
        <a:lstStyle/>
        <a:p>
          <a:pPr marL="228600" lvl="1" indent="-228600" algn="l" defTabSz="1200150">
            <a:lnSpc>
              <a:spcPct val="90000"/>
            </a:lnSpc>
            <a:spcBef>
              <a:spcPct val="0"/>
            </a:spcBef>
            <a:spcAft>
              <a:spcPct val="20000"/>
            </a:spcAft>
            <a:buChar char="••"/>
          </a:pPr>
          <a:r>
            <a:rPr lang="pl-PL" sz="2700" kern="1200" smtClean="0">
              <a:latin typeface="+mj-lt"/>
            </a:rPr>
            <a:t>Wniosek aplikacyjny zawiera opis dwóch działań, które spełniają wymienione </a:t>
          </a:r>
          <a:br>
            <a:rPr lang="pl-PL" sz="2700" kern="1200" smtClean="0">
              <a:latin typeface="+mj-lt"/>
            </a:rPr>
          </a:br>
          <a:r>
            <a:rPr lang="pl-PL" sz="2700" kern="1200" smtClean="0">
              <a:latin typeface="+mj-lt"/>
            </a:rPr>
            <a:t>w opisie kryterium elementy - 2 pkt;</a:t>
          </a:r>
          <a:endParaRPr lang="pl-PL" sz="2700" kern="1200" dirty="0"/>
        </a:p>
        <a:p>
          <a:pPr marL="228600" lvl="1" indent="-228600" algn="l" defTabSz="1200150">
            <a:lnSpc>
              <a:spcPct val="90000"/>
            </a:lnSpc>
            <a:spcBef>
              <a:spcPct val="0"/>
            </a:spcBef>
            <a:spcAft>
              <a:spcPct val="20000"/>
            </a:spcAft>
            <a:buChar char="••"/>
          </a:pPr>
          <a:r>
            <a:rPr lang="pl-PL" sz="2700" kern="1200" dirty="0" smtClean="0">
              <a:latin typeface="+mj-lt"/>
            </a:rPr>
            <a:t>Wniosek aplikacyjny zawiera opis jednego działania, które spełnia </a:t>
          </a:r>
          <a:r>
            <a:rPr lang="pl-PL" sz="2700" kern="1200" dirty="0" smtClean="0">
              <a:latin typeface="+mj-lt"/>
            </a:rPr>
            <a:t>wymienione w </a:t>
          </a:r>
          <a:r>
            <a:rPr lang="pl-PL" sz="2700" kern="1200" dirty="0" smtClean="0">
              <a:latin typeface="+mj-lt"/>
            </a:rPr>
            <a:t>opisie kryterium elementy - 1 pkt;</a:t>
          </a:r>
          <a:endParaRPr lang="pl-PL" sz="2700" kern="1200" dirty="0">
            <a:latin typeface="+mj-lt"/>
          </a:endParaRPr>
        </a:p>
        <a:p>
          <a:pPr marL="228600" lvl="1" indent="-228600" algn="l" defTabSz="1200150">
            <a:lnSpc>
              <a:spcPct val="90000"/>
            </a:lnSpc>
            <a:spcBef>
              <a:spcPct val="0"/>
            </a:spcBef>
            <a:spcAft>
              <a:spcPct val="20000"/>
            </a:spcAft>
            <a:buChar char="••"/>
          </a:pPr>
          <a:r>
            <a:rPr lang="pl-PL" sz="2700" kern="1200" dirty="0" smtClean="0">
              <a:latin typeface="+mj-lt"/>
            </a:rPr>
            <a:t>Wniosek aplikacyjny nie zawiera opisu działań, które spełniają wymienione </a:t>
          </a:r>
          <a:br>
            <a:rPr lang="pl-PL" sz="2700" kern="1200" dirty="0" smtClean="0">
              <a:latin typeface="+mj-lt"/>
            </a:rPr>
          </a:br>
          <a:r>
            <a:rPr lang="pl-PL" sz="2700" kern="1200" dirty="0" smtClean="0">
              <a:latin typeface="+mj-lt"/>
            </a:rPr>
            <a:t>w opisie kryterium elementy lub opis nie spełnia wymogów kryterialnych - 0 pkt</a:t>
          </a:r>
          <a:endParaRPr lang="pl-PL" sz="2700" kern="1200" dirty="0">
            <a:latin typeface="+mj-lt"/>
          </a:endParaRPr>
        </a:p>
      </dsp:txBody>
      <dsp:txXfrm>
        <a:off x="0" y="1635508"/>
        <a:ext cx="11436824" cy="289800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E639B7-C9E3-4A0C-A4F4-411D9840FE25}">
      <dsp:nvSpPr>
        <dsp:cNvPr id="0" name=""/>
        <dsp:cNvSpPr/>
      </dsp:nvSpPr>
      <dsp:spPr>
        <a:xfrm>
          <a:off x="0" y="14716"/>
          <a:ext cx="11436824" cy="12168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lvl="0" algn="l" defTabSz="1822450">
            <a:lnSpc>
              <a:spcPct val="90000"/>
            </a:lnSpc>
            <a:spcBef>
              <a:spcPct val="0"/>
            </a:spcBef>
            <a:spcAft>
              <a:spcPct val="35000"/>
            </a:spcAft>
          </a:pPr>
          <a:r>
            <a:rPr lang="pl-PL" sz="4100" kern="1200" dirty="0" smtClean="0">
              <a:latin typeface="+mj-lt"/>
            </a:rPr>
            <a:t>6. Kwota grantu i przeznaczenie - max. 6 pkt</a:t>
          </a:r>
          <a:endParaRPr lang="pl-PL" sz="4100" kern="1200" dirty="0">
            <a:latin typeface="+mj-lt"/>
          </a:endParaRPr>
        </a:p>
      </dsp:txBody>
      <dsp:txXfrm>
        <a:off x="59399" y="74115"/>
        <a:ext cx="11318026" cy="1098002"/>
      </dsp:txXfrm>
    </dsp:sp>
    <dsp:sp modelId="{F5F04109-E7E0-43CF-9966-B837EAF3E6A9}">
      <dsp:nvSpPr>
        <dsp:cNvPr id="0" name=""/>
        <dsp:cNvSpPr/>
      </dsp:nvSpPr>
      <dsp:spPr>
        <a:xfrm>
          <a:off x="0" y="1382158"/>
          <a:ext cx="11436824" cy="3229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3119" tIns="45720" rIns="256032" bIns="45720" numCol="1" spcCol="1270" anchor="t" anchorCtr="0">
          <a:noAutofit/>
        </a:bodyPr>
        <a:lstStyle/>
        <a:p>
          <a:pPr marL="285750" lvl="1" indent="-285750" algn="l" defTabSz="1600200">
            <a:lnSpc>
              <a:spcPct val="90000"/>
            </a:lnSpc>
            <a:spcBef>
              <a:spcPct val="0"/>
            </a:spcBef>
            <a:spcAft>
              <a:spcPct val="20000"/>
            </a:spcAft>
            <a:buChar char="••"/>
          </a:pPr>
          <a:r>
            <a:rPr lang="pl-PL" sz="3600" kern="1200" dirty="0" smtClean="0">
              <a:latin typeface="+mj-lt"/>
            </a:rPr>
            <a:t>Niezbędność i racjonalność wydatków z grantu w kontekście wstępnie zdiagnozowanych potrzeb dorosłych w otoczeniu LOWE: 0-3 pkt.</a:t>
          </a:r>
          <a:endParaRPr lang="pl-PL" sz="3600" kern="1200" dirty="0"/>
        </a:p>
        <a:p>
          <a:pPr marL="285750" lvl="1" indent="-285750" algn="l" defTabSz="1600200">
            <a:lnSpc>
              <a:spcPct val="90000"/>
            </a:lnSpc>
            <a:spcBef>
              <a:spcPct val="0"/>
            </a:spcBef>
            <a:spcAft>
              <a:spcPct val="20000"/>
            </a:spcAft>
            <a:buChar char="••"/>
          </a:pPr>
          <a:r>
            <a:rPr lang="pl-PL" sz="3600" kern="1200" dirty="0" smtClean="0">
              <a:latin typeface="+mj-lt"/>
            </a:rPr>
            <a:t>Efektywność wydatków w kontekście celu LOWE/wyższa dostępność do </a:t>
          </a:r>
          <a:r>
            <a:rPr lang="pl-PL" sz="3600" kern="1200" dirty="0" err="1" smtClean="0">
              <a:latin typeface="+mj-lt"/>
            </a:rPr>
            <a:t>pozaformalnych</a:t>
          </a:r>
          <a:r>
            <a:rPr lang="pl-PL" sz="3600" kern="1200" dirty="0" smtClean="0">
              <a:latin typeface="+mj-lt"/>
            </a:rPr>
            <a:t> aktywności edukacyjnych dla dorosłych: 0-3 pkt.</a:t>
          </a:r>
          <a:endParaRPr lang="pl-PL" sz="3600" kern="1200" dirty="0">
            <a:latin typeface="+mj-lt"/>
          </a:endParaRPr>
        </a:p>
      </dsp:txBody>
      <dsp:txXfrm>
        <a:off x="0" y="1382158"/>
        <a:ext cx="11436824" cy="322920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E639B7-C9E3-4A0C-A4F4-411D9840FE25}">
      <dsp:nvSpPr>
        <dsp:cNvPr id="0" name=""/>
        <dsp:cNvSpPr/>
      </dsp:nvSpPr>
      <dsp:spPr>
        <a:xfrm>
          <a:off x="0" y="59678"/>
          <a:ext cx="11696131" cy="160992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l" defTabSz="1778000">
            <a:lnSpc>
              <a:spcPct val="90000"/>
            </a:lnSpc>
            <a:spcBef>
              <a:spcPct val="0"/>
            </a:spcBef>
            <a:spcAft>
              <a:spcPct val="35000"/>
            </a:spcAft>
          </a:pPr>
          <a:r>
            <a:rPr lang="pl-PL" sz="4000" kern="1200" dirty="0" smtClean="0">
              <a:latin typeface="+mj-lt"/>
            </a:rPr>
            <a:t>7. Wpływ na rozwój społeczny i gospodarczy społeczności lokalnej - max. 10 pkt	</a:t>
          </a:r>
          <a:endParaRPr lang="pl-PL" sz="4000" kern="1200" dirty="0">
            <a:latin typeface="+mj-lt"/>
          </a:endParaRPr>
        </a:p>
      </dsp:txBody>
      <dsp:txXfrm>
        <a:off x="78590" y="138268"/>
        <a:ext cx="11538951" cy="1452740"/>
      </dsp:txXfrm>
    </dsp:sp>
    <dsp:sp modelId="{FE67FB94-E75F-4A27-8F15-EA9A0465E2CC}">
      <dsp:nvSpPr>
        <dsp:cNvPr id="0" name=""/>
        <dsp:cNvSpPr/>
      </dsp:nvSpPr>
      <dsp:spPr>
        <a:xfrm>
          <a:off x="0" y="1862516"/>
          <a:ext cx="11696131" cy="1092733"/>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pl-PL" sz="3200" kern="1200" dirty="0" smtClean="0">
              <a:latin typeface="+mj-lt"/>
            </a:rPr>
            <a:t>wpływ LOWE na poprawę sytuacji osobistej, społecznej i zawodowej dorosłych w wymiarze lokalnym</a:t>
          </a:r>
          <a:endParaRPr lang="pl-PL" sz="4000" kern="1200" dirty="0">
            <a:latin typeface="+mj-lt"/>
          </a:endParaRPr>
        </a:p>
      </dsp:txBody>
      <dsp:txXfrm>
        <a:off x="53343" y="1915859"/>
        <a:ext cx="11589445" cy="986047"/>
      </dsp:txXfrm>
    </dsp:sp>
    <dsp:sp modelId="{1219071D-6B1A-4962-82A7-12BB7D35B40E}">
      <dsp:nvSpPr>
        <dsp:cNvPr id="0" name=""/>
        <dsp:cNvSpPr/>
      </dsp:nvSpPr>
      <dsp:spPr>
        <a:xfrm>
          <a:off x="0" y="2955250"/>
          <a:ext cx="11696131" cy="2053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71352" tIns="50800" rIns="284480" bIns="50800" numCol="1" spcCol="1270" anchor="t" anchorCtr="0">
          <a:noAutofit/>
        </a:bodyPr>
        <a:lstStyle/>
        <a:p>
          <a:pPr marL="285750" lvl="1" indent="-285750" algn="l" defTabSz="1778000">
            <a:lnSpc>
              <a:spcPct val="90000"/>
            </a:lnSpc>
            <a:spcBef>
              <a:spcPct val="0"/>
            </a:spcBef>
            <a:spcAft>
              <a:spcPct val="20000"/>
            </a:spcAft>
            <a:buChar char="••"/>
          </a:pPr>
          <a:r>
            <a:rPr lang="pl-PL" sz="4000" kern="1200" dirty="0" smtClean="0">
              <a:latin typeface="+mj-lt"/>
            </a:rPr>
            <a:t>Wysoki wpływ: 6 -10 pkt;</a:t>
          </a:r>
          <a:endParaRPr lang="pl-PL" sz="4000" kern="1200" dirty="0">
            <a:latin typeface="+mj-lt"/>
          </a:endParaRPr>
        </a:p>
        <a:p>
          <a:pPr marL="285750" lvl="1" indent="-285750" algn="l" defTabSz="1778000">
            <a:lnSpc>
              <a:spcPct val="90000"/>
            </a:lnSpc>
            <a:spcBef>
              <a:spcPct val="0"/>
            </a:spcBef>
            <a:spcAft>
              <a:spcPct val="20000"/>
            </a:spcAft>
            <a:buChar char="••"/>
          </a:pPr>
          <a:r>
            <a:rPr lang="pl-PL" sz="4000" kern="1200" dirty="0" smtClean="0">
              <a:latin typeface="+mj-lt"/>
            </a:rPr>
            <a:t>Umiarkowany wpływ :3 - 5 pkt</a:t>
          </a:r>
          <a:endParaRPr lang="pl-PL" sz="4000" kern="1200" dirty="0">
            <a:latin typeface="+mj-lt"/>
          </a:endParaRPr>
        </a:p>
        <a:p>
          <a:pPr marL="285750" lvl="1" indent="-285750" algn="l" defTabSz="1778000">
            <a:lnSpc>
              <a:spcPct val="90000"/>
            </a:lnSpc>
            <a:spcBef>
              <a:spcPct val="0"/>
            </a:spcBef>
            <a:spcAft>
              <a:spcPct val="20000"/>
            </a:spcAft>
            <a:buChar char="••"/>
          </a:pPr>
          <a:r>
            <a:rPr lang="pl-PL" sz="4000" kern="1200" dirty="0" smtClean="0">
              <a:latin typeface="+mj-lt"/>
            </a:rPr>
            <a:t>Niski wpływ: 0 - 2 pkt</a:t>
          </a:r>
          <a:endParaRPr lang="pl-PL" sz="4000" kern="1200" dirty="0">
            <a:latin typeface="+mj-lt"/>
          </a:endParaRPr>
        </a:p>
      </dsp:txBody>
      <dsp:txXfrm>
        <a:off x="0" y="2955250"/>
        <a:ext cx="11696131" cy="205344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4.xml"/><Relationship Id="rId4" Type="http://schemas.openxmlformats.org/officeDocument/2006/relationships/image" Target="../media/image5.emf"/></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1524000" y="1122363"/>
            <a:ext cx="9144000" cy="2387600"/>
          </a:xfrm>
        </p:spPr>
        <p:txBody>
          <a:bodyPr anchor="b"/>
          <a:lstStyle>
            <a:lvl1pPr algn="ctr">
              <a:defRPr sz="6000"/>
            </a:lvl1pPr>
          </a:lstStyle>
          <a:p>
            <a:r>
              <a:rPr lang="pl-PL" smtClean="0"/>
              <a:t>Kliknij, aby edytować styl</a:t>
            </a:r>
            <a:endParaRPr lang="pl-PL"/>
          </a:p>
        </p:txBody>
      </p:sp>
      <p:sp>
        <p:nvSpPr>
          <p:cNvPr id="3" name="Podtytu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48A87A34-81AB-432B-8DAE-1953F412C126}" type="datetimeFigureOut">
              <a:rPr lang="en-US" smtClean="0"/>
              <a:t>3/5/2020</a:t>
            </a:fld>
            <a:endParaRPr lang="en-US" dirty="0"/>
          </a:p>
        </p:txBody>
      </p:sp>
      <p:sp>
        <p:nvSpPr>
          <p:cNvPr id="5" name="Symbol zastępczy stopki 4"/>
          <p:cNvSpPr>
            <a:spLocks noGrp="1"/>
          </p:cNvSpPr>
          <p:nvPr>
            <p:ph type="ftr" sz="quarter" idx="11"/>
          </p:nvPr>
        </p:nvSpPr>
        <p:spPr/>
        <p:txBody>
          <a:bodyPr/>
          <a:lstStyle/>
          <a:p>
            <a:endParaRPr lang="en-US" dirty="0"/>
          </a:p>
        </p:txBody>
      </p:sp>
      <p:sp>
        <p:nvSpPr>
          <p:cNvPr id="6" name="Symbol zastępczy numeru slajdu 5"/>
          <p:cNvSpPr>
            <a:spLocks noGrp="1"/>
          </p:cNvSpPr>
          <p:nvPr>
            <p:ph type="sldNum" sz="quarter" idx="12"/>
          </p:nvPr>
        </p:nvSpPr>
        <p:spPr/>
        <p:txBody>
          <a:bodyPr/>
          <a:lstStyle/>
          <a:p>
            <a:fld id="{6D22F896-40B5-4ADD-8801-0D06FADFA095}" type="slidenum">
              <a:rPr lang="en-US" smtClean="0"/>
              <a:t>‹#›</a:t>
            </a:fld>
            <a:endParaRPr lang="en-US" dirty="0"/>
          </a:p>
        </p:txBody>
      </p:sp>
      <p:pic>
        <p:nvPicPr>
          <p:cNvPr id="7" name="Obraz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876364" y="20825"/>
            <a:ext cx="6112531" cy="788062"/>
          </a:xfrm>
          <a:prstGeom prst="rect">
            <a:avLst/>
          </a:prstGeom>
          <a:noFill/>
          <a:extLst>
            <a:ext uri="{909E8E84-426E-40DD-AFC4-6F175D3DCCD1}">
              <a14:hiddenFill xmlns:a14="http://schemas.microsoft.com/office/drawing/2010/main">
                <a:solidFill>
                  <a:srgbClr val="FFFFFF"/>
                </a:solidFill>
              </a14:hiddenFill>
            </a:ext>
          </a:extLst>
        </p:spPr>
      </p:pic>
      <p:pic>
        <p:nvPicPr>
          <p:cNvPr id="8" name="Obraz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4307" y="90209"/>
            <a:ext cx="1075587" cy="582610"/>
          </a:xfrm>
          <a:prstGeom prst="rect">
            <a:avLst/>
          </a:prstGeom>
        </p:spPr>
      </p:pic>
    </p:spTree>
    <p:extLst>
      <p:ext uri="{BB962C8B-B14F-4D97-AF65-F5344CB8AC3E}">
        <p14:creationId xmlns:p14="http://schemas.microsoft.com/office/powerpoint/2010/main" val="40644312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5CB67771-CAB4-418C-A5F6-F424095B3D35}" type="datetimeFigureOut">
              <a:rPr lang="pl-PL" smtClean="0"/>
              <a:t>05.03.2020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035BECE4-DA46-4B42-A9B8-2ED167A5F0D4}" type="slidenum">
              <a:rPr lang="pl-PL" smtClean="0"/>
              <a:t>‹#›</a:t>
            </a:fld>
            <a:endParaRPr lang="pl-PL"/>
          </a:p>
        </p:txBody>
      </p:sp>
    </p:spTree>
    <p:extLst>
      <p:ext uri="{BB962C8B-B14F-4D97-AF65-F5344CB8AC3E}">
        <p14:creationId xmlns:p14="http://schemas.microsoft.com/office/powerpoint/2010/main" val="23264381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724900" y="365125"/>
            <a:ext cx="2628900" cy="5811838"/>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838200" y="365125"/>
            <a:ext cx="7734300" cy="5811838"/>
          </a:xfrm>
        </p:spPr>
        <p:txBody>
          <a:bodyPr vert="eaVert"/>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5CB67771-CAB4-418C-A5F6-F424095B3D35}" type="datetimeFigureOut">
              <a:rPr lang="pl-PL" smtClean="0"/>
              <a:t>05.03.2020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035BECE4-DA46-4B42-A9B8-2ED167A5F0D4}" type="slidenum">
              <a:rPr lang="pl-PL" smtClean="0"/>
              <a:t>‹#›</a:t>
            </a:fld>
            <a:endParaRPr lang="pl-PL"/>
          </a:p>
        </p:txBody>
      </p:sp>
    </p:spTree>
    <p:extLst>
      <p:ext uri="{BB962C8B-B14F-4D97-AF65-F5344CB8AC3E}">
        <p14:creationId xmlns:p14="http://schemas.microsoft.com/office/powerpoint/2010/main" val="2927129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pl-PL" smtClean="0"/>
              <a:t>Kliknij, aby edytować styl</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smtClean="0"/>
              <a:t>Kliknij, aby edytować styl wzorca podtytułu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3/5/2020</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6161525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Content Placeholder 2"/>
          <p:cNvSpPr>
            <a:spLocks noGrp="1"/>
          </p:cNvSpPr>
          <p:nvPr>
            <p:ph idx="1"/>
          </p:nvPr>
        </p:nvSpPr>
        <p:spPr/>
        <p:txBody>
          <a:bodyPr anchor="t"/>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6106207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pl-PL" smtClean="0"/>
              <a:t>Kliknij, aby edytować styl</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smtClean="0"/>
              <a:t>Edytuj style wzorca tekstu</a:t>
            </a:r>
          </a:p>
        </p:txBody>
      </p:sp>
      <p:sp>
        <p:nvSpPr>
          <p:cNvPr id="4" name="Date Placeholder 3"/>
          <p:cNvSpPr>
            <a:spLocks noGrp="1"/>
          </p:cNvSpPr>
          <p:nvPr>
            <p:ph type="dt" sz="half" idx="10"/>
          </p:nvPr>
        </p:nvSpPr>
        <p:spPr/>
        <p:txBody>
          <a:bodyPr/>
          <a:lstStyle/>
          <a:p>
            <a:fld id="{48A87A34-81AB-432B-8DAE-1953F412C126}" type="datetimeFigureOut">
              <a:rPr lang="en-US" dirty="0"/>
              <a:t>3/5/2020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7886310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pl-PL" smtClean="0"/>
              <a:t>Kliknij, aby edytować styl</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3/5/2020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5777927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pl-PL" smtClean="0"/>
              <a:t>Kliknij, aby edytować styl</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Edytuj style wzorca tekstu</a:t>
            </a:r>
          </a:p>
        </p:txBody>
      </p:sp>
      <p:sp>
        <p:nvSpPr>
          <p:cNvPr id="4" name="Content Placeholder 3"/>
          <p:cNvSpPr>
            <a:spLocks noGrp="1"/>
          </p:cNvSpPr>
          <p:nvPr>
            <p:ph sz="half" idx="2"/>
          </p:nvPr>
        </p:nvSpPr>
        <p:spPr>
          <a:xfrm>
            <a:off x="1447191" y="2824269"/>
            <a:ext cx="4645152" cy="2644457"/>
          </a:xfrm>
        </p:spPr>
        <p:txBody>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Edytuj style wzorca tekstu</a:t>
            </a:r>
          </a:p>
        </p:txBody>
      </p:sp>
      <p:sp>
        <p:nvSpPr>
          <p:cNvPr id="6" name="Content Placeholder 5"/>
          <p:cNvSpPr>
            <a:spLocks noGrp="1"/>
          </p:cNvSpPr>
          <p:nvPr>
            <p:ph sz="quarter" idx="4"/>
          </p:nvPr>
        </p:nvSpPr>
        <p:spPr>
          <a:xfrm>
            <a:off x="6412362" y="2821491"/>
            <a:ext cx="4645152" cy="2637371"/>
          </a:xfrm>
        </p:spPr>
        <p:txBody>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3/5/2020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2300816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3/5/2020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4579988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3/5/2020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496922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pl-PL" smtClean="0"/>
              <a:t>Kliknij, aby edytować styl</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Edytuj style wzorca tekstu</a:t>
            </a:r>
          </a:p>
        </p:txBody>
      </p:sp>
      <p:sp>
        <p:nvSpPr>
          <p:cNvPr id="5" name="Date Placeholder 4"/>
          <p:cNvSpPr>
            <a:spLocks noGrp="1"/>
          </p:cNvSpPr>
          <p:nvPr>
            <p:ph type="dt" sz="half" idx="10"/>
          </p:nvPr>
        </p:nvSpPr>
        <p:spPr/>
        <p:txBody>
          <a:bodyPr/>
          <a:lstStyle/>
          <a:p>
            <a:fld id="{48A87A34-81AB-432B-8DAE-1953F412C126}" type="datetimeFigureOut">
              <a:rPr lang="en-US" dirty="0"/>
              <a:t>3/5/2020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9928330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5CB67771-CAB4-418C-A5F6-F424095B3D35}" type="datetimeFigureOut">
              <a:rPr lang="pl-PL" smtClean="0"/>
              <a:t>05.03.2020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035BECE4-DA46-4B42-A9B8-2ED167A5F0D4}" type="slidenum">
              <a:rPr lang="pl-PL" smtClean="0"/>
              <a:t>‹#›</a:t>
            </a:fld>
            <a:endParaRPr lang="pl-PL"/>
          </a:p>
        </p:txBody>
      </p:sp>
      <p:pic>
        <p:nvPicPr>
          <p:cNvPr id="7" name="Obraz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889812" y="16388"/>
            <a:ext cx="6302187" cy="812513"/>
          </a:xfrm>
          <a:prstGeom prst="rect">
            <a:avLst/>
          </a:prstGeom>
          <a:noFill/>
          <a:extLst>
            <a:ext uri="{909E8E84-426E-40DD-AFC4-6F175D3DCCD1}">
              <a14:hiddenFill xmlns:a14="http://schemas.microsoft.com/office/drawing/2010/main">
                <a:solidFill>
                  <a:srgbClr val="FFFFFF"/>
                </a:solidFill>
              </a14:hiddenFill>
            </a:ext>
          </a:extLst>
        </p:spPr>
      </p:pic>
      <p:pic>
        <p:nvPicPr>
          <p:cNvPr id="8" name="Obraz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16388"/>
            <a:ext cx="1075587" cy="582610"/>
          </a:xfrm>
          <a:prstGeom prst="rect">
            <a:avLst/>
          </a:prstGeom>
        </p:spPr>
      </p:pic>
    </p:spTree>
    <p:extLst>
      <p:ext uri="{BB962C8B-B14F-4D97-AF65-F5344CB8AC3E}">
        <p14:creationId xmlns:p14="http://schemas.microsoft.com/office/powerpoint/2010/main" val="24402024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pl-PL" smtClean="0"/>
              <a:t>Kliknij, aby edytować styl</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smtClean="0"/>
              <a:t>Kliknij ikonę, aby dodać obraz</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Edytuj style wzorca tekstu</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3/5/2020</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4666670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Vertical Text Placeholder 2"/>
          <p:cNvSpPr>
            <a:spLocks noGrp="1"/>
          </p:cNvSpPr>
          <p:nvPr>
            <p:ph type="body" orient="vert" idx="1"/>
          </p:nvPr>
        </p:nvSpPr>
        <p:spPr/>
        <p:txBody>
          <a:bodyPr vert="eaVert"/>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2039971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pl-PL" smtClean="0"/>
              <a:t>Kliknij, aby edytować styl</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594085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pl-PL" smtClean="0"/>
              <a:t>Kliknij, aby edytować styl</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smtClean="0"/>
              <a:t>Kliknij, aby edytować styl wzorca podtytułu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3/5/2020</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0895891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Content Placeholder 2"/>
          <p:cNvSpPr>
            <a:spLocks noGrp="1"/>
          </p:cNvSpPr>
          <p:nvPr>
            <p:ph idx="1"/>
          </p:nvPr>
        </p:nvSpPr>
        <p:spPr/>
        <p:txBody>
          <a:bodyPr anchor="t"/>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654107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pl-PL" smtClean="0"/>
              <a:t>Kliknij, aby edytować styl</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smtClean="0"/>
              <a:t>Edytuj style wzorca tekstu</a:t>
            </a:r>
          </a:p>
        </p:txBody>
      </p:sp>
      <p:sp>
        <p:nvSpPr>
          <p:cNvPr id="4" name="Date Placeholder 3"/>
          <p:cNvSpPr>
            <a:spLocks noGrp="1"/>
          </p:cNvSpPr>
          <p:nvPr>
            <p:ph type="dt" sz="half" idx="10"/>
          </p:nvPr>
        </p:nvSpPr>
        <p:spPr/>
        <p:txBody>
          <a:bodyPr/>
          <a:lstStyle/>
          <a:p>
            <a:fld id="{48A87A34-81AB-432B-8DAE-1953F412C126}" type="datetimeFigureOut">
              <a:rPr lang="en-US" dirty="0"/>
              <a:t>3/5/2020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1480455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pl-PL" smtClean="0"/>
              <a:t>Kliknij, aby edytować styl</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3/5/2020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2292821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pl-PL" smtClean="0"/>
              <a:t>Kliknij, aby edytować styl</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Edytuj style wzorca tekstu</a:t>
            </a:r>
          </a:p>
        </p:txBody>
      </p:sp>
      <p:sp>
        <p:nvSpPr>
          <p:cNvPr id="4" name="Content Placeholder 3"/>
          <p:cNvSpPr>
            <a:spLocks noGrp="1"/>
          </p:cNvSpPr>
          <p:nvPr>
            <p:ph sz="half" idx="2"/>
          </p:nvPr>
        </p:nvSpPr>
        <p:spPr>
          <a:xfrm>
            <a:off x="1447191" y="2824269"/>
            <a:ext cx="4645152" cy="2644457"/>
          </a:xfrm>
        </p:spPr>
        <p:txBody>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Edytuj style wzorca tekstu</a:t>
            </a:r>
          </a:p>
        </p:txBody>
      </p:sp>
      <p:sp>
        <p:nvSpPr>
          <p:cNvPr id="6" name="Content Placeholder 5"/>
          <p:cNvSpPr>
            <a:spLocks noGrp="1"/>
          </p:cNvSpPr>
          <p:nvPr>
            <p:ph sz="quarter" idx="4"/>
          </p:nvPr>
        </p:nvSpPr>
        <p:spPr>
          <a:xfrm>
            <a:off x="6412362" y="2821491"/>
            <a:ext cx="4645152" cy="2637371"/>
          </a:xfrm>
        </p:spPr>
        <p:txBody>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3/5/2020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5222739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3/5/2020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00318224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3/5/2020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498621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831850" y="1709738"/>
            <a:ext cx="10515600" cy="2852737"/>
          </a:xfrm>
        </p:spPr>
        <p:txBody>
          <a:bodyPr anchor="b"/>
          <a:lstStyle>
            <a:lvl1pPr>
              <a:defRPr sz="6000"/>
            </a:lvl1pPr>
          </a:lstStyle>
          <a:p>
            <a:r>
              <a:rPr lang="pl-PL" smtClean="0"/>
              <a:t>Kliknij, aby edytować styl</a:t>
            </a:r>
            <a:endParaRPr lang="pl-PL"/>
          </a:p>
        </p:txBody>
      </p:sp>
      <p:sp>
        <p:nvSpPr>
          <p:cNvPr id="3" name="Symbol zastępczy tekst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smtClean="0"/>
              <a:t>Edytuj style wzorca tekstu</a:t>
            </a:r>
          </a:p>
        </p:txBody>
      </p:sp>
      <p:sp>
        <p:nvSpPr>
          <p:cNvPr id="4" name="Symbol zastępczy daty 3"/>
          <p:cNvSpPr>
            <a:spLocks noGrp="1"/>
          </p:cNvSpPr>
          <p:nvPr>
            <p:ph type="dt" sz="half" idx="10"/>
          </p:nvPr>
        </p:nvSpPr>
        <p:spPr/>
        <p:txBody>
          <a:bodyPr/>
          <a:lstStyle/>
          <a:p>
            <a:fld id="{5CB67771-CAB4-418C-A5F6-F424095B3D35}" type="datetimeFigureOut">
              <a:rPr lang="pl-PL" smtClean="0"/>
              <a:t>05.03.2020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035BECE4-DA46-4B42-A9B8-2ED167A5F0D4}" type="slidenum">
              <a:rPr lang="pl-PL" smtClean="0"/>
              <a:t>‹#›</a:t>
            </a:fld>
            <a:endParaRPr lang="pl-PL"/>
          </a:p>
        </p:txBody>
      </p:sp>
    </p:spTree>
    <p:extLst>
      <p:ext uri="{BB962C8B-B14F-4D97-AF65-F5344CB8AC3E}">
        <p14:creationId xmlns:p14="http://schemas.microsoft.com/office/powerpoint/2010/main" val="17738577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pl-PL" smtClean="0"/>
              <a:t>Kliknij, aby edytować styl</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Edytuj style wzorca tekstu</a:t>
            </a:r>
          </a:p>
        </p:txBody>
      </p:sp>
      <p:sp>
        <p:nvSpPr>
          <p:cNvPr id="5" name="Date Placeholder 4"/>
          <p:cNvSpPr>
            <a:spLocks noGrp="1"/>
          </p:cNvSpPr>
          <p:nvPr>
            <p:ph type="dt" sz="half" idx="10"/>
          </p:nvPr>
        </p:nvSpPr>
        <p:spPr/>
        <p:txBody>
          <a:bodyPr/>
          <a:lstStyle/>
          <a:p>
            <a:fld id="{48A87A34-81AB-432B-8DAE-1953F412C126}" type="datetimeFigureOut">
              <a:rPr lang="en-US" dirty="0"/>
              <a:t>3/5/2020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2109672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pl-PL" smtClean="0"/>
              <a:t>Kliknij, aby edytować styl</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smtClean="0"/>
              <a:t>Kliknij ikonę, aby dodać obraz</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Edytuj style wzorca tekstu</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3/5/2020</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24361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Vertical Text Placeholder 2"/>
          <p:cNvSpPr>
            <a:spLocks noGrp="1"/>
          </p:cNvSpPr>
          <p:nvPr>
            <p:ph type="body" orient="vert" idx="1"/>
          </p:nvPr>
        </p:nvSpPr>
        <p:spPr/>
        <p:txBody>
          <a:bodyPr vert="eaVert"/>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03164679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pl-PL" smtClean="0"/>
              <a:t>Kliknij, aby edytować styl</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3049541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1524000" y="1122363"/>
            <a:ext cx="9144000" cy="2387600"/>
          </a:xfrm>
        </p:spPr>
        <p:txBody>
          <a:bodyPr anchor="b"/>
          <a:lstStyle>
            <a:lvl1pPr algn="ctr">
              <a:defRPr sz="6000"/>
            </a:lvl1pPr>
          </a:lstStyle>
          <a:p>
            <a:r>
              <a:rPr lang="pl-PL" smtClean="0"/>
              <a:t>Kliknij, aby edytować styl</a:t>
            </a:r>
            <a:endParaRPr lang="pl-PL"/>
          </a:p>
        </p:txBody>
      </p:sp>
      <p:sp>
        <p:nvSpPr>
          <p:cNvPr id="3" name="Podtytu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48A87A34-81AB-432B-8DAE-1953F412C126}" type="datetimeFigureOut">
              <a:rPr lang="en-US" smtClean="0"/>
              <a:t>3/5/2020</a:t>
            </a:fld>
            <a:endParaRPr lang="en-US" dirty="0"/>
          </a:p>
        </p:txBody>
      </p:sp>
      <p:sp>
        <p:nvSpPr>
          <p:cNvPr id="5" name="Symbol zastępczy stopki 4"/>
          <p:cNvSpPr>
            <a:spLocks noGrp="1"/>
          </p:cNvSpPr>
          <p:nvPr>
            <p:ph type="ftr" sz="quarter" idx="11"/>
          </p:nvPr>
        </p:nvSpPr>
        <p:spPr/>
        <p:txBody>
          <a:bodyPr/>
          <a:lstStyle/>
          <a:p>
            <a:endParaRPr lang="en-US" dirty="0"/>
          </a:p>
        </p:txBody>
      </p:sp>
      <p:sp>
        <p:nvSpPr>
          <p:cNvPr id="6" name="Symbol zastępczy numeru slajdu 5"/>
          <p:cNvSpPr>
            <a:spLocks noGrp="1"/>
          </p:cNvSpPr>
          <p:nvPr>
            <p:ph type="sldNum" sz="quarter" idx="12"/>
          </p:nvPr>
        </p:nvSpPr>
        <p:spPr/>
        <p:txBody>
          <a:bodyPr/>
          <a:lstStyle/>
          <a:p>
            <a:fld id="{6D22F896-40B5-4ADD-8801-0D06FADFA095}" type="slidenum">
              <a:rPr lang="en-US" smtClean="0"/>
              <a:t>‹#›</a:t>
            </a:fld>
            <a:endParaRPr lang="en-US" dirty="0"/>
          </a:p>
        </p:txBody>
      </p:sp>
      <p:pic>
        <p:nvPicPr>
          <p:cNvPr id="7" name="Obraz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444908" y="20824"/>
            <a:ext cx="8543988" cy="1101539"/>
          </a:xfrm>
          <a:prstGeom prst="rect">
            <a:avLst/>
          </a:prstGeom>
          <a:noFill/>
          <a:extLst>
            <a:ext uri="{909E8E84-426E-40DD-AFC4-6F175D3DCCD1}">
              <a14:hiddenFill xmlns:a14="http://schemas.microsoft.com/office/drawing/2010/main">
                <a:solidFill>
                  <a:srgbClr val="FFFFFF"/>
                </a:solidFill>
              </a14:hiddenFill>
            </a:ext>
          </a:extLst>
        </p:spPr>
      </p:pic>
      <p:pic>
        <p:nvPicPr>
          <p:cNvPr id="8" name="Obraz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4307" y="90209"/>
            <a:ext cx="1806214" cy="978366"/>
          </a:xfrm>
          <a:prstGeom prst="rect">
            <a:avLst/>
          </a:prstGeom>
        </p:spPr>
      </p:pic>
      <p:pic>
        <p:nvPicPr>
          <p:cNvPr id="9" name="Obraz 8"/>
          <p:cNvPicPr>
            <a:picLocks noChangeAspect="1"/>
          </p:cNvPicPr>
          <p:nvPr userDrawn="1"/>
        </p:nvPicPr>
        <p:blipFill>
          <a:blip r:embed="rId4"/>
          <a:stretch>
            <a:fillRect/>
          </a:stretch>
        </p:blipFill>
        <p:spPr>
          <a:xfrm>
            <a:off x="3003108" y="5553635"/>
            <a:ext cx="6521335" cy="1304365"/>
          </a:xfrm>
          <a:prstGeom prst="rect">
            <a:avLst/>
          </a:prstGeom>
        </p:spPr>
      </p:pic>
    </p:spTree>
    <p:extLst>
      <p:ext uri="{BB962C8B-B14F-4D97-AF65-F5344CB8AC3E}">
        <p14:creationId xmlns:p14="http://schemas.microsoft.com/office/powerpoint/2010/main" val="212958616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5CB67771-CAB4-418C-A5F6-F424095B3D35}" type="datetimeFigureOut">
              <a:rPr lang="pl-PL" smtClean="0"/>
              <a:t>05.03.2020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035BECE4-DA46-4B42-A9B8-2ED167A5F0D4}" type="slidenum">
              <a:rPr lang="pl-PL" smtClean="0"/>
              <a:t>‹#›</a:t>
            </a:fld>
            <a:endParaRPr lang="pl-PL"/>
          </a:p>
        </p:txBody>
      </p:sp>
      <p:pic>
        <p:nvPicPr>
          <p:cNvPr id="7" name="Obraz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48012" y="16388"/>
            <a:ext cx="8543988" cy="1101539"/>
          </a:xfrm>
          <a:prstGeom prst="rect">
            <a:avLst/>
          </a:prstGeom>
          <a:noFill/>
          <a:extLst>
            <a:ext uri="{909E8E84-426E-40DD-AFC4-6F175D3DCCD1}">
              <a14:hiddenFill xmlns:a14="http://schemas.microsoft.com/office/drawing/2010/main">
                <a:solidFill>
                  <a:srgbClr val="FFFFFF"/>
                </a:solidFill>
              </a14:hiddenFill>
            </a:ext>
          </a:extLst>
        </p:spPr>
      </p:pic>
      <p:pic>
        <p:nvPicPr>
          <p:cNvPr id="8" name="Obraz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4307" y="90209"/>
            <a:ext cx="1806214" cy="978366"/>
          </a:xfrm>
          <a:prstGeom prst="rect">
            <a:avLst/>
          </a:prstGeom>
        </p:spPr>
      </p:pic>
    </p:spTree>
    <p:extLst>
      <p:ext uri="{BB962C8B-B14F-4D97-AF65-F5344CB8AC3E}">
        <p14:creationId xmlns:p14="http://schemas.microsoft.com/office/powerpoint/2010/main" val="230515434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831850" y="1709738"/>
            <a:ext cx="10515600" cy="2852737"/>
          </a:xfrm>
        </p:spPr>
        <p:txBody>
          <a:bodyPr anchor="b"/>
          <a:lstStyle>
            <a:lvl1pPr>
              <a:defRPr sz="6000"/>
            </a:lvl1pPr>
          </a:lstStyle>
          <a:p>
            <a:r>
              <a:rPr lang="pl-PL" smtClean="0"/>
              <a:t>Kliknij, aby edytować styl</a:t>
            </a:r>
            <a:endParaRPr lang="pl-PL"/>
          </a:p>
        </p:txBody>
      </p:sp>
      <p:sp>
        <p:nvSpPr>
          <p:cNvPr id="3" name="Symbol zastępczy tekst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smtClean="0"/>
              <a:t>Edytuj style wzorca tekstu</a:t>
            </a:r>
          </a:p>
        </p:txBody>
      </p:sp>
      <p:sp>
        <p:nvSpPr>
          <p:cNvPr id="4" name="Symbol zastępczy daty 3"/>
          <p:cNvSpPr>
            <a:spLocks noGrp="1"/>
          </p:cNvSpPr>
          <p:nvPr>
            <p:ph type="dt" sz="half" idx="10"/>
          </p:nvPr>
        </p:nvSpPr>
        <p:spPr/>
        <p:txBody>
          <a:bodyPr/>
          <a:lstStyle/>
          <a:p>
            <a:fld id="{5CB67771-CAB4-418C-A5F6-F424095B3D35}" type="datetimeFigureOut">
              <a:rPr lang="pl-PL" smtClean="0"/>
              <a:t>05.03.2020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035BECE4-DA46-4B42-A9B8-2ED167A5F0D4}" type="slidenum">
              <a:rPr lang="pl-PL" smtClean="0"/>
              <a:t>‹#›</a:t>
            </a:fld>
            <a:endParaRPr lang="pl-PL"/>
          </a:p>
        </p:txBody>
      </p:sp>
    </p:spTree>
    <p:extLst>
      <p:ext uri="{BB962C8B-B14F-4D97-AF65-F5344CB8AC3E}">
        <p14:creationId xmlns:p14="http://schemas.microsoft.com/office/powerpoint/2010/main" val="347702256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838200" y="1825625"/>
            <a:ext cx="5181600" cy="4351338"/>
          </a:xfrm>
        </p:spPr>
        <p:txBody>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6172200" y="1825625"/>
            <a:ext cx="5181600" cy="4351338"/>
          </a:xfrm>
        </p:spPr>
        <p:txBody>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5CB67771-CAB4-418C-A5F6-F424095B3D35}" type="datetimeFigureOut">
              <a:rPr lang="pl-PL" smtClean="0"/>
              <a:t>05.03.2020</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035BECE4-DA46-4B42-A9B8-2ED167A5F0D4}" type="slidenum">
              <a:rPr lang="pl-PL" smtClean="0"/>
              <a:t>‹#›</a:t>
            </a:fld>
            <a:endParaRPr lang="pl-PL"/>
          </a:p>
        </p:txBody>
      </p:sp>
    </p:spTree>
    <p:extLst>
      <p:ext uri="{BB962C8B-B14F-4D97-AF65-F5344CB8AC3E}">
        <p14:creationId xmlns:p14="http://schemas.microsoft.com/office/powerpoint/2010/main" val="153025717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839788" y="365125"/>
            <a:ext cx="10515600" cy="1325563"/>
          </a:xfrm>
        </p:spPr>
        <p:txBody>
          <a:bodyPr/>
          <a:lstStyle/>
          <a:p>
            <a:r>
              <a:rPr lang="pl-PL" smtClean="0"/>
              <a:t>Kliknij, aby edytować styl</a:t>
            </a:r>
            <a:endParaRPr lang="pl-PL"/>
          </a:p>
        </p:txBody>
      </p:sp>
      <p:sp>
        <p:nvSpPr>
          <p:cNvPr id="3" name="Symbol zastępczy tekst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Edytuj style wzorca tekstu</a:t>
            </a:r>
          </a:p>
        </p:txBody>
      </p:sp>
      <p:sp>
        <p:nvSpPr>
          <p:cNvPr id="4" name="Symbol zastępczy zawartości 3"/>
          <p:cNvSpPr>
            <a:spLocks noGrp="1"/>
          </p:cNvSpPr>
          <p:nvPr>
            <p:ph sz="half" idx="2"/>
          </p:nvPr>
        </p:nvSpPr>
        <p:spPr>
          <a:xfrm>
            <a:off x="839788" y="2505075"/>
            <a:ext cx="5157787" cy="3684588"/>
          </a:xfrm>
        </p:spPr>
        <p:txBody>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Edytuj style wzorca tekstu</a:t>
            </a:r>
          </a:p>
        </p:txBody>
      </p:sp>
      <p:sp>
        <p:nvSpPr>
          <p:cNvPr id="6" name="Symbol zastępczy zawartości 5"/>
          <p:cNvSpPr>
            <a:spLocks noGrp="1"/>
          </p:cNvSpPr>
          <p:nvPr>
            <p:ph sz="quarter" idx="4"/>
          </p:nvPr>
        </p:nvSpPr>
        <p:spPr>
          <a:xfrm>
            <a:off x="6172200" y="2505075"/>
            <a:ext cx="5183188" cy="3684588"/>
          </a:xfrm>
        </p:spPr>
        <p:txBody>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5CB67771-CAB4-418C-A5F6-F424095B3D35}" type="datetimeFigureOut">
              <a:rPr lang="pl-PL" smtClean="0"/>
              <a:t>05.03.2020</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035BECE4-DA46-4B42-A9B8-2ED167A5F0D4}" type="slidenum">
              <a:rPr lang="pl-PL" smtClean="0"/>
              <a:t>‹#›</a:t>
            </a:fld>
            <a:endParaRPr lang="pl-PL"/>
          </a:p>
        </p:txBody>
      </p:sp>
    </p:spTree>
    <p:extLst>
      <p:ext uri="{BB962C8B-B14F-4D97-AF65-F5344CB8AC3E}">
        <p14:creationId xmlns:p14="http://schemas.microsoft.com/office/powerpoint/2010/main" val="58442760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5CB67771-CAB4-418C-A5F6-F424095B3D35}" type="datetimeFigureOut">
              <a:rPr lang="pl-PL" smtClean="0"/>
              <a:t>05.03.2020</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035BECE4-DA46-4B42-A9B8-2ED167A5F0D4}" type="slidenum">
              <a:rPr lang="pl-PL" smtClean="0"/>
              <a:t>‹#›</a:t>
            </a:fld>
            <a:endParaRPr lang="pl-PL"/>
          </a:p>
        </p:txBody>
      </p:sp>
    </p:spTree>
    <p:extLst>
      <p:ext uri="{BB962C8B-B14F-4D97-AF65-F5344CB8AC3E}">
        <p14:creationId xmlns:p14="http://schemas.microsoft.com/office/powerpoint/2010/main" val="31332892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838200" y="1825625"/>
            <a:ext cx="5181600" cy="4351338"/>
          </a:xfrm>
        </p:spPr>
        <p:txBody>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6172200" y="1825625"/>
            <a:ext cx="5181600" cy="4351338"/>
          </a:xfrm>
        </p:spPr>
        <p:txBody>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5CB67771-CAB4-418C-A5F6-F424095B3D35}" type="datetimeFigureOut">
              <a:rPr lang="pl-PL" smtClean="0"/>
              <a:t>05.03.2020</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035BECE4-DA46-4B42-A9B8-2ED167A5F0D4}" type="slidenum">
              <a:rPr lang="pl-PL" smtClean="0"/>
              <a:t>‹#›</a:t>
            </a:fld>
            <a:endParaRPr lang="pl-PL"/>
          </a:p>
        </p:txBody>
      </p:sp>
    </p:spTree>
    <p:extLst>
      <p:ext uri="{BB962C8B-B14F-4D97-AF65-F5344CB8AC3E}">
        <p14:creationId xmlns:p14="http://schemas.microsoft.com/office/powerpoint/2010/main" val="14178442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5CB67771-CAB4-418C-A5F6-F424095B3D35}" type="datetimeFigureOut">
              <a:rPr lang="pl-PL" smtClean="0"/>
              <a:t>05.03.2020</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035BECE4-DA46-4B42-A9B8-2ED167A5F0D4}" type="slidenum">
              <a:rPr lang="pl-PL" smtClean="0"/>
              <a:t>‹#›</a:t>
            </a:fld>
            <a:endParaRPr lang="pl-PL"/>
          </a:p>
        </p:txBody>
      </p:sp>
    </p:spTree>
    <p:extLst>
      <p:ext uri="{BB962C8B-B14F-4D97-AF65-F5344CB8AC3E}">
        <p14:creationId xmlns:p14="http://schemas.microsoft.com/office/powerpoint/2010/main" val="417123771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smtClean="0"/>
              <a:t>Kliknij, aby edytować styl</a:t>
            </a:r>
            <a:endParaRPr lang="pl-PL"/>
          </a:p>
        </p:txBody>
      </p:sp>
      <p:sp>
        <p:nvSpPr>
          <p:cNvPr id="3" name="Symbol zastępczy zawartości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Edytuj style wzorca tekstu</a:t>
            </a:r>
          </a:p>
        </p:txBody>
      </p:sp>
      <p:sp>
        <p:nvSpPr>
          <p:cNvPr id="5" name="Symbol zastępczy daty 4"/>
          <p:cNvSpPr>
            <a:spLocks noGrp="1"/>
          </p:cNvSpPr>
          <p:nvPr>
            <p:ph type="dt" sz="half" idx="10"/>
          </p:nvPr>
        </p:nvSpPr>
        <p:spPr/>
        <p:txBody>
          <a:bodyPr/>
          <a:lstStyle/>
          <a:p>
            <a:fld id="{5CB67771-CAB4-418C-A5F6-F424095B3D35}" type="datetimeFigureOut">
              <a:rPr lang="pl-PL" smtClean="0"/>
              <a:t>05.03.2020</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035BECE4-DA46-4B42-A9B8-2ED167A5F0D4}" type="slidenum">
              <a:rPr lang="pl-PL" smtClean="0"/>
              <a:t>‹#›</a:t>
            </a:fld>
            <a:endParaRPr lang="pl-PL"/>
          </a:p>
        </p:txBody>
      </p:sp>
    </p:spTree>
    <p:extLst>
      <p:ext uri="{BB962C8B-B14F-4D97-AF65-F5344CB8AC3E}">
        <p14:creationId xmlns:p14="http://schemas.microsoft.com/office/powerpoint/2010/main" val="199610687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smtClean="0"/>
              <a:t>Kliknij, aby edytować styl</a:t>
            </a:r>
            <a:endParaRPr lang="pl-PL"/>
          </a:p>
        </p:txBody>
      </p:sp>
      <p:sp>
        <p:nvSpPr>
          <p:cNvPr id="3" name="Symbol zastępczy obraz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Edytuj style wzorca tekstu</a:t>
            </a:r>
          </a:p>
        </p:txBody>
      </p:sp>
      <p:sp>
        <p:nvSpPr>
          <p:cNvPr id="5" name="Symbol zastępczy daty 4"/>
          <p:cNvSpPr>
            <a:spLocks noGrp="1"/>
          </p:cNvSpPr>
          <p:nvPr>
            <p:ph type="dt" sz="half" idx="10"/>
          </p:nvPr>
        </p:nvSpPr>
        <p:spPr/>
        <p:txBody>
          <a:bodyPr/>
          <a:lstStyle/>
          <a:p>
            <a:fld id="{5CB67771-CAB4-418C-A5F6-F424095B3D35}" type="datetimeFigureOut">
              <a:rPr lang="pl-PL" smtClean="0"/>
              <a:t>05.03.2020</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035BECE4-DA46-4B42-A9B8-2ED167A5F0D4}" type="slidenum">
              <a:rPr lang="pl-PL" smtClean="0"/>
              <a:t>‹#›</a:t>
            </a:fld>
            <a:endParaRPr lang="pl-PL"/>
          </a:p>
        </p:txBody>
      </p:sp>
    </p:spTree>
    <p:extLst>
      <p:ext uri="{BB962C8B-B14F-4D97-AF65-F5344CB8AC3E}">
        <p14:creationId xmlns:p14="http://schemas.microsoft.com/office/powerpoint/2010/main" val="27400702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5CB67771-CAB4-418C-A5F6-F424095B3D35}" type="datetimeFigureOut">
              <a:rPr lang="pl-PL" smtClean="0"/>
              <a:t>05.03.2020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035BECE4-DA46-4B42-A9B8-2ED167A5F0D4}" type="slidenum">
              <a:rPr lang="pl-PL" smtClean="0"/>
              <a:t>‹#›</a:t>
            </a:fld>
            <a:endParaRPr lang="pl-PL"/>
          </a:p>
        </p:txBody>
      </p:sp>
    </p:spTree>
    <p:extLst>
      <p:ext uri="{BB962C8B-B14F-4D97-AF65-F5344CB8AC3E}">
        <p14:creationId xmlns:p14="http://schemas.microsoft.com/office/powerpoint/2010/main" val="150150425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724900" y="365125"/>
            <a:ext cx="2628900" cy="5811838"/>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838200" y="365125"/>
            <a:ext cx="7734300" cy="5811838"/>
          </a:xfrm>
        </p:spPr>
        <p:txBody>
          <a:bodyPr vert="eaVert"/>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5CB67771-CAB4-418C-A5F6-F424095B3D35}" type="datetimeFigureOut">
              <a:rPr lang="pl-PL" smtClean="0"/>
              <a:t>05.03.2020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035BECE4-DA46-4B42-A9B8-2ED167A5F0D4}" type="slidenum">
              <a:rPr lang="pl-PL" smtClean="0"/>
              <a:t>‹#›</a:t>
            </a:fld>
            <a:endParaRPr lang="pl-PL"/>
          </a:p>
        </p:txBody>
      </p:sp>
    </p:spTree>
    <p:extLst>
      <p:ext uri="{BB962C8B-B14F-4D97-AF65-F5344CB8AC3E}">
        <p14:creationId xmlns:p14="http://schemas.microsoft.com/office/powerpoint/2010/main" val="2723676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839788" y="365125"/>
            <a:ext cx="10515600" cy="1325563"/>
          </a:xfrm>
        </p:spPr>
        <p:txBody>
          <a:bodyPr/>
          <a:lstStyle/>
          <a:p>
            <a:r>
              <a:rPr lang="pl-PL" smtClean="0"/>
              <a:t>Kliknij, aby edytować styl</a:t>
            </a:r>
            <a:endParaRPr lang="pl-PL"/>
          </a:p>
        </p:txBody>
      </p:sp>
      <p:sp>
        <p:nvSpPr>
          <p:cNvPr id="3" name="Symbol zastępczy tekst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Edytuj style wzorca tekstu</a:t>
            </a:r>
          </a:p>
        </p:txBody>
      </p:sp>
      <p:sp>
        <p:nvSpPr>
          <p:cNvPr id="4" name="Symbol zastępczy zawartości 3"/>
          <p:cNvSpPr>
            <a:spLocks noGrp="1"/>
          </p:cNvSpPr>
          <p:nvPr>
            <p:ph sz="half" idx="2"/>
          </p:nvPr>
        </p:nvSpPr>
        <p:spPr>
          <a:xfrm>
            <a:off x="839788" y="2505075"/>
            <a:ext cx="5157787" cy="3684588"/>
          </a:xfrm>
        </p:spPr>
        <p:txBody>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Edytuj style wzorca tekstu</a:t>
            </a:r>
          </a:p>
        </p:txBody>
      </p:sp>
      <p:sp>
        <p:nvSpPr>
          <p:cNvPr id="6" name="Symbol zastępczy zawartości 5"/>
          <p:cNvSpPr>
            <a:spLocks noGrp="1"/>
          </p:cNvSpPr>
          <p:nvPr>
            <p:ph sz="quarter" idx="4"/>
          </p:nvPr>
        </p:nvSpPr>
        <p:spPr>
          <a:xfrm>
            <a:off x="6172200" y="2505075"/>
            <a:ext cx="5183188" cy="3684588"/>
          </a:xfrm>
        </p:spPr>
        <p:txBody>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5CB67771-CAB4-418C-A5F6-F424095B3D35}" type="datetimeFigureOut">
              <a:rPr lang="pl-PL" smtClean="0"/>
              <a:t>05.03.2020</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035BECE4-DA46-4B42-A9B8-2ED167A5F0D4}" type="slidenum">
              <a:rPr lang="pl-PL" smtClean="0"/>
              <a:t>‹#›</a:t>
            </a:fld>
            <a:endParaRPr lang="pl-PL"/>
          </a:p>
        </p:txBody>
      </p:sp>
    </p:spTree>
    <p:extLst>
      <p:ext uri="{BB962C8B-B14F-4D97-AF65-F5344CB8AC3E}">
        <p14:creationId xmlns:p14="http://schemas.microsoft.com/office/powerpoint/2010/main" val="41198643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5CB67771-CAB4-418C-A5F6-F424095B3D35}" type="datetimeFigureOut">
              <a:rPr lang="pl-PL" smtClean="0"/>
              <a:t>05.03.2020</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035BECE4-DA46-4B42-A9B8-2ED167A5F0D4}" type="slidenum">
              <a:rPr lang="pl-PL" smtClean="0"/>
              <a:t>‹#›</a:t>
            </a:fld>
            <a:endParaRPr lang="pl-PL"/>
          </a:p>
        </p:txBody>
      </p:sp>
    </p:spTree>
    <p:extLst>
      <p:ext uri="{BB962C8B-B14F-4D97-AF65-F5344CB8AC3E}">
        <p14:creationId xmlns:p14="http://schemas.microsoft.com/office/powerpoint/2010/main" val="30588430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5CB67771-CAB4-418C-A5F6-F424095B3D35}" type="datetimeFigureOut">
              <a:rPr lang="pl-PL" smtClean="0"/>
              <a:t>05.03.2020</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035BECE4-DA46-4B42-A9B8-2ED167A5F0D4}" type="slidenum">
              <a:rPr lang="pl-PL" smtClean="0"/>
              <a:t>‹#›</a:t>
            </a:fld>
            <a:endParaRPr lang="pl-PL"/>
          </a:p>
        </p:txBody>
      </p:sp>
    </p:spTree>
    <p:extLst>
      <p:ext uri="{BB962C8B-B14F-4D97-AF65-F5344CB8AC3E}">
        <p14:creationId xmlns:p14="http://schemas.microsoft.com/office/powerpoint/2010/main" val="45445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smtClean="0"/>
              <a:t>Kliknij, aby edytować styl</a:t>
            </a:r>
            <a:endParaRPr lang="pl-PL"/>
          </a:p>
        </p:txBody>
      </p:sp>
      <p:sp>
        <p:nvSpPr>
          <p:cNvPr id="3" name="Symbol zastępczy zawartości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Edytuj style wzorca tekstu</a:t>
            </a:r>
          </a:p>
        </p:txBody>
      </p:sp>
      <p:sp>
        <p:nvSpPr>
          <p:cNvPr id="5" name="Symbol zastępczy daty 4"/>
          <p:cNvSpPr>
            <a:spLocks noGrp="1"/>
          </p:cNvSpPr>
          <p:nvPr>
            <p:ph type="dt" sz="half" idx="10"/>
          </p:nvPr>
        </p:nvSpPr>
        <p:spPr/>
        <p:txBody>
          <a:bodyPr/>
          <a:lstStyle/>
          <a:p>
            <a:fld id="{5CB67771-CAB4-418C-A5F6-F424095B3D35}" type="datetimeFigureOut">
              <a:rPr lang="pl-PL" smtClean="0"/>
              <a:t>05.03.2020</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035BECE4-DA46-4B42-A9B8-2ED167A5F0D4}" type="slidenum">
              <a:rPr lang="pl-PL" smtClean="0"/>
              <a:t>‹#›</a:t>
            </a:fld>
            <a:endParaRPr lang="pl-PL"/>
          </a:p>
        </p:txBody>
      </p:sp>
    </p:spTree>
    <p:extLst>
      <p:ext uri="{BB962C8B-B14F-4D97-AF65-F5344CB8AC3E}">
        <p14:creationId xmlns:p14="http://schemas.microsoft.com/office/powerpoint/2010/main" val="33198240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smtClean="0"/>
              <a:t>Kliknij, aby edytować styl</a:t>
            </a:r>
            <a:endParaRPr lang="pl-PL"/>
          </a:p>
        </p:txBody>
      </p:sp>
      <p:sp>
        <p:nvSpPr>
          <p:cNvPr id="3" name="Symbol zastępczy obraz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Edytuj style wzorca tekstu</a:t>
            </a:r>
          </a:p>
        </p:txBody>
      </p:sp>
      <p:sp>
        <p:nvSpPr>
          <p:cNvPr id="5" name="Symbol zastępczy daty 4"/>
          <p:cNvSpPr>
            <a:spLocks noGrp="1"/>
          </p:cNvSpPr>
          <p:nvPr>
            <p:ph type="dt" sz="half" idx="10"/>
          </p:nvPr>
        </p:nvSpPr>
        <p:spPr/>
        <p:txBody>
          <a:bodyPr/>
          <a:lstStyle/>
          <a:p>
            <a:fld id="{5CB67771-CAB4-418C-A5F6-F424095B3D35}" type="datetimeFigureOut">
              <a:rPr lang="pl-PL" smtClean="0"/>
              <a:t>05.03.2020</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035BECE4-DA46-4B42-A9B8-2ED167A5F0D4}" type="slidenum">
              <a:rPr lang="pl-PL" smtClean="0"/>
              <a:t>‹#›</a:t>
            </a:fld>
            <a:endParaRPr lang="pl-PL"/>
          </a:p>
        </p:txBody>
      </p:sp>
    </p:spTree>
    <p:extLst>
      <p:ext uri="{BB962C8B-B14F-4D97-AF65-F5344CB8AC3E}">
        <p14:creationId xmlns:p14="http://schemas.microsoft.com/office/powerpoint/2010/main" val="12947616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dirty="0" smtClean="0"/>
              <a:t>Edytuj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pl-PL" dirty="0"/>
          </a:p>
        </p:txBody>
      </p:sp>
      <p:sp>
        <p:nvSpPr>
          <p:cNvPr id="4" name="Symbol zastępczy daty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B67771-CAB4-418C-A5F6-F424095B3D35}" type="datetimeFigureOut">
              <a:rPr lang="pl-PL" smtClean="0"/>
              <a:t>05.03.2020</a:t>
            </a:fld>
            <a:endParaRPr lang="pl-PL"/>
          </a:p>
        </p:txBody>
      </p:sp>
      <p:sp>
        <p:nvSpPr>
          <p:cNvPr id="5" name="Symbol zastępczy stopki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5BECE4-DA46-4B42-A9B8-2ED167A5F0D4}" type="slidenum">
              <a:rPr lang="pl-PL" smtClean="0"/>
              <a:t>‹#›</a:t>
            </a:fld>
            <a:endParaRPr lang="pl-PL"/>
          </a:p>
        </p:txBody>
      </p:sp>
    </p:spTree>
    <p:extLst>
      <p:ext uri="{BB962C8B-B14F-4D97-AF65-F5344CB8AC3E}">
        <p14:creationId xmlns:p14="http://schemas.microsoft.com/office/powerpoint/2010/main" val="1515706575"/>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pl-PL" smtClean="0"/>
              <a:t>Kliknij, aby edytować styl</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3/5/2020</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7549415"/>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pl-PL" smtClean="0"/>
              <a:t>Kliknij, aby edytować styl</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3/5/2020</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8917797"/>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B67771-CAB4-418C-A5F6-F424095B3D35}" type="datetimeFigureOut">
              <a:rPr lang="pl-PL" smtClean="0"/>
              <a:t>05.03.2020</a:t>
            </a:fld>
            <a:endParaRPr lang="pl-PL"/>
          </a:p>
        </p:txBody>
      </p:sp>
      <p:sp>
        <p:nvSpPr>
          <p:cNvPr id="5" name="Symbol zastępczy stopki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5BECE4-DA46-4B42-A9B8-2ED167A5F0D4}" type="slidenum">
              <a:rPr lang="pl-PL" smtClean="0"/>
              <a:t>‹#›</a:t>
            </a:fld>
            <a:endParaRPr lang="pl-PL"/>
          </a:p>
        </p:txBody>
      </p:sp>
    </p:spTree>
    <p:extLst>
      <p:ext uri="{BB962C8B-B14F-4D97-AF65-F5344CB8AC3E}">
        <p14:creationId xmlns:p14="http://schemas.microsoft.com/office/powerpoint/2010/main" val="1796781187"/>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mailto:lowe@fundacjamis.org.pl"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109183" y="1122363"/>
            <a:ext cx="11982734" cy="1375177"/>
          </a:xfrm>
        </p:spPr>
        <p:txBody>
          <a:bodyPr>
            <a:noAutofit/>
          </a:bodyPr>
          <a:lstStyle/>
          <a:p>
            <a:r>
              <a:rPr lang="pl-PL" sz="2800" b="1" dirty="0"/>
              <a:t>Konferencja Inaugurująca Projekt</a:t>
            </a:r>
            <a:br>
              <a:rPr lang="pl-PL" sz="2800" b="1" dirty="0"/>
            </a:br>
            <a:r>
              <a:rPr lang="pl-PL" sz="2800" b="1" dirty="0"/>
              <a:t>„Lokalne Ośrodki Wiedzy i Edukacji na rzecz aktywizacji </a:t>
            </a:r>
            <a:r>
              <a:rPr lang="pl-PL" sz="2800" b="1" dirty="0" smtClean="0"/>
              <a:t>osób </a:t>
            </a:r>
            <a:r>
              <a:rPr lang="pl-PL" sz="2800" b="1" dirty="0"/>
              <a:t>dorosłych – </a:t>
            </a:r>
            <a:r>
              <a:rPr lang="pl-PL" sz="2800" b="1" dirty="0" smtClean="0"/>
              <a:t>LOWE2</a:t>
            </a:r>
            <a:r>
              <a:rPr lang="pl-PL" sz="2800" b="1" dirty="0"/>
              <a:t>”</a:t>
            </a:r>
            <a:br>
              <a:rPr lang="pl-PL" sz="2800" b="1" dirty="0"/>
            </a:br>
            <a:r>
              <a:rPr lang="pl-PL" sz="2800" b="1" dirty="0"/>
              <a:t>POWR.02.14.00-00-1007/19</a:t>
            </a:r>
          </a:p>
        </p:txBody>
      </p:sp>
      <p:sp>
        <p:nvSpPr>
          <p:cNvPr id="3" name="Podtytuł 2"/>
          <p:cNvSpPr>
            <a:spLocks noGrp="1"/>
          </p:cNvSpPr>
          <p:nvPr>
            <p:ph type="subTitle" idx="1"/>
          </p:nvPr>
        </p:nvSpPr>
        <p:spPr>
          <a:xfrm>
            <a:off x="777923" y="2743200"/>
            <a:ext cx="10645254" cy="2524836"/>
          </a:xfrm>
        </p:spPr>
        <p:txBody>
          <a:bodyPr>
            <a:noAutofit/>
          </a:bodyPr>
          <a:lstStyle/>
          <a:p>
            <a:r>
              <a:rPr lang="pl-PL" sz="4000" b="1" dirty="0" smtClean="0">
                <a:solidFill>
                  <a:srgbClr val="0070C0"/>
                </a:solidFill>
                <a:latin typeface="+mj-lt"/>
              </a:rPr>
              <a:t>Konkurs grantowy na utworzenie </a:t>
            </a:r>
            <a:br>
              <a:rPr lang="pl-PL" sz="4000" b="1" dirty="0" smtClean="0">
                <a:solidFill>
                  <a:srgbClr val="0070C0"/>
                </a:solidFill>
                <a:latin typeface="+mj-lt"/>
              </a:rPr>
            </a:br>
            <a:r>
              <a:rPr lang="pl-PL" sz="4000" b="1" dirty="0" smtClean="0">
                <a:solidFill>
                  <a:srgbClr val="0070C0"/>
                </a:solidFill>
                <a:latin typeface="+mj-lt"/>
              </a:rPr>
              <a:t>Lokalnego </a:t>
            </a:r>
            <a:r>
              <a:rPr lang="pl-PL" sz="4000" b="1" dirty="0">
                <a:solidFill>
                  <a:srgbClr val="0070C0"/>
                </a:solidFill>
                <a:latin typeface="+mj-lt"/>
              </a:rPr>
              <a:t>Ośrodka Wiedzy i Edukacji (LOWE) </a:t>
            </a:r>
            <a:br>
              <a:rPr lang="pl-PL" sz="4000" b="1" dirty="0">
                <a:solidFill>
                  <a:srgbClr val="0070C0"/>
                </a:solidFill>
                <a:latin typeface="+mj-lt"/>
              </a:rPr>
            </a:br>
            <a:r>
              <a:rPr lang="pl-PL" sz="4000" b="1" dirty="0" smtClean="0">
                <a:solidFill>
                  <a:srgbClr val="0070C0"/>
                </a:solidFill>
                <a:latin typeface="+mj-lt"/>
              </a:rPr>
              <a:t>w </a:t>
            </a:r>
            <a:r>
              <a:rPr lang="pl-PL" sz="4000" b="1" dirty="0">
                <a:solidFill>
                  <a:srgbClr val="0070C0"/>
                </a:solidFill>
                <a:latin typeface="+mj-lt"/>
              </a:rPr>
              <a:t>środowisku </a:t>
            </a:r>
            <a:r>
              <a:rPr lang="pl-PL" sz="4000" b="1" dirty="0" smtClean="0">
                <a:solidFill>
                  <a:srgbClr val="0070C0"/>
                </a:solidFill>
                <a:latin typeface="+mj-lt"/>
              </a:rPr>
              <a:t>lokalnym</a:t>
            </a:r>
          </a:p>
          <a:p>
            <a:r>
              <a:rPr lang="pl-PL" sz="4000" b="1" dirty="0" smtClean="0">
                <a:solidFill>
                  <a:srgbClr val="0070C0"/>
                </a:solidFill>
                <a:latin typeface="+mj-lt"/>
              </a:rPr>
              <a:t>Procedura naboru </a:t>
            </a:r>
            <a:r>
              <a:rPr lang="pl-PL" sz="4000" b="1" dirty="0" err="1" smtClean="0">
                <a:solidFill>
                  <a:srgbClr val="0070C0"/>
                </a:solidFill>
                <a:latin typeface="+mj-lt"/>
              </a:rPr>
              <a:t>grantobiorów</a:t>
            </a:r>
            <a:endParaRPr lang="pl-PL" sz="3600" b="1" dirty="0">
              <a:solidFill>
                <a:srgbClr val="0070C0"/>
              </a:solidFill>
              <a:latin typeface="+mj-lt"/>
            </a:endParaRPr>
          </a:p>
        </p:txBody>
      </p:sp>
    </p:spTree>
    <p:extLst>
      <p:ext uri="{BB962C8B-B14F-4D97-AF65-F5344CB8AC3E}">
        <p14:creationId xmlns:p14="http://schemas.microsoft.com/office/powerpoint/2010/main" val="23914614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38200" y="760910"/>
            <a:ext cx="10515600" cy="931413"/>
          </a:xfrm>
        </p:spPr>
        <p:txBody>
          <a:bodyPr>
            <a:normAutofit/>
          </a:bodyPr>
          <a:lstStyle/>
          <a:p>
            <a:pPr algn="ctr"/>
            <a:r>
              <a:rPr lang="pl-PL" sz="3200" b="1" dirty="0">
                <a:effectLst>
                  <a:outerShdw blurRad="38100" dist="38100" dir="2700000" algn="tl">
                    <a:srgbClr val="000000">
                      <a:alpha val="43137"/>
                    </a:srgbClr>
                  </a:outerShdw>
                </a:effectLst>
                <a:cs typeface="Arial" panose="020B0604020202020204" pitchFamily="34" charset="0"/>
              </a:rPr>
              <a:t>Kryteria oceny merytorycznej</a:t>
            </a:r>
            <a:endParaRPr lang="pl-PL" sz="3200" dirty="0"/>
          </a:p>
        </p:txBody>
      </p:sp>
      <p:graphicFrame>
        <p:nvGraphicFramePr>
          <p:cNvPr id="4" name="Symbol zastępczy zawartości 3"/>
          <p:cNvGraphicFramePr>
            <a:graphicFrameLocks noGrp="1"/>
          </p:cNvGraphicFramePr>
          <p:nvPr>
            <p:ph idx="1"/>
            <p:extLst>
              <p:ext uri="{D42A27DB-BD31-4B8C-83A1-F6EECF244321}">
                <p14:modId xmlns:p14="http://schemas.microsoft.com/office/powerpoint/2010/main" val="4125319928"/>
              </p:ext>
            </p:extLst>
          </p:nvPr>
        </p:nvGraphicFramePr>
        <p:xfrm>
          <a:off x="272955" y="1501254"/>
          <a:ext cx="11737075" cy="50087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779807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72955" y="718427"/>
            <a:ext cx="11464120" cy="864713"/>
          </a:xfrm>
        </p:spPr>
        <p:txBody>
          <a:bodyPr>
            <a:noAutofit/>
          </a:bodyPr>
          <a:lstStyle/>
          <a:p>
            <a:pPr lvl="0" algn="ctr"/>
            <a:r>
              <a:rPr lang="pl-PL" sz="2800" b="1" dirty="0" smtClean="0"/>
              <a:t>Obszar zdegradowany </a:t>
            </a:r>
            <a:br>
              <a:rPr lang="pl-PL" sz="2800" b="1" dirty="0" smtClean="0"/>
            </a:br>
            <a:r>
              <a:rPr lang="pl-PL" sz="2800" b="1" dirty="0" smtClean="0"/>
              <a:t>(</a:t>
            </a:r>
            <a:r>
              <a:rPr lang="pl-PL" sz="2800" b="1" i="1" dirty="0" smtClean="0"/>
              <a:t>wg definicji w art. 9 Ustawie o rewitalizacji z 9.10.2015 r., Dz.U.2018, poz.1398</a:t>
            </a:r>
            <a:r>
              <a:rPr lang="pl-PL" sz="2800" b="1" dirty="0" smtClean="0"/>
              <a:t>) </a:t>
            </a:r>
            <a:endParaRPr lang="pl-PL" sz="2800" b="1" dirty="0"/>
          </a:p>
        </p:txBody>
      </p:sp>
      <p:sp>
        <p:nvSpPr>
          <p:cNvPr id="3" name="Symbol zastępczy zawartości 2"/>
          <p:cNvSpPr>
            <a:spLocks noGrp="1"/>
          </p:cNvSpPr>
          <p:nvPr>
            <p:ph idx="1"/>
          </p:nvPr>
        </p:nvSpPr>
        <p:spPr>
          <a:xfrm>
            <a:off x="150126" y="1583140"/>
            <a:ext cx="11941790" cy="5274860"/>
          </a:xfrm>
        </p:spPr>
        <p:txBody>
          <a:bodyPr>
            <a:noAutofit/>
          </a:bodyPr>
          <a:lstStyle/>
          <a:p>
            <a:pPr marL="0" indent="0">
              <a:buNone/>
            </a:pPr>
            <a:r>
              <a:rPr lang="pl-PL" sz="1800" dirty="0"/>
              <a:t>Art. 9. 1. Obszar gminy znajdujący się w stanie kryzysowym z powodu koncentracji negatywnych zjawisk społecznych, w szczególności bezrobocia, ubóstwa, przestępczości, wysokiej liczby mieszkańców będących osobami ze szczególnymi potrzebami, o których mowa w ustawie z dnia 19 lipca 2019 r. o zapewnianiu dostępności osobom ze szczególnymi potrzebami (Dz. U. poz. 1696), niskiego poziomu edukacji lub kapitału społecznego, a także niewystarczającego poziomu uczestnictwa w życiu publicznym i kulturalnym, można wyznaczyć jako obszar zdegradowany w przypadku występowania na nim ponadto co najmniej jednego z następujących negatywnych zjawisk: </a:t>
            </a:r>
            <a:endParaRPr lang="pl-PL" sz="1800" dirty="0" smtClean="0"/>
          </a:p>
          <a:p>
            <a:pPr marL="0" indent="0">
              <a:buNone/>
            </a:pPr>
            <a:r>
              <a:rPr lang="pl-PL" sz="1800" dirty="0" smtClean="0"/>
              <a:t>1</a:t>
            </a:r>
            <a:r>
              <a:rPr lang="pl-PL" sz="1800" dirty="0"/>
              <a:t>) </a:t>
            </a:r>
            <a:r>
              <a:rPr lang="pl-PL" sz="1800" b="1" dirty="0"/>
              <a:t>gospodarczych </a:t>
            </a:r>
            <a:r>
              <a:rPr lang="pl-PL" sz="1800" dirty="0"/>
              <a:t>– w szczególności niskiego stopnia przedsiębiorczości, słabej kondycji lokalnych przedsiębiorstw lub </a:t>
            </a:r>
          </a:p>
          <a:p>
            <a:pPr marL="0" indent="0">
              <a:buNone/>
            </a:pPr>
            <a:r>
              <a:rPr lang="pl-PL" sz="1800" dirty="0"/>
              <a:t>2) </a:t>
            </a:r>
            <a:r>
              <a:rPr lang="pl-PL" sz="1800" b="1" dirty="0"/>
              <a:t>środowiskowych</a:t>
            </a:r>
            <a:r>
              <a:rPr lang="pl-PL" sz="1800" dirty="0"/>
              <a:t> – w szczególności przekroczenia standardów jakości środowiska, obecności odpadów stwarzających zagrożenie dla życia, zdrowia ludzi lub stanu środowiska, lub </a:t>
            </a:r>
          </a:p>
          <a:p>
            <a:pPr marL="0" indent="0">
              <a:buNone/>
            </a:pPr>
            <a:r>
              <a:rPr lang="pl-PL" sz="1800" dirty="0"/>
              <a:t>3) </a:t>
            </a:r>
            <a:r>
              <a:rPr lang="pl-PL" sz="1800" b="1" dirty="0"/>
              <a:t>przestrzenno-funkcjonalnych </a:t>
            </a:r>
            <a:r>
              <a:rPr lang="pl-PL" sz="1800" dirty="0"/>
              <a:t>– w szczególności niewystarczającego wyposażenia w infrastrukturę techniczną i społeczną lub jej złego stanu technicznego, braku dostępu do podstawowych usług lub ich niskiej jakości, niedostosowania rozwiązań urbanistycznych do zmieniających się funkcji obszaru, niedostosowania infrastruktury do potrzeb osób ze szczególnymi potrzebami, o których mowa w ustawie z dnia 19 lipca 2019 r. o zapewnianiu dostępności osobom ze szczególnymi potrzebami, niskiego poziomu obsługi komunikacyjnej, niedoboru lub niskiej jakości terenów publicznych, lub </a:t>
            </a:r>
          </a:p>
          <a:p>
            <a:pPr marL="0" indent="0">
              <a:buNone/>
            </a:pPr>
            <a:r>
              <a:rPr lang="pl-PL" sz="1800" dirty="0"/>
              <a:t>4) </a:t>
            </a:r>
            <a:r>
              <a:rPr lang="pl-PL" sz="1800" b="1" dirty="0"/>
              <a:t>technicznych</a:t>
            </a:r>
            <a:r>
              <a:rPr lang="pl-PL" sz="1800" dirty="0"/>
              <a:t> – w szczególności degradacji stanu technicznego obiektów budowlanych, w tym o przeznaczeniu mieszkaniowym, oraz niefunkcjonowaniu rozwiązań technicznych umożliwiających efektywne korzystanie z obiektów budowlanych, w szczególności w zakresie energooszczędności, ochrony środowiska i zapewniania dostępności osobom ze szczególnymi potrzebami, o których mowa w ustawie z dnia 19 lipca 2019 r. o zapewnianiu dostępności osobom ze szczególnymi potrzebami</a:t>
            </a:r>
          </a:p>
          <a:p>
            <a:endParaRPr lang="pl-PL" sz="1800" dirty="0"/>
          </a:p>
        </p:txBody>
      </p:sp>
    </p:spTree>
    <p:extLst>
      <p:ext uri="{BB962C8B-B14F-4D97-AF65-F5344CB8AC3E}">
        <p14:creationId xmlns:p14="http://schemas.microsoft.com/office/powerpoint/2010/main" val="9749089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38200" y="610785"/>
            <a:ext cx="10515600" cy="781287"/>
          </a:xfrm>
        </p:spPr>
        <p:txBody>
          <a:bodyPr>
            <a:normAutofit/>
          </a:bodyPr>
          <a:lstStyle/>
          <a:p>
            <a:pPr algn="ctr"/>
            <a:r>
              <a:rPr lang="pl-PL" sz="3200" b="1" dirty="0">
                <a:effectLst>
                  <a:outerShdw blurRad="38100" dist="38100" dir="2700000" algn="tl">
                    <a:srgbClr val="000000">
                      <a:alpha val="43137"/>
                    </a:srgbClr>
                  </a:outerShdw>
                </a:effectLst>
                <a:cs typeface="Arial" panose="020B0604020202020204" pitchFamily="34" charset="0"/>
              </a:rPr>
              <a:t>Kryteria oceny merytorycznej</a:t>
            </a:r>
            <a:endParaRPr lang="pl-PL" sz="3200" dirty="0"/>
          </a:p>
        </p:txBody>
      </p:sp>
      <p:graphicFrame>
        <p:nvGraphicFramePr>
          <p:cNvPr id="4" name="Symbol zastępczy zawartości 3"/>
          <p:cNvGraphicFramePr>
            <a:graphicFrameLocks noGrp="1"/>
          </p:cNvGraphicFramePr>
          <p:nvPr>
            <p:ph idx="1"/>
            <p:extLst>
              <p:ext uri="{D42A27DB-BD31-4B8C-83A1-F6EECF244321}">
                <p14:modId xmlns:p14="http://schemas.microsoft.com/office/powerpoint/2010/main" val="410902351"/>
              </p:ext>
            </p:extLst>
          </p:nvPr>
        </p:nvGraphicFramePr>
        <p:xfrm>
          <a:off x="191068" y="1187355"/>
          <a:ext cx="11832609" cy="56706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077054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38200" y="760910"/>
            <a:ext cx="10515600" cy="931413"/>
          </a:xfrm>
        </p:spPr>
        <p:txBody>
          <a:bodyPr>
            <a:normAutofit/>
          </a:bodyPr>
          <a:lstStyle/>
          <a:p>
            <a:pPr algn="ctr"/>
            <a:r>
              <a:rPr lang="pl-PL" sz="3200" b="1" dirty="0">
                <a:effectLst>
                  <a:outerShdw blurRad="38100" dist="38100" dir="2700000" algn="tl">
                    <a:srgbClr val="000000">
                      <a:alpha val="43137"/>
                    </a:srgbClr>
                  </a:outerShdw>
                </a:effectLst>
                <a:cs typeface="Arial" panose="020B0604020202020204" pitchFamily="34" charset="0"/>
              </a:rPr>
              <a:t>Kryteria oceny merytorycznej</a:t>
            </a:r>
            <a:endParaRPr lang="pl-PL" sz="3200" dirty="0"/>
          </a:p>
        </p:txBody>
      </p:sp>
      <p:graphicFrame>
        <p:nvGraphicFramePr>
          <p:cNvPr id="4" name="Symbol zastępczy zawartości 3"/>
          <p:cNvGraphicFramePr>
            <a:graphicFrameLocks noGrp="1"/>
          </p:cNvGraphicFramePr>
          <p:nvPr>
            <p:ph idx="1"/>
            <p:extLst>
              <p:ext uri="{D42A27DB-BD31-4B8C-83A1-F6EECF244321}">
                <p14:modId xmlns:p14="http://schemas.microsoft.com/office/powerpoint/2010/main" val="1690902911"/>
              </p:ext>
            </p:extLst>
          </p:nvPr>
        </p:nvGraphicFramePr>
        <p:xfrm>
          <a:off x="172872" y="1473959"/>
          <a:ext cx="11846256" cy="49814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700882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38200" y="760910"/>
            <a:ext cx="10515600" cy="931413"/>
          </a:xfrm>
        </p:spPr>
        <p:txBody>
          <a:bodyPr>
            <a:normAutofit/>
          </a:bodyPr>
          <a:lstStyle/>
          <a:p>
            <a:pPr algn="ctr"/>
            <a:r>
              <a:rPr lang="pl-PL" sz="3200" b="1" dirty="0">
                <a:effectLst>
                  <a:outerShdw blurRad="38100" dist="38100" dir="2700000" algn="tl">
                    <a:srgbClr val="000000">
                      <a:alpha val="43137"/>
                    </a:srgbClr>
                  </a:outerShdw>
                </a:effectLst>
                <a:cs typeface="Arial" panose="020B0604020202020204" pitchFamily="34" charset="0"/>
              </a:rPr>
              <a:t>Kryteria oceny merytorycznej</a:t>
            </a:r>
            <a:endParaRPr lang="pl-PL" sz="3200" dirty="0"/>
          </a:p>
        </p:txBody>
      </p:sp>
      <p:graphicFrame>
        <p:nvGraphicFramePr>
          <p:cNvPr id="4" name="Symbol zastępczy zawartości 3"/>
          <p:cNvGraphicFramePr>
            <a:graphicFrameLocks noGrp="1"/>
          </p:cNvGraphicFramePr>
          <p:nvPr>
            <p:ph idx="1"/>
            <p:extLst>
              <p:ext uri="{D42A27DB-BD31-4B8C-83A1-F6EECF244321}">
                <p14:modId xmlns:p14="http://schemas.microsoft.com/office/powerpoint/2010/main" val="2820656994"/>
              </p:ext>
            </p:extLst>
          </p:nvPr>
        </p:nvGraphicFramePr>
        <p:xfrm>
          <a:off x="377588" y="1542198"/>
          <a:ext cx="11436824" cy="47767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812279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38200" y="760910"/>
            <a:ext cx="10515600" cy="931413"/>
          </a:xfrm>
        </p:spPr>
        <p:txBody>
          <a:bodyPr>
            <a:normAutofit/>
          </a:bodyPr>
          <a:lstStyle/>
          <a:p>
            <a:pPr algn="ctr"/>
            <a:r>
              <a:rPr lang="pl-PL" sz="3200" b="1" dirty="0">
                <a:effectLst>
                  <a:outerShdw blurRad="38100" dist="38100" dir="2700000" algn="tl">
                    <a:srgbClr val="000000">
                      <a:alpha val="43137"/>
                    </a:srgbClr>
                  </a:outerShdw>
                </a:effectLst>
                <a:cs typeface="Arial" panose="020B0604020202020204" pitchFamily="34" charset="0"/>
              </a:rPr>
              <a:t>Kryteria oceny merytorycznej</a:t>
            </a:r>
            <a:endParaRPr lang="pl-PL" sz="3200" dirty="0"/>
          </a:p>
        </p:txBody>
      </p:sp>
      <p:graphicFrame>
        <p:nvGraphicFramePr>
          <p:cNvPr id="4" name="Symbol zastępczy zawartości 3"/>
          <p:cNvGraphicFramePr>
            <a:graphicFrameLocks noGrp="1"/>
          </p:cNvGraphicFramePr>
          <p:nvPr>
            <p:ph idx="1"/>
            <p:extLst>
              <p:ext uri="{D42A27DB-BD31-4B8C-83A1-F6EECF244321}">
                <p14:modId xmlns:p14="http://schemas.microsoft.com/office/powerpoint/2010/main" val="3723993811"/>
              </p:ext>
            </p:extLst>
          </p:nvPr>
        </p:nvGraphicFramePr>
        <p:xfrm>
          <a:off x="377588" y="1542198"/>
          <a:ext cx="11436824" cy="47767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372559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042916" y="665376"/>
            <a:ext cx="10515600" cy="931413"/>
          </a:xfrm>
        </p:spPr>
        <p:txBody>
          <a:bodyPr>
            <a:normAutofit/>
          </a:bodyPr>
          <a:lstStyle/>
          <a:p>
            <a:pPr algn="ctr"/>
            <a:r>
              <a:rPr lang="pl-PL" sz="3200" b="1" dirty="0">
                <a:effectLst>
                  <a:outerShdw blurRad="38100" dist="38100" dir="2700000" algn="tl">
                    <a:srgbClr val="000000">
                      <a:alpha val="43137"/>
                    </a:srgbClr>
                  </a:outerShdw>
                </a:effectLst>
                <a:cs typeface="Arial" panose="020B0604020202020204" pitchFamily="34" charset="0"/>
              </a:rPr>
              <a:t>Kryteria oceny merytorycznej</a:t>
            </a:r>
            <a:endParaRPr lang="pl-PL" sz="3200" dirty="0"/>
          </a:p>
        </p:txBody>
      </p:sp>
      <p:graphicFrame>
        <p:nvGraphicFramePr>
          <p:cNvPr id="4" name="Symbol zastępczy zawartości 3"/>
          <p:cNvGraphicFramePr>
            <a:graphicFrameLocks noGrp="1"/>
          </p:cNvGraphicFramePr>
          <p:nvPr>
            <p:ph idx="1"/>
            <p:extLst>
              <p:ext uri="{D42A27DB-BD31-4B8C-83A1-F6EECF244321}">
                <p14:modId xmlns:p14="http://schemas.microsoft.com/office/powerpoint/2010/main" val="3560992243"/>
              </p:ext>
            </p:extLst>
          </p:nvPr>
        </p:nvGraphicFramePr>
        <p:xfrm>
          <a:off x="286603" y="1446663"/>
          <a:ext cx="11696131" cy="50769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266689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918615" y="862578"/>
            <a:ext cx="9972298" cy="897983"/>
          </a:xfrm>
        </p:spPr>
        <p:txBody>
          <a:bodyPr>
            <a:noAutofit/>
          </a:bodyPr>
          <a:lstStyle/>
          <a:p>
            <a:pPr algn="ctr"/>
            <a:r>
              <a:rPr lang="pl-PL" sz="3200" b="1" dirty="0">
                <a:cs typeface="Arial" panose="020B0604020202020204" pitchFamily="34" charset="0"/>
              </a:rPr>
              <a:t/>
            </a:r>
            <a:br>
              <a:rPr lang="pl-PL" sz="3200" b="1" dirty="0">
                <a:cs typeface="Arial" panose="020B0604020202020204" pitchFamily="34" charset="0"/>
              </a:rPr>
            </a:br>
            <a:r>
              <a:rPr lang="pl-PL" sz="3200" b="1" dirty="0">
                <a:cs typeface="Arial" panose="020B0604020202020204" pitchFamily="34" charset="0"/>
              </a:rPr>
              <a:t>Przebieg oceny </a:t>
            </a:r>
            <a:r>
              <a:rPr lang="pl-PL" sz="3200" b="1" dirty="0" smtClean="0">
                <a:cs typeface="Arial" panose="020B0604020202020204" pitchFamily="34" charset="0"/>
              </a:rPr>
              <a:t>merytorycznej</a:t>
            </a:r>
            <a:r>
              <a:rPr lang="pl-PL" sz="3200" b="1" dirty="0">
                <a:cs typeface="Arial" panose="020B0604020202020204" pitchFamily="34" charset="0"/>
              </a:rPr>
              <a:t/>
            </a:r>
            <a:br>
              <a:rPr lang="pl-PL" sz="3200" b="1" dirty="0">
                <a:cs typeface="Arial" panose="020B0604020202020204" pitchFamily="34" charset="0"/>
              </a:rPr>
            </a:br>
            <a:endParaRPr lang="pl-PL" sz="3200" b="1" dirty="0">
              <a:cs typeface="Arial" panose="020B0604020202020204" pitchFamily="34" charset="0"/>
            </a:endParaRPr>
          </a:p>
        </p:txBody>
      </p:sp>
      <p:sp>
        <p:nvSpPr>
          <p:cNvPr id="3" name="Prostokąt 2"/>
          <p:cNvSpPr/>
          <p:nvPr/>
        </p:nvSpPr>
        <p:spPr>
          <a:xfrm>
            <a:off x="450375" y="1579976"/>
            <a:ext cx="11423177" cy="4985980"/>
          </a:xfrm>
          <a:prstGeom prst="rect">
            <a:avLst/>
          </a:prstGeom>
        </p:spPr>
        <p:txBody>
          <a:bodyPr wrap="square">
            <a:spAutoFit/>
          </a:bodyPr>
          <a:lstStyle/>
          <a:p>
            <a:pPr lvl="0"/>
            <a:r>
              <a:rPr lang="pl-PL" sz="2000" b="1" dirty="0">
                <a:latin typeface="+mj-lt"/>
              </a:rPr>
              <a:t>Etap 1: Ocena wniosków aplikacyjnych przez 2 ekspertów</a:t>
            </a:r>
            <a:r>
              <a:rPr lang="pl-PL" sz="2000" dirty="0">
                <a:latin typeface="+mj-lt"/>
              </a:rPr>
              <a:t> </a:t>
            </a:r>
          </a:p>
          <a:p>
            <a:pPr marL="742950" lvl="1" indent="-285750">
              <a:buFont typeface="Arial" panose="020B0604020202020204" pitchFamily="34" charset="0"/>
              <a:buChar char="•"/>
            </a:pPr>
            <a:r>
              <a:rPr lang="pl-PL" sz="2000" dirty="0">
                <a:latin typeface="+mj-lt"/>
              </a:rPr>
              <a:t>Ocena kryteriów merytorycznych Nr 1-6. </a:t>
            </a:r>
          </a:p>
          <a:p>
            <a:pPr marL="742950" lvl="1" indent="-285750">
              <a:buFont typeface="Arial" panose="020B0604020202020204" pitchFamily="34" charset="0"/>
              <a:buChar char="•"/>
            </a:pPr>
            <a:r>
              <a:rPr lang="pl-PL" sz="2000" dirty="0">
                <a:latin typeface="+mj-lt"/>
              </a:rPr>
              <a:t>Każdy wniosek oceniany niezależnie przez 2 ekspertów.</a:t>
            </a:r>
          </a:p>
          <a:p>
            <a:pPr marL="742950" lvl="1" indent="-285750">
              <a:buFont typeface="Arial" panose="020B0604020202020204" pitchFamily="34" charset="0"/>
              <a:buChar char="•"/>
            </a:pPr>
            <a:r>
              <a:rPr lang="pl-PL" sz="2000" dirty="0">
                <a:latin typeface="+mj-lt"/>
              </a:rPr>
              <a:t>Każdy ekspert ocenia wniosek indywidualnie. </a:t>
            </a:r>
          </a:p>
          <a:p>
            <a:pPr marL="742950" lvl="1" indent="-285750">
              <a:buFont typeface="Arial" panose="020B0604020202020204" pitchFamily="34" charset="0"/>
              <a:buChar char="•"/>
            </a:pPr>
            <a:r>
              <a:rPr lang="pl-PL" sz="2000" dirty="0">
                <a:latin typeface="+mj-lt"/>
              </a:rPr>
              <a:t>Ocena na tym etapie stanowi średnią arytmetyczną z oceny 2. ekspertów.</a:t>
            </a:r>
          </a:p>
          <a:p>
            <a:r>
              <a:rPr lang="pl-PL" sz="2000" dirty="0">
                <a:latin typeface="+mj-lt"/>
              </a:rPr>
              <a:t>Maksymalna liczba punktów, jaką może uzyskać wniosek aplikacyjny na tym etapie wynosi </a:t>
            </a:r>
            <a:r>
              <a:rPr lang="pl-PL" sz="2000" b="1" dirty="0">
                <a:latin typeface="+mj-lt"/>
              </a:rPr>
              <a:t>90 pkt.</a:t>
            </a:r>
          </a:p>
          <a:p>
            <a:pPr lvl="0"/>
            <a:endParaRPr lang="pl-PL" sz="2000" dirty="0">
              <a:latin typeface="+mj-lt"/>
            </a:endParaRPr>
          </a:p>
          <a:p>
            <a:pPr lvl="0"/>
            <a:r>
              <a:rPr lang="pl-PL" sz="2000" b="1" dirty="0">
                <a:latin typeface="+mj-lt"/>
              </a:rPr>
              <a:t>Etap 2: Panel ekspertów</a:t>
            </a:r>
            <a:r>
              <a:rPr lang="pl-PL" sz="2000" dirty="0">
                <a:latin typeface="+mj-lt"/>
              </a:rPr>
              <a:t> </a:t>
            </a:r>
          </a:p>
          <a:p>
            <a:pPr marL="742950" lvl="1" indent="-285750">
              <a:buFont typeface="Arial" panose="020B0604020202020204" pitchFamily="34" charset="0"/>
              <a:buChar char="•"/>
            </a:pPr>
            <a:r>
              <a:rPr lang="pl-PL" sz="2000" dirty="0">
                <a:latin typeface="+mj-lt"/>
              </a:rPr>
              <a:t>w zakresie oceny kryterium merytorycznego Nr 7. </a:t>
            </a:r>
          </a:p>
          <a:p>
            <a:pPr marL="742950" lvl="1" indent="-285750">
              <a:buFont typeface="Arial" panose="020B0604020202020204" pitchFamily="34" charset="0"/>
              <a:buChar char="•"/>
            </a:pPr>
            <a:r>
              <a:rPr lang="pl-PL" sz="2000" dirty="0">
                <a:latin typeface="+mj-lt"/>
              </a:rPr>
              <a:t>Panel ekspertów składa się z ekspertów wybranych przez Fundację  i Partnerów (po jednym ekspercie z każdej instytucji). </a:t>
            </a:r>
          </a:p>
          <a:p>
            <a:pPr marL="742950" lvl="1" indent="-285750">
              <a:buFont typeface="Arial" panose="020B0604020202020204" pitchFamily="34" charset="0"/>
              <a:buChar char="•"/>
            </a:pPr>
            <a:r>
              <a:rPr lang="pl-PL" sz="2000" dirty="0">
                <a:latin typeface="+mj-lt"/>
              </a:rPr>
              <a:t>Ocena w ramach Panelu Ekspertów ma charakter porównawczy w odniesieniu do wszystkich wniosków aplikacyjnych podlegających ocenie. </a:t>
            </a:r>
          </a:p>
          <a:p>
            <a:pPr marL="742950" lvl="1" indent="-285750">
              <a:buFont typeface="Arial" panose="020B0604020202020204" pitchFamily="34" charset="0"/>
              <a:buChar char="•"/>
            </a:pPr>
            <a:r>
              <a:rPr lang="pl-PL" sz="2000" dirty="0">
                <a:latin typeface="+mj-lt"/>
              </a:rPr>
              <a:t>Ocena wpływu LOWE na poprawę sytuacji osobistej, społecznej i zawodowej dorosłych w wymiarze lokalnym. </a:t>
            </a:r>
          </a:p>
          <a:p>
            <a:r>
              <a:rPr lang="pl-PL" sz="2000" dirty="0">
                <a:latin typeface="+mj-lt"/>
              </a:rPr>
              <a:t>Maksymalna liczba punktów, jaką może uzyskać wniosek aplikacyjny na tym etapie wynosi </a:t>
            </a:r>
            <a:r>
              <a:rPr lang="pl-PL" sz="2000" b="1" dirty="0">
                <a:latin typeface="+mj-lt"/>
              </a:rPr>
              <a:t>10 pkt.</a:t>
            </a:r>
          </a:p>
        </p:txBody>
      </p:sp>
    </p:spTree>
    <p:extLst>
      <p:ext uri="{BB962C8B-B14F-4D97-AF65-F5344CB8AC3E}">
        <p14:creationId xmlns:p14="http://schemas.microsoft.com/office/powerpoint/2010/main" val="31643591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041445" y="1108237"/>
            <a:ext cx="9504583" cy="922114"/>
          </a:xfrm>
        </p:spPr>
        <p:txBody>
          <a:bodyPr>
            <a:noAutofit/>
          </a:bodyPr>
          <a:lstStyle/>
          <a:p>
            <a:pPr algn="ctr"/>
            <a:r>
              <a:rPr lang="pl-PL" sz="3200" b="1" dirty="0" smtClean="0">
                <a:cs typeface="Arial" panose="020B0604020202020204" pitchFamily="34" charset="0"/>
              </a:rPr>
              <a:t>Termin składania wniosków aplikacyjnych </a:t>
            </a:r>
            <a:endParaRPr lang="pl-PL" sz="3200" b="1" dirty="0">
              <a:cs typeface="Arial" panose="020B0604020202020204" pitchFamily="34" charset="0"/>
            </a:endParaRPr>
          </a:p>
        </p:txBody>
      </p:sp>
      <p:sp>
        <p:nvSpPr>
          <p:cNvPr id="3" name="Prostokąt 2"/>
          <p:cNvSpPr/>
          <p:nvPr/>
        </p:nvSpPr>
        <p:spPr>
          <a:xfrm>
            <a:off x="400334" y="2453433"/>
            <a:ext cx="11473218" cy="2554545"/>
          </a:xfrm>
          <a:prstGeom prst="rect">
            <a:avLst/>
          </a:prstGeom>
        </p:spPr>
        <p:txBody>
          <a:bodyPr wrap="square">
            <a:spAutoFit/>
          </a:bodyPr>
          <a:lstStyle/>
          <a:p>
            <a:pPr lvl="0" algn="ctr"/>
            <a:r>
              <a:rPr lang="pl-PL" sz="3200" dirty="0">
                <a:latin typeface="+mj-lt"/>
              </a:rPr>
              <a:t>Wnioski aplikacyjne na konkurs </a:t>
            </a:r>
            <a:r>
              <a:rPr lang="pl-PL" sz="3200" dirty="0" smtClean="0">
                <a:latin typeface="+mj-lt"/>
              </a:rPr>
              <a:t>grantowy będą przyjmowane </a:t>
            </a:r>
            <a:br>
              <a:rPr lang="pl-PL" sz="3200" dirty="0" smtClean="0">
                <a:latin typeface="+mj-lt"/>
              </a:rPr>
            </a:br>
            <a:r>
              <a:rPr lang="pl-PL" sz="3200" dirty="0" smtClean="0">
                <a:latin typeface="+mj-lt"/>
              </a:rPr>
              <a:t>w </a:t>
            </a:r>
            <a:r>
              <a:rPr lang="pl-PL" sz="3200" dirty="0">
                <a:latin typeface="+mj-lt"/>
              </a:rPr>
              <a:t>terminie </a:t>
            </a:r>
            <a:endParaRPr lang="pl-PL" sz="3200" dirty="0" smtClean="0">
              <a:latin typeface="+mj-lt"/>
            </a:endParaRPr>
          </a:p>
          <a:p>
            <a:pPr lvl="0" algn="ctr"/>
            <a:r>
              <a:rPr lang="pl-PL" sz="3200" b="1" dirty="0" smtClean="0">
                <a:latin typeface="+mj-lt"/>
              </a:rPr>
              <a:t>od </a:t>
            </a:r>
            <a:r>
              <a:rPr lang="pl-PL" sz="3200" b="1" dirty="0">
                <a:latin typeface="+mj-lt"/>
              </a:rPr>
              <a:t>27 lutego 2020 r. do 26 marca 2020 r. </a:t>
            </a:r>
            <a:endParaRPr lang="pl-PL" sz="3200" b="1" dirty="0" smtClean="0">
              <a:latin typeface="+mj-lt"/>
            </a:endParaRPr>
          </a:p>
          <a:p>
            <a:pPr lvl="0" algn="ctr"/>
            <a:r>
              <a:rPr lang="pl-PL" sz="3200" dirty="0" smtClean="0">
                <a:latin typeface="+mj-lt"/>
              </a:rPr>
              <a:t>(</a:t>
            </a:r>
            <a:r>
              <a:rPr lang="pl-PL" sz="3200" dirty="0">
                <a:latin typeface="+mj-lt"/>
              </a:rPr>
              <a:t>w ostatnim dniu naboru do godziny </a:t>
            </a:r>
            <a:r>
              <a:rPr lang="pl-PL" sz="3200" dirty="0" smtClean="0">
                <a:latin typeface="+mj-lt"/>
              </a:rPr>
              <a:t>23:59) </a:t>
            </a:r>
          </a:p>
          <a:p>
            <a:pPr lvl="0" algn="ctr"/>
            <a:r>
              <a:rPr lang="pl-PL" sz="3200" dirty="0" smtClean="0">
                <a:latin typeface="+mj-lt"/>
              </a:rPr>
              <a:t>za </a:t>
            </a:r>
            <a:r>
              <a:rPr lang="pl-PL" sz="3200" dirty="0">
                <a:latin typeface="+mj-lt"/>
              </a:rPr>
              <a:t>pośrednictwem elektronicznego formularza </a:t>
            </a:r>
            <a:r>
              <a:rPr lang="pl-PL" sz="3200" dirty="0" smtClean="0">
                <a:latin typeface="+mj-lt"/>
              </a:rPr>
              <a:t>aplikacyjnego</a:t>
            </a:r>
          </a:p>
        </p:txBody>
      </p:sp>
    </p:spTree>
    <p:extLst>
      <p:ext uri="{BB962C8B-B14F-4D97-AF65-F5344CB8AC3E}">
        <p14:creationId xmlns:p14="http://schemas.microsoft.com/office/powerpoint/2010/main" val="38645035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269384" y="835282"/>
            <a:ext cx="9504583" cy="623108"/>
          </a:xfrm>
        </p:spPr>
        <p:txBody>
          <a:bodyPr>
            <a:noAutofit/>
          </a:bodyPr>
          <a:lstStyle/>
          <a:p>
            <a:pPr lvl="0" algn="ctr"/>
            <a:r>
              <a:rPr lang="pl-PL" sz="4000" dirty="0">
                <a:cs typeface="Arial" panose="020B0604020202020204" pitchFamily="34" charset="0"/>
              </a:rPr>
              <a:t/>
            </a:r>
            <a:br>
              <a:rPr lang="pl-PL" sz="4000" dirty="0">
                <a:cs typeface="Arial" panose="020B0604020202020204" pitchFamily="34" charset="0"/>
              </a:rPr>
            </a:br>
            <a:r>
              <a:rPr lang="pl-PL" sz="4000" dirty="0" smtClean="0"/>
              <a:t>www.lowe.edu.pl</a:t>
            </a:r>
            <a:r>
              <a:rPr lang="pl-PL" sz="4000" dirty="0">
                <a:cs typeface="Arial" panose="020B0604020202020204" pitchFamily="34" charset="0"/>
              </a:rPr>
              <a:t/>
            </a:r>
            <a:br>
              <a:rPr lang="pl-PL" sz="4000" dirty="0">
                <a:cs typeface="Arial" panose="020B0604020202020204" pitchFamily="34" charset="0"/>
              </a:rPr>
            </a:br>
            <a:endParaRPr lang="pl-PL" sz="4000" dirty="0">
              <a:cs typeface="Arial" panose="020B0604020202020204" pitchFamily="34" charset="0"/>
            </a:endParaRPr>
          </a:p>
        </p:txBody>
      </p:sp>
      <p:pic>
        <p:nvPicPr>
          <p:cNvPr id="3" name="Obraz 2"/>
          <p:cNvPicPr>
            <a:picLocks noChangeAspect="1"/>
          </p:cNvPicPr>
          <p:nvPr/>
        </p:nvPicPr>
        <p:blipFill>
          <a:blip r:embed="rId2"/>
          <a:stretch>
            <a:fillRect/>
          </a:stretch>
        </p:blipFill>
        <p:spPr>
          <a:xfrm>
            <a:off x="1269384" y="1581220"/>
            <a:ext cx="9544050" cy="5114925"/>
          </a:xfrm>
          <a:prstGeom prst="rect">
            <a:avLst/>
          </a:prstGeom>
        </p:spPr>
      </p:pic>
    </p:spTree>
    <p:extLst>
      <p:ext uri="{BB962C8B-B14F-4D97-AF65-F5344CB8AC3E}">
        <p14:creationId xmlns:p14="http://schemas.microsoft.com/office/powerpoint/2010/main" val="20936533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039050" y="763729"/>
            <a:ext cx="8229600" cy="764821"/>
          </a:xfrm>
        </p:spPr>
        <p:txBody>
          <a:bodyPr>
            <a:noAutofit/>
          </a:bodyPr>
          <a:lstStyle/>
          <a:p>
            <a:pPr algn="ctr"/>
            <a:r>
              <a:rPr lang="pl-PL" sz="4000" b="1" dirty="0" smtClean="0">
                <a:cs typeface="Arial" panose="020B0604020202020204" pitchFamily="34" charset="0"/>
              </a:rPr>
              <a:t>Harmonogram </a:t>
            </a:r>
            <a:r>
              <a:rPr lang="pl-PL" sz="4000" b="1" dirty="0">
                <a:cs typeface="Arial" panose="020B0604020202020204" pitchFamily="34" charset="0"/>
              </a:rPr>
              <a:t>konkursu</a:t>
            </a:r>
          </a:p>
        </p:txBody>
      </p:sp>
      <p:graphicFrame>
        <p:nvGraphicFramePr>
          <p:cNvPr id="6" name="Tabela 5"/>
          <p:cNvGraphicFramePr>
            <a:graphicFrameLocks noGrp="1"/>
          </p:cNvGraphicFramePr>
          <p:nvPr>
            <p:extLst>
              <p:ext uri="{D42A27DB-BD31-4B8C-83A1-F6EECF244321}">
                <p14:modId xmlns:p14="http://schemas.microsoft.com/office/powerpoint/2010/main" val="1111571452"/>
              </p:ext>
            </p:extLst>
          </p:nvPr>
        </p:nvGraphicFramePr>
        <p:xfrm>
          <a:off x="1869374" y="1624084"/>
          <a:ext cx="8568952" cy="5024872"/>
        </p:xfrm>
        <a:graphic>
          <a:graphicData uri="http://schemas.openxmlformats.org/drawingml/2006/table">
            <a:tbl>
              <a:tblPr firstRow="1" bandRow="1">
                <a:tableStyleId>{5C22544A-7EE6-4342-B048-85BDC9FD1C3A}</a:tableStyleId>
              </a:tblPr>
              <a:tblGrid>
                <a:gridCol w="5081794">
                  <a:extLst>
                    <a:ext uri="{9D8B030D-6E8A-4147-A177-3AD203B41FA5}">
                      <a16:colId xmlns:a16="http://schemas.microsoft.com/office/drawing/2014/main" val="2950119554"/>
                    </a:ext>
                  </a:extLst>
                </a:gridCol>
                <a:gridCol w="3487158">
                  <a:extLst>
                    <a:ext uri="{9D8B030D-6E8A-4147-A177-3AD203B41FA5}">
                      <a16:colId xmlns:a16="http://schemas.microsoft.com/office/drawing/2014/main" val="330015892"/>
                    </a:ext>
                  </a:extLst>
                </a:gridCol>
              </a:tblGrid>
              <a:tr h="496452">
                <a:tc>
                  <a:txBody>
                    <a:bodyPr/>
                    <a:lstStyle/>
                    <a:p>
                      <a:pPr algn="ctr"/>
                      <a:r>
                        <a:rPr lang="pl-PL" sz="2400" dirty="0" smtClean="0">
                          <a:latin typeface="+mj-lt"/>
                          <a:cs typeface="Arial" panose="020B0604020202020204" pitchFamily="34" charset="0"/>
                        </a:rPr>
                        <a:t>Etap</a:t>
                      </a:r>
                      <a:r>
                        <a:rPr lang="pl-PL" sz="2400" baseline="0" dirty="0" smtClean="0">
                          <a:latin typeface="+mj-lt"/>
                          <a:cs typeface="Arial" panose="020B0604020202020204" pitchFamily="34" charset="0"/>
                        </a:rPr>
                        <a:t> konkursu</a:t>
                      </a:r>
                      <a:endParaRPr lang="pl-PL" sz="2400" dirty="0">
                        <a:latin typeface="+mj-lt"/>
                        <a:cs typeface="Arial" panose="020B0604020202020204" pitchFamily="34" charset="0"/>
                      </a:endParaRPr>
                    </a:p>
                  </a:txBody>
                  <a:tcPr/>
                </a:tc>
                <a:tc>
                  <a:txBody>
                    <a:bodyPr/>
                    <a:lstStyle/>
                    <a:p>
                      <a:pPr algn="ctr"/>
                      <a:r>
                        <a:rPr lang="pl-PL" sz="2400" dirty="0" smtClean="0">
                          <a:latin typeface="+mj-lt"/>
                          <a:cs typeface="Arial" panose="020B0604020202020204" pitchFamily="34" charset="0"/>
                        </a:rPr>
                        <a:t>Termin</a:t>
                      </a:r>
                      <a:endParaRPr lang="pl-PL" sz="2400" dirty="0">
                        <a:latin typeface="+mj-lt"/>
                        <a:cs typeface="Arial" panose="020B0604020202020204" pitchFamily="34" charset="0"/>
                      </a:endParaRPr>
                    </a:p>
                  </a:txBody>
                  <a:tcPr/>
                </a:tc>
                <a:extLst>
                  <a:ext uri="{0D108BD9-81ED-4DB2-BD59-A6C34878D82A}">
                    <a16:rowId xmlns:a16="http://schemas.microsoft.com/office/drawing/2014/main" val="501061051"/>
                  </a:ext>
                </a:extLst>
              </a:tr>
              <a:tr h="503348">
                <a:tc>
                  <a:txBody>
                    <a:bodyPr/>
                    <a:lstStyle/>
                    <a:p>
                      <a:pPr algn="ctr"/>
                      <a:r>
                        <a:rPr lang="pl-PL" sz="2400" dirty="0" smtClean="0">
                          <a:solidFill>
                            <a:srgbClr val="000000"/>
                          </a:solidFill>
                          <a:latin typeface="+mj-lt"/>
                          <a:ea typeface="Times New Roman" panose="02020603050405020304" pitchFamily="18" charset="0"/>
                          <a:cs typeface="Arial" panose="020B0604020202020204" pitchFamily="34" charset="0"/>
                        </a:rPr>
                        <a:t>Ogłoszenie o konkursie grantowym </a:t>
                      </a:r>
                      <a:endParaRPr lang="pl-PL" sz="2400" dirty="0">
                        <a:latin typeface="+mj-lt"/>
                        <a:cs typeface="Arial" panose="020B0604020202020204" pitchFamily="34" charset="0"/>
                      </a:endParaRPr>
                    </a:p>
                  </a:txBody>
                  <a:tcPr anchorCtr="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2400" dirty="0" smtClean="0">
                          <a:solidFill>
                            <a:srgbClr val="000000"/>
                          </a:solidFill>
                          <a:latin typeface="+mj-lt"/>
                          <a:ea typeface="Times New Roman" panose="02020603050405020304" pitchFamily="18" charset="0"/>
                          <a:cs typeface="Arial" panose="020B0604020202020204" pitchFamily="34" charset="0"/>
                        </a:rPr>
                        <a:t>27.01.2020</a:t>
                      </a:r>
                      <a:endParaRPr lang="pl-PL" sz="2000" dirty="0" smtClean="0">
                        <a:latin typeface="+mj-lt"/>
                        <a:ea typeface="Calibri" panose="020F0502020204030204" pitchFamily="34" charset="0"/>
                        <a:cs typeface="Arial" panose="020B0604020202020204" pitchFamily="34" charset="0"/>
                      </a:endParaRPr>
                    </a:p>
                  </a:txBody>
                  <a:tcPr anchorCtr="1"/>
                </a:tc>
                <a:extLst>
                  <a:ext uri="{0D108BD9-81ED-4DB2-BD59-A6C34878D82A}">
                    <a16:rowId xmlns:a16="http://schemas.microsoft.com/office/drawing/2014/main" val="213862815"/>
                  </a:ext>
                </a:extLst>
              </a:tr>
              <a:tr h="503348">
                <a:tc>
                  <a:txBody>
                    <a:bodyPr/>
                    <a:lstStyle/>
                    <a:p>
                      <a:pPr algn="ctr"/>
                      <a:r>
                        <a:rPr lang="pl-PL" sz="2400" b="1" dirty="0" smtClean="0">
                          <a:latin typeface="+mj-lt"/>
                          <a:ea typeface="Times New Roman" panose="02020603050405020304" pitchFamily="18" charset="0"/>
                          <a:cs typeface="Arial" panose="020B0604020202020204" pitchFamily="34" charset="0"/>
                        </a:rPr>
                        <a:t>Nabór wniosków aplikacyjnych </a:t>
                      </a:r>
                      <a:endParaRPr lang="pl-PL" sz="2400" b="1" dirty="0">
                        <a:latin typeface="+mj-lt"/>
                        <a:cs typeface="Arial" panose="020B0604020202020204" pitchFamily="34" charset="0"/>
                      </a:endParaRPr>
                    </a:p>
                  </a:txBody>
                  <a:tcPr anchorCtr="1"/>
                </a:tc>
                <a:tc>
                  <a:txBody>
                    <a:bodyPr/>
                    <a:lstStyle/>
                    <a:p>
                      <a:pPr algn="ctr"/>
                      <a:r>
                        <a:rPr lang="pl-PL" sz="2400" b="1" dirty="0" smtClean="0">
                          <a:latin typeface="+mj-lt"/>
                          <a:ea typeface="Times New Roman" panose="02020603050405020304" pitchFamily="18" charset="0"/>
                          <a:cs typeface="Arial" panose="020B0604020202020204" pitchFamily="34" charset="0"/>
                        </a:rPr>
                        <a:t>27.02.2020 - 26.03.2020</a:t>
                      </a:r>
                      <a:endParaRPr lang="pl-PL" sz="2400" b="1" dirty="0">
                        <a:latin typeface="+mj-lt"/>
                        <a:cs typeface="Arial" panose="020B0604020202020204" pitchFamily="34" charset="0"/>
                      </a:endParaRPr>
                    </a:p>
                  </a:txBody>
                  <a:tcPr anchorCtr="1"/>
                </a:tc>
                <a:extLst>
                  <a:ext uri="{0D108BD9-81ED-4DB2-BD59-A6C34878D82A}">
                    <a16:rowId xmlns:a16="http://schemas.microsoft.com/office/drawing/2014/main" val="1441830317"/>
                  </a:ext>
                </a:extLst>
              </a:tr>
              <a:tr h="726530">
                <a:tc>
                  <a:txBody>
                    <a:bodyPr/>
                    <a:lstStyle/>
                    <a:p>
                      <a:pPr algn="ctr"/>
                      <a:r>
                        <a:rPr lang="pl-PL" sz="2400" dirty="0" smtClean="0">
                          <a:solidFill>
                            <a:srgbClr val="000000"/>
                          </a:solidFill>
                          <a:latin typeface="+mj-lt"/>
                          <a:ea typeface="Times New Roman" panose="02020603050405020304" pitchFamily="18" charset="0"/>
                          <a:cs typeface="Arial" panose="020B0604020202020204" pitchFamily="34" charset="0"/>
                        </a:rPr>
                        <a:t>Ocena formalna wniosków </a:t>
                      </a:r>
                      <a:endParaRPr lang="pl-PL" sz="2400" dirty="0">
                        <a:latin typeface="+mj-lt"/>
                        <a:cs typeface="Arial" panose="020B0604020202020204" pitchFamily="34" charset="0"/>
                      </a:endParaRPr>
                    </a:p>
                  </a:txBody>
                  <a:tcPr anchorCtr="1"/>
                </a:tc>
                <a:tc>
                  <a:txBody>
                    <a:bodyPr/>
                    <a:lstStyle/>
                    <a:p>
                      <a:pPr algn="ctr"/>
                      <a:r>
                        <a:rPr lang="pl-PL" sz="2400" dirty="0" smtClean="0">
                          <a:solidFill>
                            <a:srgbClr val="000000"/>
                          </a:solidFill>
                          <a:latin typeface="+mj-lt"/>
                          <a:ea typeface="Times New Roman" panose="02020603050405020304" pitchFamily="18" charset="0"/>
                          <a:cs typeface="Arial" panose="020B0604020202020204" pitchFamily="34" charset="0"/>
                        </a:rPr>
                        <a:t>do 7 dni roboczych  </a:t>
                      </a:r>
                      <a:br>
                        <a:rPr lang="pl-PL" sz="2400" dirty="0" smtClean="0">
                          <a:solidFill>
                            <a:srgbClr val="000000"/>
                          </a:solidFill>
                          <a:latin typeface="+mj-lt"/>
                          <a:ea typeface="Times New Roman" panose="02020603050405020304" pitchFamily="18" charset="0"/>
                          <a:cs typeface="Arial" panose="020B0604020202020204" pitchFamily="34" charset="0"/>
                        </a:rPr>
                      </a:br>
                      <a:r>
                        <a:rPr lang="pl-PL" sz="2400" dirty="0" smtClean="0">
                          <a:solidFill>
                            <a:srgbClr val="000000"/>
                          </a:solidFill>
                          <a:latin typeface="+mj-lt"/>
                          <a:ea typeface="Times New Roman" panose="02020603050405020304" pitchFamily="18" charset="0"/>
                          <a:cs typeface="Arial" panose="020B0604020202020204" pitchFamily="34" charset="0"/>
                        </a:rPr>
                        <a:t>od zamknięcia naboru</a:t>
                      </a:r>
                      <a:endParaRPr lang="pl-PL" sz="2400" dirty="0">
                        <a:latin typeface="+mj-lt"/>
                        <a:cs typeface="Arial" panose="020B0604020202020204" pitchFamily="34" charset="0"/>
                      </a:endParaRPr>
                    </a:p>
                  </a:txBody>
                  <a:tcPr anchorCtr="1"/>
                </a:tc>
                <a:extLst>
                  <a:ext uri="{0D108BD9-81ED-4DB2-BD59-A6C34878D82A}">
                    <a16:rowId xmlns:a16="http://schemas.microsoft.com/office/drawing/2014/main" val="1754134024"/>
                  </a:ext>
                </a:extLst>
              </a:tr>
              <a:tr h="868792">
                <a:tc>
                  <a:txBody>
                    <a:bodyPr/>
                    <a:lstStyle/>
                    <a:p>
                      <a:pPr algn="ctr"/>
                      <a:r>
                        <a:rPr lang="pl-PL" sz="2400" dirty="0" smtClean="0">
                          <a:solidFill>
                            <a:srgbClr val="000000"/>
                          </a:solidFill>
                          <a:latin typeface="+mj-lt"/>
                          <a:ea typeface="Times New Roman" panose="02020603050405020304" pitchFamily="18" charset="0"/>
                          <a:cs typeface="Arial" panose="020B0604020202020204" pitchFamily="34" charset="0"/>
                        </a:rPr>
                        <a:t>Ocena merytoryczna wniosków </a:t>
                      </a:r>
                      <a:endParaRPr lang="pl-PL" sz="2400" dirty="0">
                        <a:latin typeface="+mj-lt"/>
                        <a:cs typeface="Arial" panose="020B0604020202020204" pitchFamily="34" charset="0"/>
                      </a:endParaRPr>
                    </a:p>
                  </a:txBody>
                  <a:tcPr anchorCtr="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2400" dirty="0" smtClean="0">
                          <a:solidFill>
                            <a:srgbClr val="000000"/>
                          </a:solidFill>
                          <a:latin typeface="+mj-lt"/>
                          <a:ea typeface="Times New Roman" panose="02020603050405020304" pitchFamily="18" charset="0"/>
                          <a:cs typeface="Arial" panose="020B0604020202020204" pitchFamily="34" charset="0"/>
                        </a:rPr>
                        <a:t>do 21 dni roboczych  </a:t>
                      </a:r>
                      <a:br>
                        <a:rPr lang="pl-PL" sz="2400" dirty="0" smtClean="0">
                          <a:solidFill>
                            <a:srgbClr val="000000"/>
                          </a:solidFill>
                          <a:latin typeface="+mj-lt"/>
                          <a:ea typeface="Times New Roman" panose="02020603050405020304" pitchFamily="18" charset="0"/>
                          <a:cs typeface="Arial" panose="020B0604020202020204" pitchFamily="34" charset="0"/>
                        </a:rPr>
                      </a:br>
                      <a:r>
                        <a:rPr lang="pl-PL" sz="2400" dirty="0" smtClean="0">
                          <a:solidFill>
                            <a:srgbClr val="000000"/>
                          </a:solidFill>
                          <a:latin typeface="+mj-lt"/>
                          <a:ea typeface="Times New Roman" panose="02020603050405020304" pitchFamily="18" charset="0"/>
                          <a:cs typeface="Arial" panose="020B0604020202020204" pitchFamily="34" charset="0"/>
                        </a:rPr>
                        <a:t>od zakończenia oceny formalnej</a:t>
                      </a:r>
                      <a:endParaRPr lang="pl-PL" sz="2000" dirty="0" smtClean="0">
                        <a:latin typeface="+mj-lt"/>
                        <a:ea typeface="Calibri" panose="020F0502020204030204" pitchFamily="34" charset="0"/>
                        <a:cs typeface="Arial" panose="020B0604020202020204" pitchFamily="34" charset="0"/>
                      </a:endParaRPr>
                    </a:p>
                  </a:txBody>
                  <a:tcPr anchorCtr="1"/>
                </a:tc>
                <a:extLst>
                  <a:ext uri="{0D108BD9-81ED-4DB2-BD59-A6C34878D82A}">
                    <a16:rowId xmlns:a16="http://schemas.microsoft.com/office/drawing/2014/main" val="478398081"/>
                  </a:ext>
                </a:extLst>
              </a:tr>
              <a:tr h="503348">
                <a:tc>
                  <a:txBody>
                    <a:bodyPr/>
                    <a:lstStyle/>
                    <a:p>
                      <a:pPr algn="ctr"/>
                      <a:r>
                        <a:rPr lang="pl-PL" sz="2400" dirty="0" smtClean="0">
                          <a:solidFill>
                            <a:srgbClr val="000000"/>
                          </a:solidFill>
                          <a:latin typeface="+mj-lt"/>
                          <a:ea typeface="Times New Roman" panose="02020603050405020304" pitchFamily="18" charset="0"/>
                          <a:cs typeface="Arial" panose="020B0604020202020204" pitchFamily="34" charset="0"/>
                        </a:rPr>
                        <a:t>Publikacja listy rankingowej </a:t>
                      </a:r>
                      <a:endParaRPr lang="pl-PL" sz="2400" dirty="0">
                        <a:latin typeface="+mj-lt"/>
                        <a:cs typeface="Arial" panose="020B0604020202020204" pitchFamily="34" charset="0"/>
                      </a:endParaRPr>
                    </a:p>
                  </a:txBody>
                  <a:tcPr anchorCtr="1"/>
                </a:tc>
                <a:tc>
                  <a:txBody>
                    <a:bodyPr/>
                    <a:lstStyle/>
                    <a:p>
                      <a:pPr algn="ctr"/>
                      <a:r>
                        <a:rPr lang="pl-PL" sz="2400" dirty="0" smtClean="0">
                          <a:solidFill>
                            <a:srgbClr val="000000"/>
                          </a:solidFill>
                          <a:latin typeface="+mj-lt"/>
                          <a:ea typeface="Times New Roman" panose="02020603050405020304" pitchFamily="18" charset="0"/>
                          <a:cs typeface="Arial" panose="020B0604020202020204" pitchFamily="34" charset="0"/>
                        </a:rPr>
                        <a:t>do 08.05.2020</a:t>
                      </a:r>
                      <a:endParaRPr lang="pl-PL" sz="2400" dirty="0">
                        <a:latin typeface="+mj-lt"/>
                        <a:cs typeface="Arial" panose="020B0604020202020204" pitchFamily="34" charset="0"/>
                      </a:endParaRPr>
                    </a:p>
                  </a:txBody>
                  <a:tcPr anchorCtr="1"/>
                </a:tc>
                <a:extLst>
                  <a:ext uri="{0D108BD9-81ED-4DB2-BD59-A6C34878D82A}">
                    <a16:rowId xmlns:a16="http://schemas.microsoft.com/office/drawing/2014/main" val="2861336683"/>
                  </a:ext>
                </a:extLst>
              </a:tr>
              <a:tr h="503348">
                <a:tc>
                  <a:txBody>
                    <a:bodyPr/>
                    <a:lstStyle/>
                    <a:p>
                      <a:pPr algn="ctr"/>
                      <a:r>
                        <a:rPr lang="pl-PL" sz="2400" dirty="0" smtClean="0">
                          <a:solidFill>
                            <a:srgbClr val="000000"/>
                          </a:solidFill>
                          <a:latin typeface="+mj-lt"/>
                          <a:ea typeface="Times New Roman" panose="02020603050405020304" pitchFamily="18" charset="0"/>
                          <a:cs typeface="Arial" panose="020B0604020202020204" pitchFamily="34" charset="0"/>
                        </a:rPr>
                        <a:t>Procedura odwoławcza </a:t>
                      </a:r>
                      <a:endParaRPr lang="pl-PL" sz="2400" dirty="0">
                        <a:latin typeface="+mj-lt"/>
                        <a:cs typeface="Arial" panose="020B0604020202020204" pitchFamily="34" charset="0"/>
                      </a:endParaRPr>
                    </a:p>
                  </a:txBody>
                  <a:tcPr anchorCtr="1"/>
                </a:tc>
                <a:tc>
                  <a:txBody>
                    <a:bodyPr/>
                    <a:lstStyle/>
                    <a:p>
                      <a:pPr algn="ctr"/>
                      <a:r>
                        <a:rPr lang="pl-PL" sz="2400" dirty="0" smtClean="0">
                          <a:solidFill>
                            <a:srgbClr val="000000"/>
                          </a:solidFill>
                          <a:latin typeface="+mj-lt"/>
                          <a:ea typeface="Times New Roman" panose="02020603050405020304" pitchFamily="18" charset="0"/>
                          <a:cs typeface="Arial" panose="020B0604020202020204" pitchFamily="34" charset="0"/>
                        </a:rPr>
                        <a:t>do 19.05.2020</a:t>
                      </a:r>
                      <a:endParaRPr lang="pl-PL" sz="2400" dirty="0">
                        <a:latin typeface="+mj-lt"/>
                        <a:cs typeface="Arial" panose="020B0604020202020204" pitchFamily="34" charset="0"/>
                      </a:endParaRPr>
                    </a:p>
                  </a:txBody>
                  <a:tcPr anchorCtr="1"/>
                </a:tc>
                <a:extLst>
                  <a:ext uri="{0D108BD9-81ED-4DB2-BD59-A6C34878D82A}">
                    <a16:rowId xmlns:a16="http://schemas.microsoft.com/office/drawing/2014/main" val="2350676287"/>
                  </a:ext>
                </a:extLst>
              </a:tr>
              <a:tr h="503348">
                <a:tc>
                  <a:txBody>
                    <a:bodyPr/>
                    <a:lstStyle/>
                    <a:p>
                      <a:pPr algn="ctr"/>
                      <a:r>
                        <a:rPr lang="pl-PL" sz="2400" dirty="0" smtClean="0">
                          <a:solidFill>
                            <a:srgbClr val="000000"/>
                          </a:solidFill>
                          <a:latin typeface="+mj-lt"/>
                          <a:ea typeface="Times New Roman" panose="02020603050405020304" pitchFamily="18" charset="0"/>
                          <a:cs typeface="Arial" panose="020B0604020202020204" pitchFamily="34" charset="0"/>
                        </a:rPr>
                        <a:t>Publikacja ostatecznej listy rankingowej </a:t>
                      </a:r>
                      <a:endParaRPr lang="pl-PL" sz="2400" dirty="0">
                        <a:latin typeface="+mj-lt"/>
                        <a:cs typeface="Arial" panose="020B0604020202020204" pitchFamily="34" charset="0"/>
                      </a:endParaRPr>
                    </a:p>
                  </a:txBody>
                  <a:tcPr anchorCtr="1"/>
                </a:tc>
                <a:tc>
                  <a:txBody>
                    <a:bodyPr/>
                    <a:lstStyle/>
                    <a:p>
                      <a:pPr algn="ctr"/>
                      <a:r>
                        <a:rPr lang="pl-PL" sz="2400" dirty="0" smtClean="0">
                          <a:solidFill>
                            <a:srgbClr val="000000"/>
                          </a:solidFill>
                          <a:latin typeface="+mj-lt"/>
                          <a:ea typeface="Times New Roman" panose="02020603050405020304" pitchFamily="18" charset="0"/>
                          <a:cs typeface="Arial" panose="020B0604020202020204" pitchFamily="34" charset="0"/>
                        </a:rPr>
                        <a:t>do 29.05.2020</a:t>
                      </a:r>
                      <a:endParaRPr lang="pl-PL" sz="2400" dirty="0">
                        <a:latin typeface="+mj-lt"/>
                        <a:cs typeface="Arial" panose="020B0604020202020204" pitchFamily="34" charset="0"/>
                      </a:endParaRPr>
                    </a:p>
                  </a:txBody>
                  <a:tcPr anchorCtr="1"/>
                </a:tc>
                <a:extLst>
                  <a:ext uri="{0D108BD9-81ED-4DB2-BD59-A6C34878D82A}">
                    <a16:rowId xmlns:a16="http://schemas.microsoft.com/office/drawing/2014/main" val="4179221728"/>
                  </a:ext>
                </a:extLst>
              </a:tr>
            </a:tbl>
          </a:graphicData>
        </a:graphic>
      </p:graphicFrame>
    </p:spTree>
    <p:extLst>
      <p:ext uri="{BB962C8B-B14F-4D97-AF65-F5344CB8AC3E}">
        <p14:creationId xmlns:p14="http://schemas.microsoft.com/office/powerpoint/2010/main" val="29329144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ostokąt 2"/>
          <p:cNvSpPr/>
          <p:nvPr/>
        </p:nvSpPr>
        <p:spPr>
          <a:xfrm>
            <a:off x="218364" y="1743750"/>
            <a:ext cx="11791666" cy="830997"/>
          </a:xfrm>
          <a:prstGeom prst="rect">
            <a:avLst/>
          </a:prstGeom>
        </p:spPr>
        <p:txBody>
          <a:bodyPr wrap="square">
            <a:spAutoFit/>
          </a:bodyPr>
          <a:lstStyle/>
          <a:p>
            <a:pPr lvl="0" algn="ctr"/>
            <a:r>
              <a:rPr lang="pl-PL" sz="4800" dirty="0" smtClean="0"/>
              <a:t>Serdecznie zapraszamy</a:t>
            </a:r>
          </a:p>
        </p:txBody>
      </p:sp>
      <p:sp>
        <p:nvSpPr>
          <p:cNvPr id="5" name="Prostokąt 4"/>
          <p:cNvSpPr/>
          <p:nvPr/>
        </p:nvSpPr>
        <p:spPr>
          <a:xfrm>
            <a:off x="1508077" y="3165986"/>
            <a:ext cx="9212239" cy="2554545"/>
          </a:xfrm>
          <a:prstGeom prst="rect">
            <a:avLst/>
          </a:prstGeom>
        </p:spPr>
        <p:txBody>
          <a:bodyPr wrap="square">
            <a:spAutoFit/>
          </a:bodyPr>
          <a:lstStyle/>
          <a:p>
            <a:pPr algn="ctr"/>
            <a:r>
              <a:rPr lang="pl-PL" sz="3200" b="1" dirty="0" smtClean="0">
                <a:latin typeface="+mj-lt"/>
              </a:rPr>
              <a:t>Fundacja Małopolska Izba Samorządowa </a:t>
            </a:r>
            <a:r>
              <a:rPr lang="pl-PL" sz="3200" b="1" dirty="0">
                <a:latin typeface="+mj-lt"/>
              </a:rPr>
              <a:t/>
            </a:r>
            <a:br>
              <a:rPr lang="pl-PL" sz="3200" b="1" dirty="0">
                <a:latin typeface="+mj-lt"/>
              </a:rPr>
            </a:br>
            <a:r>
              <a:rPr lang="pl-PL" sz="3200" b="1" dirty="0">
                <a:latin typeface="+mj-lt"/>
              </a:rPr>
              <a:t>ul. Ignacego Daszyńskiego 16</a:t>
            </a:r>
            <a:br>
              <a:rPr lang="pl-PL" sz="3200" b="1" dirty="0">
                <a:latin typeface="+mj-lt"/>
              </a:rPr>
            </a:br>
            <a:r>
              <a:rPr lang="pl-PL" sz="3200" b="1" dirty="0">
                <a:latin typeface="+mj-lt"/>
              </a:rPr>
              <a:t>31-534 Kraków</a:t>
            </a:r>
            <a:br>
              <a:rPr lang="pl-PL" sz="3200" b="1" dirty="0">
                <a:latin typeface="+mj-lt"/>
              </a:rPr>
            </a:br>
            <a:r>
              <a:rPr lang="pl-PL" sz="3200" b="1" dirty="0">
                <a:latin typeface="+mj-lt"/>
              </a:rPr>
              <a:t>Telefon: +48 536 999 507</a:t>
            </a:r>
            <a:br>
              <a:rPr lang="pl-PL" sz="3200" b="1" dirty="0">
                <a:latin typeface="+mj-lt"/>
              </a:rPr>
            </a:br>
            <a:r>
              <a:rPr lang="pl-PL" sz="3200" b="1" dirty="0" smtClean="0">
                <a:latin typeface="+mj-lt"/>
              </a:rPr>
              <a:t>email</a:t>
            </a:r>
            <a:r>
              <a:rPr lang="pl-PL" sz="3200" b="1" dirty="0">
                <a:latin typeface="+mj-lt"/>
              </a:rPr>
              <a:t>:</a:t>
            </a:r>
            <a:r>
              <a:rPr lang="pl-PL" sz="3200" dirty="0">
                <a:latin typeface="+mj-lt"/>
              </a:rPr>
              <a:t> </a:t>
            </a:r>
            <a:r>
              <a:rPr lang="pl-PL" sz="3200" dirty="0">
                <a:latin typeface="+mj-lt"/>
                <a:hlinkClick r:id="rId2"/>
              </a:rPr>
              <a:t>lowe@fundacjamis.org.pl</a:t>
            </a:r>
            <a:endParaRPr lang="pl-PL" sz="3200" dirty="0">
              <a:latin typeface="+mj-lt"/>
            </a:endParaRPr>
          </a:p>
        </p:txBody>
      </p:sp>
    </p:spTree>
    <p:extLst>
      <p:ext uri="{BB962C8B-B14F-4D97-AF65-F5344CB8AC3E}">
        <p14:creationId xmlns:p14="http://schemas.microsoft.com/office/powerpoint/2010/main" val="1258707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651379" y="889874"/>
            <a:ext cx="8702474" cy="922114"/>
          </a:xfrm>
        </p:spPr>
        <p:txBody>
          <a:bodyPr>
            <a:noAutofit/>
          </a:bodyPr>
          <a:lstStyle/>
          <a:p>
            <a:pPr algn="ctr"/>
            <a:r>
              <a:rPr lang="pl-PL" sz="4000" b="1" dirty="0" smtClean="0">
                <a:cs typeface="Arial" panose="020B0604020202020204" pitchFamily="34" charset="0"/>
              </a:rPr>
              <a:t>Dokumentacja konkursowa</a:t>
            </a:r>
            <a:endParaRPr lang="pl-PL" sz="4000" b="1" dirty="0">
              <a:cs typeface="Arial" panose="020B0604020202020204" pitchFamily="34" charset="0"/>
            </a:endParaRPr>
          </a:p>
        </p:txBody>
      </p:sp>
      <p:sp>
        <p:nvSpPr>
          <p:cNvPr id="3" name="Prostokąt 2"/>
          <p:cNvSpPr/>
          <p:nvPr/>
        </p:nvSpPr>
        <p:spPr>
          <a:xfrm>
            <a:off x="436729" y="1641008"/>
            <a:ext cx="11426209" cy="4901855"/>
          </a:xfrm>
          <a:prstGeom prst="rect">
            <a:avLst/>
          </a:prstGeom>
        </p:spPr>
        <p:txBody>
          <a:bodyPr wrap="square">
            <a:spAutoFit/>
          </a:bodyPr>
          <a:lstStyle/>
          <a:p>
            <a:pPr marL="342900" indent="-342900">
              <a:lnSpc>
                <a:spcPct val="115000"/>
              </a:lnSpc>
              <a:buFont typeface="Wingdings" panose="05000000000000000000" pitchFamily="2" charset="2"/>
              <a:buChar char="q"/>
            </a:pPr>
            <a:r>
              <a:rPr lang="pl-PL" sz="2100" dirty="0">
                <a:latin typeface="+mj-lt"/>
                <a:ea typeface="Times New Roman" panose="02020603050405020304" pitchFamily="18" charset="0"/>
                <a:cs typeface="Arial" panose="020B0604020202020204" pitchFamily="34" charset="0"/>
              </a:rPr>
              <a:t>Procedura </a:t>
            </a:r>
            <a:r>
              <a:rPr lang="pl-PL" sz="2100" dirty="0">
                <a:latin typeface="+mj-lt"/>
                <a:ea typeface="Calibri" panose="020F0502020204030204" pitchFamily="34" charset="0"/>
                <a:cs typeface="Arial" panose="020B0604020202020204" pitchFamily="34" charset="0"/>
              </a:rPr>
              <a:t>naboru </a:t>
            </a:r>
            <a:r>
              <a:rPr lang="pl-PL" sz="2100" dirty="0" err="1">
                <a:latin typeface="+mj-lt"/>
                <a:ea typeface="Calibri" panose="020F0502020204030204" pitchFamily="34" charset="0"/>
                <a:cs typeface="Arial" panose="020B0604020202020204" pitchFamily="34" charset="0"/>
              </a:rPr>
              <a:t>grantobiorców</a:t>
            </a:r>
            <a:endParaRPr lang="pl-PL" sz="2100" dirty="0">
              <a:latin typeface="+mj-lt"/>
              <a:ea typeface="Calibri" panose="020F0502020204030204" pitchFamily="34" charset="0"/>
              <a:cs typeface="Arial" panose="020B0604020202020204" pitchFamily="34" charset="0"/>
            </a:endParaRPr>
          </a:p>
          <a:p>
            <a:pPr marL="342900" indent="-342900">
              <a:lnSpc>
                <a:spcPct val="115000"/>
              </a:lnSpc>
              <a:buFont typeface="Wingdings" panose="05000000000000000000" pitchFamily="2" charset="2"/>
              <a:buChar char="q"/>
            </a:pPr>
            <a:r>
              <a:rPr lang="pl-PL" sz="2100" dirty="0">
                <a:latin typeface="+mj-lt"/>
                <a:ea typeface="Calibri" panose="020F0502020204030204" pitchFamily="34" charset="0"/>
                <a:cs typeface="Arial" panose="020B0604020202020204" pitchFamily="34" charset="0"/>
              </a:rPr>
              <a:t>Załącznik 1 -  Model funkcjonowania LOWE w 2.etapie ich rozwoju w latach 2019-2023, będący załącznikiem Nr 10 do Regulaminu Konkursu </a:t>
            </a:r>
          </a:p>
          <a:p>
            <a:pPr marL="342900" indent="-342900">
              <a:lnSpc>
                <a:spcPct val="115000"/>
              </a:lnSpc>
              <a:buFont typeface="Wingdings" panose="05000000000000000000" pitchFamily="2" charset="2"/>
              <a:buChar char="q"/>
            </a:pPr>
            <a:r>
              <a:rPr lang="pl-PL" sz="2100" dirty="0">
                <a:latin typeface="+mj-lt"/>
                <a:ea typeface="Calibri" panose="020F0502020204030204" pitchFamily="34" charset="0"/>
                <a:cs typeface="Arial" panose="020B0604020202020204" pitchFamily="34" charset="0"/>
              </a:rPr>
              <a:t>Załącznik 2 - Wzór umowy o powierzenie grantu</a:t>
            </a:r>
          </a:p>
          <a:p>
            <a:pPr marL="342900" indent="-342900">
              <a:lnSpc>
                <a:spcPct val="115000"/>
              </a:lnSpc>
              <a:buFont typeface="Wingdings" panose="05000000000000000000" pitchFamily="2" charset="2"/>
              <a:buChar char="q"/>
            </a:pPr>
            <a:r>
              <a:rPr lang="pl-PL" sz="2100" dirty="0">
                <a:latin typeface="+mj-lt"/>
                <a:ea typeface="Calibri" panose="020F0502020204030204" pitchFamily="34" charset="0"/>
                <a:cs typeface="Arial" panose="020B0604020202020204" pitchFamily="34" charset="0"/>
              </a:rPr>
              <a:t>Załącznik 3 - Wzór Wniosku aplikacyjnego</a:t>
            </a:r>
          </a:p>
          <a:p>
            <a:pPr marL="342900" indent="-342900">
              <a:lnSpc>
                <a:spcPct val="115000"/>
              </a:lnSpc>
              <a:buFont typeface="Wingdings" panose="05000000000000000000" pitchFamily="2" charset="2"/>
              <a:buChar char="q"/>
            </a:pPr>
            <a:r>
              <a:rPr lang="pl-PL" sz="2100" dirty="0">
                <a:latin typeface="+mj-lt"/>
                <a:ea typeface="Calibri" panose="020F0502020204030204" pitchFamily="34" charset="0"/>
                <a:cs typeface="Arial" panose="020B0604020202020204" pitchFamily="34" charset="0"/>
              </a:rPr>
              <a:t>Załącznik 4 - Wzór zapytania do Procedury naboru</a:t>
            </a:r>
          </a:p>
          <a:p>
            <a:pPr marL="342900" indent="-342900">
              <a:lnSpc>
                <a:spcPct val="115000"/>
              </a:lnSpc>
              <a:buFont typeface="Wingdings" panose="05000000000000000000" pitchFamily="2" charset="2"/>
              <a:buChar char="q"/>
            </a:pPr>
            <a:r>
              <a:rPr lang="pl-PL" sz="2100" dirty="0">
                <a:solidFill>
                  <a:srgbClr val="000000"/>
                </a:solidFill>
                <a:latin typeface="+mj-lt"/>
                <a:ea typeface="Calibri" panose="020F0502020204030204" pitchFamily="34" charset="0"/>
                <a:cs typeface="Arial" panose="020B0604020202020204" pitchFamily="34" charset="0"/>
              </a:rPr>
              <a:t>Załącznik 5 - </a:t>
            </a:r>
            <a:r>
              <a:rPr lang="pl-PL" sz="2100" dirty="0">
                <a:latin typeface="+mj-lt"/>
                <a:ea typeface="Calibri" panose="020F0502020204030204" pitchFamily="34" charset="0"/>
                <a:cs typeface="Arial" panose="020B0604020202020204" pitchFamily="34" charset="0"/>
              </a:rPr>
              <a:t>Lista dotychczas utworzonych LOWE, edycja konkursu 2017-2018</a:t>
            </a:r>
          </a:p>
          <a:p>
            <a:pPr marL="342900" indent="-342900">
              <a:lnSpc>
                <a:spcPct val="115000"/>
              </a:lnSpc>
              <a:buFont typeface="Wingdings" panose="05000000000000000000" pitchFamily="2" charset="2"/>
              <a:buChar char="q"/>
            </a:pPr>
            <a:r>
              <a:rPr lang="pl-PL" sz="2100" dirty="0">
                <a:latin typeface="+mj-lt"/>
                <a:ea typeface="Calibri" panose="020F0502020204030204" pitchFamily="34" charset="0"/>
                <a:cs typeface="Arial" panose="020B0604020202020204" pitchFamily="34" charset="0"/>
              </a:rPr>
              <a:t>Załącznik 6 - Wzór karty oceny formalnej</a:t>
            </a:r>
          </a:p>
          <a:p>
            <a:pPr marL="342900" indent="-342900">
              <a:lnSpc>
                <a:spcPct val="115000"/>
              </a:lnSpc>
              <a:buFont typeface="Wingdings" panose="05000000000000000000" pitchFamily="2" charset="2"/>
              <a:buChar char="q"/>
            </a:pPr>
            <a:r>
              <a:rPr lang="pl-PL" sz="2100" dirty="0">
                <a:latin typeface="+mj-lt"/>
                <a:ea typeface="Calibri" panose="020F0502020204030204" pitchFamily="34" charset="0"/>
                <a:cs typeface="Arial" panose="020B0604020202020204" pitchFamily="34" charset="0"/>
              </a:rPr>
              <a:t>Załącznik 7 - Wzór karty oceny </a:t>
            </a:r>
            <a:r>
              <a:rPr lang="pl-PL" sz="2100" dirty="0" smtClean="0">
                <a:latin typeface="+mj-lt"/>
                <a:ea typeface="Calibri" panose="020F0502020204030204" pitchFamily="34" charset="0"/>
                <a:cs typeface="Arial" panose="020B0604020202020204" pitchFamily="34" charset="0"/>
              </a:rPr>
              <a:t>merytorycznej</a:t>
            </a:r>
          </a:p>
          <a:p>
            <a:pPr marL="342900" indent="-342900">
              <a:lnSpc>
                <a:spcPct val="115000"/>
              </a:lnSpc>
              <a:buFont typeface="Wingdings" panose="05000000000000000000" pitchFamily="2" charset="2"/>
              <a:buChar char="q"/>
            </a:pPr>
            <a:r>
              <a:rPr lang="pl-PL" sz="2100" dirty="0" smtClean="0">
                <a:latin typeface="+mj-lt"/>
                <a:ea typeface="Calibri" panose="020F0502020204030204" pitchFamily="34" charset="0"/>
                <a:cs typeface="Arial" panose="020B0604020202020204" pitchFamily="34" charset="0"/>
              </a:rPr>
              <a:t>Załącznik </a:t>
            </a:r>
            <a:r>
              <a:rPr lang="pl-PL" sz="2100" dirty="0">
                <a:latin typeface="+mj-lt"/>
                <a:ea typeface="Calibri" panose="020F0502020204030204" pitchFamily="34" charset="0"/>
                <a:cs typeface="Arial" panose="020B0604020202020204" pitchFamily="34" charset="0"/>
              </a:rPr>
              <a:t>8 - Wzór Oświadczenia Dyrektora szkoły wskazanej przez organ prowadzący do pełnienia roli LOWE – zgoda na przystąpienie do projektu grantowego</a:t>
            </a:r>
          </a:p>
          <a:p>
            <a:pPr marL="342900" indent="-342900">
              <a:lnSpc>
                <a:spcPct val="115000"/>
              </a:lnSpc>
              <a:buFont typeface="Wingdings" panose="05000000000000000000" pitchFamily="2" charset="2"/>
              <a:buChar char="q"/>
            </a:pPr>
            <a:r>
              <a:rPr lang="pl-PL" sz="2100" dirty="0">
                <a:latin typeface="+mj-lt"/>
                <a:ea typeface="Calibri" panose="020F0502020204030204" pitchFamily="34" charset="0"/>
                <a:cs typeface="Arial" panose="020B0604020202020204" pitchFamily="34" charset="0"/>
              </a:rPr>
              <a:t>Załącznik 9 - Wzór Deklaracji </a:t>
            </a:r>
            <a:r>
              <a:rPr lang="pl-PL" sz="2100" dirty="0" err="1">
                <a:latin typeface="+mj-lt"/>
                <a:ea typeface="Calibri" panose="020F0502020204030204" pitchFamily="34" charset="0"/>
                <a:cs typeface="Arial" panose="020B0604020202020204" pitchFamily="34" charset="0"/>
              </a:rPr>
              <a:t>Grantobiorcy</a:t>
            </a:r>
            <a:r>
              <a:rPr lang="pl-PL" sz="2100" dirty="0">
                <a:latin typeface="+mj-lt"/>
                <a:ea typeface="Calibri" panose="020F0502020204030204" pitchFamily="34" charset="0"/>
                <a:cs typeface="Arial" panose="020B0604020202020204" pitchFamily="34" charset="0"/>
              </a:rPr>
              <a:t> o nie ubieganiu się o inny grant </a:t>
            </a:r>
            <a:r>
              <a:rPr lang="pl-PL" sz="2100" dirty="0" smtClean="0">
                <a:latin typeface="+mj-lt"/>
                <a:ea typeface="Calibri" panose="020F0502020204030204" pitchFamily="34" charset="0"/>
                <a:cs typeface="Arial" panose="020B0604020202020204" pitchFamily="34" charset="0"/>
              </a:rPr>
              <a:t>w </a:t>
            </a:r>
            <a:r>
              <a:rPr lang="pl-PL" sz="2100" dirty="0">
                <a:latin typeface="+mj-lt"/>
                <a:ea typeface="Calibri" panose="020F0502020204030204" pitchFamily="34" charset="0"/>
                <a:cs typeface="Arial" panose="020B0604020202020204" pitchFamily="34" charset="0"/>
              </a:rPr>
              <a:t>ramach innego projektu </a:t>
            </a:r>
          </a:p>
          <a:p>
            <a:pPr marL="342900" indent="-342900">
              <a:lnSpc>
                <a:spcPct val="115000"/>
              </a:lnSpc>
              <a:buFont typeface="Wingdings" panose="05000000000000000000" pitchFamily="2" charset="2"/>
              <a:buChar char="q"/>
            </a:pPr>
            <a:r>
              <a:rPr lang="pl-PL" sz="2100" dirty="0">
                <a:latin typeface="+mj-lt"/>
                <a:ea typeface="Calibri" panose="020F0502020204030204" pitchFamily="34" charset="0"/>
                <a:cs typeface="Arial" panose="020B0604020202020204" pitchFamily="34" charset="0"/>
              </a:rPr>
              <a:t>Załącznik 10 - Oświadczenie o bezstronności</a:t>
            </a:r>
          </a:p>
        </p:txBody>
      </p:sp>
    </p:spTree>
    <p:extLst>
      <p:ext uri="{BB962C8B-B14F-4D97-AF65-F5344CB8AC3E}">
        <p14:creationId xmlns:p14="http://schemas.microsoft.com/office/powerpoint/2010/main" val="3530600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064525" y="889874"/>
            <a:ext cx="9289328" cy="922114"/>
          </a:xfrm>
        </p:spPr>
        <p:txBody>
          <a:bodyPr>
            <a:noAutofit/>
          </a:bodyPr>
          <a:lstStyle/>
          <a:p>
            <a:pPr algn="ctr"/>
            <a:r>
              <a:rPr lang="pl-PL" sz="3600" b="1" dirty="0"/>
              <a:t>Kto może być podmiotem aplikującym?</a:t>
            </a:r>
            <a:endParaRPr lang="pl-PL" sz="3600" dirty="0"/>
          </a:p>
        </p:txBody>
      </p:sp>
      <p:sp>
        <p:nvSpPr>
          <p:cNvPr id="3" name="Prostokąt 2"/>
          <p:cNvSpPr/>
          <p:nvPr/>
        </p:nvSpPr>
        <p:spPr>
          <a:xfrm>
            <a:off x="464024" y="1913963"/>
            <a:ext cx="11426209" cy="4031873"/>
          </a:xfrm>
          <a:prstGeom prst="rect">
            <a:avLst/>
          </a:prstGeom>
        </p:spPr>
        <p:txBody>
          <a:bodyPr wrap="square">
            <a:spAutoFit/>
          </a:bodyPr>
          <a:lstStyle/>
          <a:p>
            <a:r>
              <a:rPr lang="pl-PL" sz="3200" dirty="0">
                <a:latin typeface="+mj-lt"/>
              </a:rPr>
              <a:t>Podmiotem aplikującym w niniejszym konkursie grantowym może być </a:t>
            </a:r>
            <a:r>
              <a:rPr lang="pl-PL" sz="3200" b="1" dirty="0">
                <a:latin typeface="+mj-lt"/>
              </a:rPr>
              <a:t>podmiot publiczny lub prywatny będący organem prowadzącym szkołę</a:t>
            </a:r>
            <a:r>
              <a:rPr lang="pl-PL" sz="3200" dirty="0">
                <a:latin typeface="+mj-lt"/>
              </a:rPr>
              <a:t> w rozumieniu ustawy z dnia 7 września 1991 r. o systemie oświaty (tj. (Dz.U. z 2019 r. poz. 1148, ze zm.).</a:t>
            </a:r>
          </a:p>
          <a:p>
            <a:endParaRPr lang="pl-PL" sz="3200" dirty="0" smtClean="0">
              <a:latin typeface="+mj-lt"/>
            </a:endParaRPr>
          </a:p>
          <a:p>
            <a:r>
              <a:rPr lang="pl-PL" sz="3200" dirty="0" smtClean="0">
                <a:latin typeface="+mj-lt"/>
              </a:rPr>
              <a:t>Organ </a:t>
            </a:r>
            <a:r>
              <a:rPr lang="pl-PL" sz="3200" dirty="0">
                <a:latin typeface="+mj-lt"/>
              </a:rPr>
              <a:t>prowadzący szkołę jest zobowiązany wskazać we wniosku aplikacyjnym szkołę, do pełnienia roli Lokalnego Ośrodka Wiedzy </a:t>
            </a:r>
            <a:r>
              <a:rPr lang="pl-PL" sz="3200" dirty="0" smtClean="0">
                <a:latin typeface="+mj-lt"/>
              </a:rPr>
              <a:t/>
            </a:r>
            <a:br>
              <a:rPr lang="pl-PL" sz="3200" dirty="0" smtClean="0">
                <a:latin typeface="+mj-lt"/>
              </a:rPr>
            </a:br>
            <a:r>
              <a:rPr lang="pl-PL" sz="3200" dirty="0" smtClean="0">
                <a:latin typeface="+mj-lt"/>
              </a:rPr>
              <a:t>i </a:t>
            </a:r>
            <a:r>
              <a:rPr lang="pl-PL" sz="3200" dirty="0">
                <a:latin typeface="+mj-lt"/>
              </a:rPr>
              <a:t>Edukacji (LOWE).</a:t>
            </a:r>
          </a:p>
        </p:txBody>
      </p:sp>
    </p:spTree>
    <p:extLst>
      <p:ext uri="{BB962C8B-B14F-4D97-AF65-F5344CB8AC3E}">
        <p14:creationId xmlns:p14="http://schemas.microsoft.com/office/powerpoint/2010/main" val="33408944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764274" y="759837"/>
            <a:ext cx="11153254" cy="922114"/>
          </a:xfrm>
        </p:spPr>
        <p:txBody>
          <a:bodyPr>
            <a:noAutofit/>
          </a:bodyPr>
          <a:lstStyle/>
          <a:p>
            <a:pPr algn="ctr"/>
            <a:r>
              <a:rPr lang="pl-PL" sz="3600" b="1" dirty="0"/>
              <a:t>Jaka jest kwota grantu i na co może  być przeznaczona?</a:t>
            </a:r>
            <a:endParaRPr lang="pl-PL" sz="3600" dirty="0"/>
          </a:p>
        </p:txBody>
      </p:sp>
      <p:sp>
        <p:nvSpPr>
          <p:cNvPr id="3" name="Prostokąt 2"/>
          <p:cNvSpPr/>
          <p:nvPr/>
        </p:nvSpPr>
        <p:spPr>
          <a:xfrm>
            <a:off x="272955" y="1518178"/>
            <a:ext cx="11791666" cy="1015663"/>
          </a:xfrm>
          <a:prstGeom prst="rect">
            <a:avLst/>
          </a:prstGeom>
        </p:spPr>
        <p:txBody>
          <a:bodyPr wrap="square">
            <a:spAutoFit/>
          </a:bodyPr>
          <a:lstStyle/>
          <a:p>
            <a:r>
              <a:rPr lang="pl-PL" sz="2000" dirty="0">
                <a:latin typeface="+mj-lt"/>
              </a:rPr>
              <a:t>Maksymalna wysokość grantu dla jednego organu prowadzącego </a:t>
            </a:r>
            <a:r>
              <a:rPr lang="pl-PL" sz="2000" dirty="0" smtClean="0">
                <a:latin typeface="+mj-lt"/>
              </a:rPr>
              <a:t> wynosi </a:t>
            </a:r>
            <a:r>
              <a:rPr lang="pl-PL" sz="2000" b="1" dirty="0">
                <a:latin typeface="+mj-lt"/>
              </a:rPr>
              <a:t>250 </a:t>
            </a:r>
            <a:r>
              <a:rPr lang="pl-PL" sz="2000" b="1" dirty="0" smtClean="0">
                <a:latin typeface="+mj-lt"/>
              </a:rPr>
              <a:t>tys. </a:t>
            </a:r>
            <a:r>
              <a:rPr lang="pl-PL" sz="2000" b="1" dirty="0">
                <a:latin typeface="+mj-lt"/>
              </a:rPr>
              <a:t>zł</a:t>
            </a:r>
            <a:r>
              <a:rPr lang="pl-PL" sz="2000" dirty="0">
                <a:latin typeface="+mj-lt"/>
              </a:rPr>
              <a:t>. </a:t>
            </a:r>
            <a:endParaRPr lang="pl-PL" sz="2000" dirty="0" smtClean="0">
              <a:latin typeface="+mj-lt"/>
            </a:endParaRPr>
          </a:p>
          <a:p>
            <a:r>
              <a:rPr lang="pl-PL" sz="2000" dirty="0" smtClean="0">
                <a:latin typeface="+mj-lt"/>
              </a:rPr>
              <a:t>Wydatki </a:t>
            </a:r>
            <a:r>
              <a:rPr lang="pl-PL" sz="2000" dirty="0">
                <a:latin typeface="+mj-lt"/>
              </a:rPr>
              <a:t>związane z prowadzeniem działalności LOWE w okresie trwałości, czyli co najmniej 12 miesięcy od zakończenia okresu </a:t>
            </a:r>
            <a:r>
              <a:rPr lang="pl-PL" sz="2000" dirty="0" err="1">
                <a:latin typeface="+mj-lt"/>
              </a:rPr>
              <a:t>grantowania</a:t>
            </a:r>
            <a:r>
              <a:rPr lang="pl-PL" sz="2000" dirty="0">
                <a:latin typeface="+mj-lt"/>
              </a:rPr>
              <a:t>, ponosi organ prowadzący szkołę, przy której funkcjonuje LOWE.</a:t>
            </a:r>
          </a:p>
        </p:txBody>
      </p:sp>
      <p:sp>
        <p:nvSpPr>
          <p:cNvPr id="4" name="Prostokąt 3"/>
          <p:cNvSpPr/>
          <p:nvPr/>
        </p:nvSpPr>
        <p:spPr>
          <a:xfrm>
            <a:off x="225188" y="2670127"/>
            <a:ext cx="11887200" cy="3914918"/>
          </a:xfrm>
          <a:prstGeom prst="rect">
            <a:avLst/>
          </a:prstGeom>
        </p:spPr>
        <p:txBody>
          <a:bodyPr wrap="square">
            <a:spAutoFit/>
          </a:bodyPr>
          <a:lstStyle/>
          <a:p>
            <a:pPr lvl="0">
              <a:lnSpc>
                <a:spcPct val="115000"/>
              </a:lnSpc>
            </a:pPr>
            <a:r>
              <a:rPr lang="pl-PL" b="1" dirty="0">
                <a:latin typeface="+mj-lt"/>
                <a:ea typeface="Calibri" panose="020F0502020204030204" pitchFamily="34" charset="0"/>
                <a:cs typeface="Times New Roman" panose="02020603050405020304" pitchFamily="18" charset="0"/>
              </a:rPr>
              <a:t>Maksymalnie 10% wnioskowanej kwoty grantu</a:t>
            </a:r>
            <a:r>
              <a:rPr lang="pl-PL" dirty="0">
                <a:latin typeface="+mj-lt"/>
                <a:ea typeface="Calibri" panose="020F0502020204030204" pitchFamily="34" charset="0"/>
                <a:cs typeface="Times New Roman" panose="02020603050405020304" pitchFamily="18" charset="0"/>
              </a:rPr>
              <a:t> można przeznaczyć </a:t>
            </a:r>
            <a:r>
              <a:rPr lang="pl-PL" dirty="0" smtClean="0">
                <a:latin typeface="+mj-lt"/>
                <a:ea typeface="Calibri" panose="020F0502020204030204" pitchFamily="34" charset="0"/>
                <a:cs typeface="Times New Roman" panose="02020603050405020304" pitchFamily="18" charset="0"/>
              </a:rPr>
              <a:t> </a:t>
            </a:r>
            <a:r>
              <a:rPr lang="pl-PL" b="1" dirty="0" smtClean="0">
                <a:latin typeface="+mj-lt"/>
                <a:ea typeface="Calibri" panose="020F0502020204030204" pitchFamily="34" charset="0"/>
                <a:cs typeface="Times New Roman" panose="02020603050405020304" pitchFamily="18" charset="0"/>
              </a:rPr>
              <a:t>na </a:t>
            </a:r>
            <a:r>
              <a:rPr lang="pl-PL" b="1" dirty="0">
                <a:latin typeface="+mj-lt"/>
                <a:ea typeface="Calibri" panose="020F0502020204030204" pitchFamily="34" charset="0"/>
                <a:cs typeface="Times New Roman" panose="02020603050405020304" pitchFamily="18" charset="0"/>
              </a:rPr>
              <a:t>przygotowanie szkoły do roli LOWE</a:t>
            </a:r>
            <a:r>
              <a:rPr lang="pl-PL" dirty="0">
                <a:latin typeface="+mj-lt"/>
                <a:ea typeface="Calibri" panose="020F0502020204030204" pitchFamily="34" charset="0"/>
                <a:cs typeface="Times New Roman" panose="02020603050405020304" pitchFamily="18" charset="0"/>
              </a:rPr>
              <a:t>, w </a:t>
            </a:r>
            <a:r>
              <a:rPr lang="pl-PL" dirty="0" smtClean="0">
                <a:latin typeface="+mj-lt"/>
                <a:ea typeface="Calibri" panose="020F0502020204030204" pitchFamily="34" charset="0"/>
                <a:cs typeface="Times New Roman" panose="02020603050405020304" pitchFamily="18" charset="0"/>
              </a:rPr>
              <a:t>tym:</a:t>
            </a:r>
          </a:p>
          <a:p>
            <a:pPr marL="800100" lvl="1" indent="-342900">
              <a:lnSpc>
                <a:spcPct val="115000"/>
              </a:lnSpc>
              <a:buFont typeface="+mj-lt"/>
              <a:buAutoNum type="romanLcPeriod"/>
            </a:pPr>
            <a:r>
              <a:rPr lang="pl-PL" b="1" dirty="0" smtClean="0">
                <a:latin typeface="+mj-lt"/>
                <a:ea typeface="Calibri" panose="020F0502020204030204" pitchFamily="34" charset="0"/>
                <a:cs typeface="Times New Roman" panose="02020603050405020304" pitchFamily="18" charset="0"/>
              </a:rPr>
              <a:t>na</a:t>
            </a:r>
            <a:r>
              <a:rPr lang="pl-PL" dirty="0" smtClean="0">
                <a:latin typeface="+mj-lt"/>
                <a:ea typeface="Calibri" panose="020F0502020204030204" pitchFamily="34" charset="0"/>
                <a:cs typeface="Times New Roman" panose="02020603050405020304" pitchFamily="18" charset="0"/>
              </a:rPr>
              <a:t> </a:t>
            </a:r>
            <a:r>
              <a:rPr lang="pl-PL" b="1" dirty="0">
                <a:latin typeface="+mj-lt"/>
                <a:ea typeface="Calibri" panose="020F0502020204030204" pitchFamily="34" charset="0"/>
                <a:cs typeface="Times New Roman" panose="02020603050405020304" pitchFamily="18" charset="0"/>
              </a:rPr>
              <a:t>opracowanie diagnozy potrzeb</a:t>
            </a:r>
            <a:r>
              <a:rPr lang="pl-PL" dirty="0">
                <a:latin typeface="+mj-lt"/>
                <a:ea typeface="Calibri" panose="020F0502020204030204" pitchFamily="34" charset="0"/>
                <a:cs typeface="Times New Roman" panose="02020603050405020304" pitchFamily="18" charset="0"/>
              </a:rPr>
              <a:t> w zakresie aktywności edukacyjnej i rozwoju kompetencji kluczowych osób dorosłych w społeczności lokalnej, na terenie której będzie funkcjonował LOWE oraz ocena potencjału szkoły do pełnienia funkcji </a:t>
            </a:r>
            <a:r>
              <a:rPr lang="pl-PL" dirty="0" smtClean="0">
                <a:latin typeface="+mj-lt"/>
                <a:ea typeface="Calibri" panose="020F0502020204030204" pitchFamily="34" charset="0"/>
                <a:cs typeface="Times New Roman" panose="02020603050405020304" pitchFamily="18" charset="0"/>
              </a:rPr>
              <a:t>LOWE</a:t>
            </a:r>
          </a:p>
          <a:p>
            <a:pPr marL="800100" lvl="1" indent="-342900">
              <a:lnSpc>
                <a:spcPct val="115000"/>
              </a:lnSpc>
              <a:buFont typeface="+mj-lt"/>
              <a:buAutoNum type="romanLcPeriod"/>
            </a:pPr>
            <a:r>
              <a:rPr lang="pl-PL" b="1" dirty="0" smtClean="0">
                <a:latin typeface="+mj-lt"/>
                <a:ea typeface="Calibri" panose="020F0502020204030204" pitchFamily="34" charset="0"/>
                <a:cs typeface="Times New Roman" panose="02020603050405020304" pitchFamily="18" charset="0"/>
              </a:rPr>
              <a:t>na</a:t>
            </a:r>
            <a:r>
              <a:rPr lang="pl-PL" dirty="0" smtClean="0">
                <a:latin typeface="+mj-lt"/>
                <a:ea typeface="Calibri" panose="020F0502020204030204" pitchFamily="34" charset="0"/>
                <a:cs typeface="Times New Roman" panose="02020603050405020304" pitchFamily="18" charset="0"/>
              </a:rPr>
              <a:t> </a:t>
            </a:r>
            <a:r>
              <a:rPr lang="pl-PL" b="1" dirty="0">
                <a:latin typeface="+mj-lt"/>
                <a:ea typeface="Calibri" panose="020F0502020204030204" pitchFamily="34" charset="0"/>
                <a:cs typeface="Times New Roman" panose="02020603050405020304" pitchFamily="18" charset="0"/>
              </a:rPr>
              <a:t>koszty adaptacji pomieszczeń i/lub wyposażenia LOWE</a:t>
            </a:r>
            <a:r>
              <a:rPr lang="pl-PL" dirty="0">
                <a:latin typeface="+mj-lt"/>
                <a:ea typeface="Calibri" panose="020F0502020204030204" pitchFamily="34" charset="0"/>
                <a:cs typeface="Times New Roman" panose="02020603050405020304" pitchFamily="18" charset="0"/>
              </a:rPr>
              <a:t>, w których będzie prowadzona działalność LOWE, w tym m.in. na dostosowanie do potrzeb osób z niepełnosprawnością, zakupem środków trwałych oraz wartości niematerialnych i prawnych na potrzeby wsparcia osób dorosłych w LOWE. </a:t>
            </a:r>
            <a:endParaRPr lang="pl-PL" dirty="0" smtClean="0">
              <a:latin typeface="+mj-lt"/>
              <a:ea typeface="Calibri" panose="020F0502020204030204" pitchFamily="34" charset="0"/>
              <a:cs typeface="Times New Roman" panose="02020603050405020304" pitchFamily="18" charset="0"/>
            </a:endParaRPr>
          </a:p>
          <a:p>
            <a:pPr marL="800100" lvl="1" indent="-342900">
              <a:lnSpc>
                <a:spcPct val="115000"/>
              </a:lnSpc>
              <a:buFont typeface="+mj-lt"/>
              <a:buAutoNum type="romanLcPeriod"/>
            </a:pPr>
            <a:r>
              <a:rPr lang="pl-PL" b="1" dirty="0" smtClean="0">
                <a:latin typeface="+mj-lt"/>
                <a:ea typeface="Calibri" panose="020F0502020204030204" pitchFamily="34" charset="0"/>
                <a:cs typeface="Times New Roman" panose="02020603050405020304" pitchFamily="18" charset="0"/>
              </a:rPr>
              <a:t>na </a:t>
            </a:r>
            <a:r>
              <a:rPr lang="pl-PL" b="1" dirty="0">
                <a:latin typeface="+mj-lt"/>
                <a:ea typeface="Calibri" panose="020F0502020204030204" pitchFamily="34" charset="0"/>
                <a:cs typeface="Times New Roman" panose="02020603050405020304" pitchFamily="18" charset="0"/>
              </a:rPr>
              <a:t>koszty promocji LOWE</a:t>
            </a:r>
            <a:r>
              <a:rPr lang="pl-PL" dirty="0">
                <a:latin typeface="+mj-lt"/>
                <a:ea typeface="Calibri" panose="020F0502020204030204" pitchFamily="34" charset="0"/>
                <a:cs typeface="Times New Roman" panose="02020603050405020304" pitchFamily="18" charset="0"/>
              </a:rPr>
              <a:t> </a:t>
            </a:r>
            <a:r>
              <a:rPr lang="pl-PL" dirty="0" smtClean="0">
                <a:latin typeface="+mj-lt"/>
                <a:ea typeface="Calibri" panose="020F0502020204030204" pitchFamily="34" charset="0"/>
                <a:cs typeface="Times New Roman" panose="02020603050405020304" pitchFamily="18" charset="0"/>
              </a:rPr>
              <a:t>w </a:t>
            </a:r>
            <a:r>
              <a:rPr lang="pl-PL" dirty="0">
                <a:latin typeface="+mj-lt"/>
                <a:ea typeface="Calibri" panose="020F0502020204030204" pitchFamily="34" charset="0"/>
                <a:cs typeface="Times New Roman" panose="02020603050405020304" pitchFamily="18" charset="0"/>
              </a:rPr>
              <a:t>środowisku lokalnym.</a:t>
            </a:r>
          </a:p>
          <a:p>
            <a:pPr lvl="0">
              <a:lnSpc>
                <a:spcPct val="115000"/>
              </a:lnSpc>
            </a:pPr>
            <a:r>
              <a:rPr lang="pl-PL" b="1" dirty="0">
                <a:latin typeface="+mj-lt"/>
                <a:ea typeface="Calibri" panose="020F0502020204030204" pitchFamily="34" charset="0"/>
                <a:cs typeface="Times New Roman" panose="02020603050405020304" pitchFamily="18" charset="0"/>
              </a:rPr>
              <a:t>Min 90% wnioskowanej kwoty grantu na </a:t>
            </a:r>
            <a:r>
              <a:rPr lang="pl-PL" b="1" dirty="0" smtClean="0">
                <a:latin typeface="+mj-lt"/>
                <a:ea typeface="Calibri" panose="020F0502020204030204" pitchFamily="34" charset="0"/>
                <a:cs typeface="Times New Roman" panose="02020603050405020304" pitchFamily="18" charset="0"/>
              </a:rPr>
              <a:t>działalność</a:t>
            </a:r>
            <a:r>
              <a:rPr lang="pl-PL" dirty="0" smtClean="0">
                <a:latin typeface="+mj-lt"/>
                <a:ea typeface="Calibri" panose="020F0502020204030204" pitchFamily="34" charset="0"/>
                <a:cs typeface="Times New Roman" panose="02020603050405020304" pitchFamily="18" charset="0"/>
              </a:rPr>
              <a:t>, </a:t>
            </a:r>
            <a:r>
              <a:rPr lang="pl-PL" dirty="0">
                <a:latin typeface="+mj-lt"/>
                <a:ea typeface="Calibri" panose="020F0502020204030204" pitchFamily="34" charset="0"/>
                <a:cs typeface="Times New Roman" panose="02020603050405020304" pitchFamily="18" charset="0"/>
              </a:rPr>
              <a:t>w tym:</a:t>
            </a:r>
          </a:p>
          <a:p>
            <a:pPr marL="742950" lvl="1" indent="-285750">
              <a:lnSpc>
                <a:spcPct val="115000"/>
              </a:lnSpc>
              <a:buFont typeface="+mj-lt"/>
              <a:buAutoNum type="romanLcPeriod"/>
            </a:pPr>
            <a:r>
              <a:rPr lang="pl-PL" b="1" dirty="0">
                <a:latin typeface="+mj-lt"/>
                <a:ea typeface="Calibri" panose="020F0502020204030204" pitchFamily="34" charset="0"/>
                <a:cs typeface="Times New Roman" panose="02020603050405020304" pitchFamily="18" charset="0"/>
              </a:rPr>
              <a:t>Do 20% wnioskowanej kwoty grantu na koszty funkcjonowania LOWE</a:t>
            </a:r>
            <a:r>
              <a:rPr lang="pl-PL" dirty="0">
                <a:latin typeface="+mj-lt"/>
                <a:ea typeface="Calibri" panose="020F0502020204030204" pitchFamily="34" charset="0"/>
                <a:cs typeface="Times New Roman" panose="02020603050405020304" pitchFamily="18" charset="0"/>
              </a:rPr>
              <a:t> (np. wynagrodzenie koordynatora, animatora, itp.)</a:t>
            </a:r>
          </a:p>
          <a:p>
            <a:pPr marL="742950" lvl="1" indent="-285750">
              <a:lnSpc>
                <a:spcPct val="115000"/>
              </a:lnSpc>
              <a:buFont typeface="+mj-lt"/>
              <a:buAutoNum type="romanLcPeriod"/>
            </a:pPr>
            <a:r>
              <a:rPr lang="pl-PL" b="1" dirty="0">
                <a:latin typeface="+mj-lt"/>
                <a:ea typeface="Calibri" panose="020F0502020204030204" pitchFamily="34" charset="0"/>
                <a:cs typeface="Times New Roman" panose="02020603050405020304" pitchFamily="18" charset="0"/>
              </a:rPr>
              <a:t>Do 70% wnioskowanej kwoty grantu na bezpośrednie wsparcie dla osób dorosłych</a:t>
            </a:r>
            <a:r>
              <a:rPr lang="pl-PL" dirty="0">
                <a:latin typeface="+mj-lt"/>
                <a:ea typeface="Calibri" panose="020F0502020204030204" pitchFamily="34" charset="0"/>
                <a:cs typeface="Times New Roman" panose="02020603050405020304" pitchFamily="18" charset="0"/>
              </a:rPr>
              <a:t> korzystających z oferty edukacyjnej LOWE </a:t>
            </a:r>
            <a:endParaRPr lang="pl-PL"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423665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764274" y="759837"/>
            <a:ext cx="11153254" cy="922114"/>
          </a:xfrm>
        </p:spPr>
        <p:txBody>
          <a:bodyPr>
            <a:noAutofit/>
          </a:bodyPr>
          <a:lstStyle/>
          <a:p>
            <a:pPr algn="ctr"/>
            <a:r>
              <a:rPr lang="pl-PL" sz="3600" b="1" dirty="0"/>
              <a:t>Kryteria oceny formalnej</a:t>
            </a:r>
            <a:endParaRPr lang="pl-PL" sz="2800" dirty="0"/>
          </a:p>
        </p:txBody>
      </p:sp>
      <p:sp>
        <p:nvSpPr>
          <p:cNvPr id="4" name="Prostokąt 3"/>
          <p:cNvSpPr/>
          <p:nvPr/>
        </p:nvSpPr>
        <p:spPr>
          <a:xfrm>
            <a:off x="209265" y="1681951"/>
            <a:ext cx="11887200" cy="4524315"/>
          </a:xfrm>
          <a:prstGeom prst="rect">
            <a:avLst/>
          </a:prstGeom>
        </p:spPr>
        <p:txBody>
          <a:bodyPr wrap="square">
            <a:spAutoFit/>
          </a:bodyPr>
          <a:lstStyle/>
          <a:p>
            <a:pPr marL="342900" indent="-342900">
              <a:buFont typeface="+mj-lt"/>
              <a:buAutoNum type="arabicPeriod"/>
            </a:pPr>
            <a:r>
              <a:rPr lang="pl-PL" sz="2400" dirty="0">
                <a:latin typeface="+mj-lt"/>
              </a:rPr>
              <a:t>Wniosek aplikacyjny został złożony przez podmiot będący organem prowadzącym szkołę w rozumieniu ustawy z dnia  7 września 1991 r. o systemie oświaty.</a:t>
            </a:r>
          </a:p>
          <a:p>
            <a:pPr marL="342900" indent="-342900">
              <a:buFont typeface="+mj-lt"/>
              <a:buAutoNum type="arabicPeriod"/>
            </a:pPr>
            <a:r>
              <a:rPr lang="pl-PL" sz="2400" dirty="0">
                <a:latin typeface="+mj-lt"/>
              </a:rPr>
              <a:t>Podmiot aplikujący złożył 1 wniosek</a:t>
            </a:r>
          </a:p>
          <a:p>
            <a:pPr marL="342900" indent="-342900">
              <a:buFont typeface="+mj-lt"/>
              <a:buAutoNum type="arabicPeriod"/>
            </a:pPr>
            <a:r>
              <a:rPr lang="pl-PL" sz="2400" dirty="0">
                <a:latin typeface="+mj-lt"/>
              </a:rPr>
              <a:t>Podmiot aplikujący nie uzyskał grantu na utworzenie LOWE w 1.konkursie LOWE, tj. w edycji 2017-2018</a:t>
            </a:r>
          </a:p>
          <a:p>
            <a:pPr marL="342900" indent="-342900">
              <a:buFont typeface="+mj-lt"/>
              <a:buAutoNum type="arabicPeriod"/>
            </a:pPr>
            <a:r>
              <a:rPr lang="pl-PL" sz="2400" dirty="0">
                <a:latin typeface="+mj-lt"/>
              </a:rPr>
              <a:t>Podmiot aplikujący nie ubiega się o grant u innego </a:t>
            </a:r>
            <a:r>
              <a:rPr lang="pl-PL" sz="2400" dirty="0" err="1">
                <a:latin typeface="+mj-lt"/>
              </a:rPr>
              <a:t>Grantodawcy</a:t>
            </a:r>
            <a:r>
              <a:rPr lang="pl-PL" sz="2400" dirty="0">
                <a:latin typeface="+mj-lt"/>
              </a:rPr>
              <a:t> w ramach konkursu LOWE</a:t>
            </a:r>
          </a:p>
          <a:p>
            <a:pPr marL="342900" indent="-342900">
              <a:buFont typeface="+mj-lt"/>
              <a:buAutoNum type="arabicPeriod"/>
            </a:pPr>
            <a:r>
              <a:rPr lang="pl-PL" sz="2400" dirty="0">
                <a:latin typeface="+mj-lt"/>
              </a:rPr>
              <a:t>Szkoła wskazana do pełnienia roli LOWE jest zlokalizowana w gminie miejskiej, wiejskiej lub miejsko-wiejskiej na terenie powiatu, gdzie nie utworzono LOWE w 1.konkursie LOWE, w edycji 2017-2018</a:t>
            </a:r>
          </a:p>
          <a:p>
            <a:pPr marL="342900" indent="-342900">
              <a:buFont typeface="+mj-lt"/>
              <a:buAutoNum type="arabicPeriod"/>
            </a:pPr>
            <a:r>
              <a:rPr lang="pl-PL" sz="2400" dirty="0">
                <a:latin typeface="+mj-lt"/>
              </a:rPr>
              <a:t>Wiarygodność i rzetelność podmiotu aplikującego: nie doszło do rozwiązania z podmiotem aplikującym umowy finansowanej ze środków publicznych w trybie natychmiastowym z przyczyn leżących po jego stronie</a:t>
            </a:r>
            <a:r>
              <a:rPr lang="pl-PL" sz="2400" dirty="0" smtClean="0">
                <a:latin typeface="+mj-lt"/>
              </a:rPr>
              <a:t>.</a:t>
            </a:r>
            <a:endParaRPr lang="pl-PL" sz="2400" dirty="0">
              <a:latin typeface="+mj-lt"/>
            </a:endParaRPr>
          </a:p>
        </p:txBody>
      </p:sp>
    </p:spTree>
    <p:extLst>
      <p:ext uri="{BB962C8B-B14F-4D97-AF65-F5344CB8AC3E}">
        <p14:creationId xmlns:p14="http://schemas.microsoft.com/office/powerpoint/2010/main" val="5552495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71773" y="909962"/>
            <a:ext cx="11153254" cy="922114"/>
          </a:xfrm>
        </p:spPr>
        <p:txBody>
          <a:bodyPr>
            <a:noAutofit/>
          </a:bodyPr>
          <a:lstStyle/>
          <a:p>
            <a:pPr algn="ctr"/>
            <a:r>
              <a:rPr lang="pl-PL" sz="3600" b="1" dirty="0"/>
              <a:t>Kryteria oceny formalnej</a:t>
            </a:r>
            <a:endParaRPr lang="pl-PL" sz="2800" dirty="0"/>
          </a:p>
        </p:txBody>
      </p:sp>
      <p:sp>
        <p:nvSpPr>
          <p:cNvPr id="4" name="Prostokąt 3"/>
          <p:cNvSpPr/>
          <p:nvPr/>
        </p:nvSpPr>
        <p:spPr>
          <a:xfrm>
            <a:off x="304800" y="1613712"/>
            <a:ext cx="11887200" cy="5262979"/>
          </a:xfrm>
          <a:prstGeom prst="rect">
            <a:avLst/>
          </a:prstGeom>
        </p:spPr>
        <p:txBody>
          <a:bodyPr wrap="square">
            <a:spAutoFit/>
          </a:bodyPr>
          <a:lstStyle/>
          <a:p>
            <a:endParaRPr lang="pl-PL" sz="2400" dirty="0">
              <a:latin typeface="+mj-lt"/>
            </a:endParaRPr>
          </a:p>
          <a:p>
            <a:pPr marL="342900" indent="-342900">
              <a:buFont typeface="+mj-lt"/>
              <a:buAutoNum type="arabicPeriod" startAt="7"/>
            </a:pPr>
            <a:r>
              <a:rPr lang="pl-PL" sz="2400" dirty="0">
                <a:latin typeface="+mj-lt"/>
              </a:rPr>
              <a:t>Zobowiązanie podmiotu aplikującego do:</a:t>
            </a:r>
          </a:p>
          <a:p>
            <a:pPr marL="800100" lvl="1" indent="-342900">
              <a:buFont typeface="Arial" panose="020B0604020202020204" pitchFamily="34" charset="0"/>
              <a:buChar char="•"/>
            </a:pPr>
            <a:r>
              <a:rPr lang="pl-PL" sz="2400" dirty="0">
                <a:latin typeface="+mj-lt"/>
              </a:rPr>
              <a:t>współpracy z co najmniej jednym ośrodkiem LOWE z 1.edycji konkursu, 2017-2018 – Partnerem Projektu;</a:t>
            </a:r>
          </a:p>
          <a:p>
            <a:pPr marL="800100" lvl="1" indent="-342900">
              <a:buFont typeface="Arial" panose="020B0604020202020204" pitchFamily="34" charset="0"/>
              <a:buChar char="•"/>
            </a:pPr>
            <a:r>
              <a:rPr lang="pl-PL" sz="2400" dirty="0">
                <a:latin typeface="+mj-lt"/>
              </a:rPr>
              <a:t>utworzenia partnerstwa z co najmniej </a:t>
            </a:r>
            <a:r>
              <a:rPr lang="pl-PL" sz="2400" dirty="0" smtClean="0">
                <a:latin typeface="+mj-lt"/>
              </a:rPr>
              <a:t>1.podmiotem z </a:t>
            </a:r>
            <a:r>
              <a:rPr lang="pl-PL" sz="2400" dirty="0">
                <a:latin typeface="+mj-lt"/>
              </a:rPr>
              <a:t>otoczenia społeczno-gospodarczego;</a:t>
            </a:r>
          </a:p>
          <a:p>
            <a:pPr marL="800100" lvl="1" indent="-342900">
              <a:buFont typeface="Arial" panose="020B0604020202020204" pitchFamily="34" charset="0"/>
              <a:buChar char="•"/>
            </a:pPr>
            <a:r>
              <a:rPr lang="pl-PL" sz="2400" dirty="0">
                <a:latin typeface="+mj-lt"/>
              </a:rPr>
              <a:t>objęcia wsparciem LOWE minimum 200 osób </a:t>
            </a:r>
            <a:r>
              <a:rPr lang="pl-PL" sz="2400" dirty="0" smtClean="0">
                <a:latin typeface="+mj-lt"/>
              </a:rPr>
              <a:t>dorosłych; </a:t>
            </a:r>
          </a:p>
          <a:p>
            <a:pPr marL="800100" lvl="1" indent="-342900">
              <a:buFont typeface="Arial" panose="020B0604020202020204" pitchFamily="34" charset="0"/>
              <a:buChar char="•"/>
            </a:pPr>
            <a:r>
              <a:rPr lang="pl-PL" sz="2400" dirty="0" smtClean="0">
                <a:latin typeface="+mj-lt"/>
              </a:rPr>
              <a:t>utrzymania </a:t>
            </a:r>
            <a:r>
              <a:rPr lang="pl-PL" sz="2400" dirty="0">
                <a:latin typeface="+mj-lt"/>
              </a:rPr>
              <a:t>trwałości LOWE przez minimum 12 </a:t>
            </a:r>
            <a:r>
              <a:rPr lang="pl-PL" sz="2400" dirty="0" smtClean="0">
                <a:latin typeface="+mj-lt"/>
              </a:rPr>
              <a:t>miesięcy od </a:t>
            </a:r>
            <a:r>
              <a:rPr lang="pl-PL" sz="2400" dirty="0">
                <a:latin typeface="+mj-lt"/>
              </a:rPr>
              <a:t>zakończenia finansowania z </a:t>
            </a:r>
            <a:r>
              <a:rPr lang="pl-PL" sz="2400" dirty="0" smtClean="0">
                <a:latin typeface="+mj-lt"/>
              </a:rPr>
              <a:t>grantu</a:t>
            </a:r>
            <a:endParaRPr lang="pl-PL" sz="2400" dirty="0">
              <a:latin typeface="+mj-lt"/>
            </a:endParaRPr>
          </a:p>
          <a:p>
            <a:pPr marL="342900" indent="-342900">
              <a:buFont typeface="+mj-lt"/>
              <a:buAutoNum type="arabicPeriod" startAt="7"/>
            </a:pPr>
            <a:r>
              <a:rPr lang="pl-PL" sz="2400" dirty="0">
                <a:latin typeface="+mj-lt"/>
              </a:rPr>
              <a:t>Prawidłowość i kompletność wniosku aplikacyjnego, </a:t>
            </a:r>
            <a:endParaRPr lang="pl-PL" sz="2400" dirty="0" smtClean="0">
              <a:latin typeface="+mj-lt"/>
            </a:endParaRPr>
          </a:p>
          <a:p>
            <a:pPr marL="342900" indent="-342900">
              <a:buFont typeface="+mj-lt"/>
              <a:buAutoNum type="arabicPeriod" startAt="7"/>
            </a:pPr>
            <a:r>
              <a:rPr lang="pl-PL" sz="2400" dirty="0" smtClean="0">
                <a:latin typeface="+mj-lt"/>
              </a:rPr>
              <a:t>Wniosek </a:t>
            </a:r>
            <a:r>
              <a:rPr lang="pl-PL" sz="2400" dirty="0">
                <a:latin typeface="+mj-lt"/>
              </a:rPr>
              <a:t>aplikacyjny został przygotowany w języku </a:t>
            </a:r>
            <a:r>
              <a:rPr lang="pl-PL" sz="2400" dirty="0" smtClean="0">
                <a:latin typeface="+mj-lt"/>
              </a:rPr>
              <a:t>polskim.</a:t>
            </a:r>
          </a:p>
          <a:p>
            <a:pPr marL="342900" indent="-342900">
              <a:buFont typeface="+mj-lt"/>
              <a:buAutoNum type="arabicPeriod" startAt="7"/>
            </a:pPr>
            <a:r>
              <a:rPr lang="pl-PL" sz="2400" dirty="0" smtClean="0">
                <a:latin typeface="+mj-lt"/>
              </a:rPr>
              <a:t>Budżet </a:t>
            </a:r>
            <a:r>
              <a:rPr lang="pl-PL" sz="2400" dirty="0">
                <a:latin typeface="+mj-lt"/>
              </a:rPr>
              <a:t>mieści się w maksymalnej wysokości grantu oraz zachowane zostały proporcje podziału grantu, o którym mowa w Procedurze</a:t>
            </a:r>
          </a:p>
          <a:p>
            <a:pPr marL="342900" indent="-342900">
              <a:buFont typeface="+mj-lt"/>
              <a:buAutoNum type="arabicPeriod" startAt="7"/>
            </a:pPr>
            <a:r>
              <a:rPr lang="pl-PL" sz="2400" dirty="0">
                <a:latin typeface="+mj-lt"/>
              </a:rPr>
              <a:t>Przedstawiony budżet nie zawiera błędów lub omyłek rachunkowych</a:t>
            </a:r>
          </a:p>
        </p:txBody>
      </p:sp>
    </p:spTree>
    <p:extLst>
      <p:ext uri="{BB962C8B-B14F-4D97-AF65-F5344CB8AC3E}">
        <p14:creationId xmlns:p14="http://schemas.microsoft.com/office/powerpoint/2010/main" val="2235147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64759" y="938331"/>
            <a:ext cx="10515600" cy="767639"/>
          </a:xfrm>
        </p:spPr>
        <p:txBody>
          <a:bodyPr>
            <a:normAutofit/>
          </a:bodyPr>
          <a:lstStyle/>
          <a:p>
            <a:pPr algn="ctr"/>
            <a:r>
              <a:rPr lang="pl-PL" sz="3200" b="1" dirty="0">
                <a:effectLst>
                  <a:outerShdw blurRad="38100" dist="38100" dir="2700000" algn="tl">
                    <a:srgbClr val="000000">
                      <a:alpha val="43137"/>
                    </a:srgbClr>
                  </a:outerShdw>
                </a:effectLst>
                <a:cs typeface="Arial" panose="020B0604020202020204" pitchFamily="34" charset="0"/>
              </a:rPr>
              <a:t>Kryteria oceny merytorycznej</a:t>
            </a:r>
            <a:endParaRPr lang="pl-PL" sz="3200" dirty="0">
              <a:effectLst>
                <a:outerShdw blurRad="38100" dist="38100" dir="2700000" algn="tl">
                  <a:srgbClr val="000000">
                    <a:alpha val="43137"/>
                  </a:srgbClr>
                </a:outerShdw>
              </a:effectLst>
            </a:endParaRPr>
          </a:p>
        </p:txBody>
      </p:sp>
      <p:graphicFrame>
        <p:nvGraphicFramePr>
          <p:cNvPr id="4" name="Symbol zastępczy zawartości 3"/>
          <p:cNvGraphicFramePr>
            <a:graphicFrameLocks noGrp="1"/>
          </p:cNvGraphicFramePr>
          <p:nvPr>
            <p:ph idx="1"/>
            <p:extLst>
              <p:ext uri="{D42A27DB-BD31-4B8C-83A1-F6EECF244321}">
                <p14:modId xmlns:p14="http://schemas.microsoft.com/office/powerpoint/2010/main" val="522157447"/>
              </p:ext>
            </p:extLst>
          </p:nvPr>
        </p:nvGraphicFramePr>
        <p:xfrm>
          <a:off x="491319" y="1473957"/>
          <a:ext cx="11505063" cy="51179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069669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38200" y="760910"/>
            <a:ext cx="10515600" cy="931413"/>
          </a:xfrm>
        </p:spPr>
        <p:txBody>
          <a:bodyPr>
            <a:normAutofit/>
          </a:bodyPr>
          <a:lstStyle/>
          <a:p>
            <a:pPr algn="ctr"/>
            <a:r>
              <a:rPr lang="pl-PL" sz="3200" b="1" dirty="0">
                <a:effectLst>
                  <a:outerShdw blurRad="38100" dist="38100" dir="2700000" algn="tl">
                    <a:srgbClr val="000000">
                      <a:alpha val="43137"/>
                    </a:srgbClr>
                  </a:outerShdw>
                </a:effectLst>
                <a:cs typeface="Arial" panose="020B0604020202020204" pitchFamily="34" charset="0"/>
              </a:rPr>
              <a:t>Kryteria oceny merytorycznej</a:t>
            </a:r>
            <a:endParaRPr lang="pl-PL" sz="3200" dirty="0"/>
          </a:p>
        </p:txBody>
      </p:sp>
      <p:graphicFrame>
        <p:nvGraphicFramePr>
          <p:cNvPr id="4" name="Symbol zastępczy zawartości 3"/>
          <p:cNvGraphicFramePr>
            <a:graphicFrameLocks noGrp="1"/>
          </p:cNvGraphicFramePr>
          <p:nvPr>
            <p:ph idx="1"/>
            <p:extLst>
              <p:ext uri="{D42A27DB-BD31-4B8C-83A1-F6EECF244321}">
                <p14:modId xmlns:p14="http://schemas.microsoft.com/office/powerpoint/2010/main" val="1632289976"/>
              </p:ext>
            </p:extLst>
          </p:nvPr>
        </p:nvGraphicFramePr>
        <p:xfrm>
          <a:off x="377588" y="1542198"/>
          <a:ext cx="11436824" cy="47767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08619222"/>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3.xml><?xml version="1.0" encoding="utf-8"?>
<a:theme xmlns:a="http://schemas.openxmlformats.org/drawingml/2006/main" name="1_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4.xml><?xml version="1.0" encoding="utf-8"?>
<a:theme xmlns:a="http://schemas.openxmlformats.org/drawingml/2006/main" name="1_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338</TotalTime>
  <Words>1425</Words>
  <Application>Microsoft Office PowerPoint</Application>
  <PresentationFormat>Panoramiczny</PresentationFormat>
  <Paragraphs>145</Paragraphs>
  <Slides>20</Slides>
  <Notes>0</Notes>
  <HiddenSlides>0</HiddenSlides>
  <MMClips>0</MMClips>
  <ScaleCrop>false</ScaleCrop>
  <HeadingPairs>
    <vt:vector size="6" baseType="variant">
      <vt:variant>
        <vt:lpstr>Używane czcionki</vt:lpstr>
      </vt:variant>
      <vt:variant>
        <vt:i4>6</vt:i4>
      </vt:variant>
      <vt:variant>
        <vt:lpstr>Motyw</vt:lpstr>
      </vt:variant>
      <vt:variant>
        <vt:i4>4</vt:i4>
      </vt:variant>
      <vt:variant>
        <vt:lpstr>Tytuły slajdów</vt:lpstr>
      </vt:variant>
      <vt:variant>
        <vt:i4>20</vt:i4>
      </vt:variant>
    </vt:vector>
  </HeadingPairs>
  <TitlesOfParts>
    <vt:vector size="30" baseType="lpstr">
      <vt:lpstr>Arial</vt:lpstr>
      <vt:lpstr>Calibri</vt:lpstr>
      <vt:lpstr>Calibri Light</vt:lpstr>
      <vt:lpstr>Gill Sans MT</vt:lpstr>
      <vt:lpstr>Times New Roman</vt:lpstr>
      <vt:lpstr>Wingdings</vt:lpstr>
      <vt:lpstr>Motyw pakietu Office</vt:lpstr>
      <vt:lpstr>Gallery</vt:lpstr>
      <vt:lpstr>1_Gallery</vt:lpstr>
      <vt:lpstr>1_Motyw pakietu Office</vt:lpstr>
      <vt:lpstr>Konferencja Inaugurująca Projekt „Lokalne Ośrodki Wiedzy i Edukacji na rzecz aktywizacji osób dorosłych – LOWE2” POWR.02.14.00-00-1007/19</vt:lpstr>
      <vt:lpstr>Harmonogram konkursu</vt:lpstr>
      <vt:lpstr>Dokumentacja konkursowa</vt:lpstr>
      <vt:lpstr>Kto może być podmiotem aplikującym?</vt:lpstr>
      <vt:lpstr>Jaka jest kwota grantu i na co może  być przeznaczona?</vt:lpstr>
      <vt:lpstr>Kryteria oceny formalnej</vt:lpstr>
      <vt:lpstr>Kryteria oceny formalnej</vt:lpstr>
      <vt:lpstr>Kryteria oceny merytorycznej</vt:lpstr>
      <vt:lpstr>Kryteria oceny merytorycznej</vt:lpstr>
      <vt:lpstr>Kryteria oceny merytorycznej</vt:lpstr>
      <vt:lpstr>Obszar zdegradowany  (wg definicji w art. 9 Ustawie o rewitalizacji z 9.10.2015 r., Dz.U.2018, poz.1398) </vt:lpstr>
      <vt:lpstr>Kryteria oceny merytorycznej</vt:lpstr>
      <vt:lpstr>Kryteria oceny merytorycznej</vt:lpstr>
      <vt:lpstr>Kryteria oceny merytorycznej</vt:lpstr>
      <vt:lpstr>Kryteria oceny merytorycznej</vt:lpstr>
      <vt:lpstr>Kryteria oceny merytorycznej</vt:lpstr>
      <vt:lpstr> Przebieg oceny merytorycznej </vt:lpstr>
      <vt:lpstr>Termin składania wniosków aplikacyjnych </vt:lpstr>
      <vt:lpstr> www.lowe.edu.pl </vt:lpstr>
      <vt:lpstr>Prezentacja programu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Konferencja Inaugurująca Projekt „Lokalne Ośrodki Wiedzy i Edukacji na rzecz aktywizacji osób dorosłych – LOWE 2” POWR.02.14.00-00-1007/19</dc:title>
  <dc:creator>Aldona</dc:creator>
  <cp:lastModifiedBy>Aldona</cp:lastModifiedBy>
  <cp:revision>22</cp:revision>
  <dcterms:created xsi:type="dcterms:W3CDTF">2020-01-28T16:30:03Z</dcterms:created>
  <dcterms:modified xsi:type="dcterms:W3CDTF">2020-03-05T23:42:02Z</dcterms:modified>
</cp:coreProperties>
</file>