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0" r:id="rId2"/>
    <p:sldId id="335" r:id="rId3"/>
    <p:sldId id="315" r:id="rId4"/>
    <p:sldId id="340" r:id="rId5"/>
    <p:sldId id="332" r:id="rId6"/>
    <p:sldId id="339" r:id="rId7"/>
    <p:sldId id="344" r:id="rId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89348" autoAdjust="0"/>
  </p:normalViewPr>
  <p:slideViewPr>
    <p:cSldViewPr>
      <p:cViewPr varScale="1">
        <p:scale>
          <a:sx n="104" d="100"/>
          <a:sy n="104" d="100"/>
        </p:scale>
        <p:origin x="18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BD465-3E7A-434A-A4EE-992B7A9FA548}" type="datetimeFigureOut">
              <a:rPr lang="pl-PL" smtClean="0"/>
              <a:t>2018-09-27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86E64-181F-4CE6-8C9A-E2DD595945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6276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2018-09-27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b="1" dirty="0" smtClean="0"/>
          </a:p>
          <a:p>
            <a:pPr marL="0" indent="0" algn="just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4400" b="1" dirty="0" smtClean="0">
                <a:solidFill>
                  <a:schemeClr val="bg1">
                    <a:lumMod val="95000"/>
                  </a:schemeClr>
                </a:solidFill>
              </a:rPr>
              <a:t>Informacja </a:t>
            </a:r>
            <a:r>
              <a:rPr lang="pl-PL" sz="4400" b="1" dirty="0" smtClean="0">
                <a:solidFill>
                  <a:schemeClr val="bg1">
                    <a:lumMod val="95000"/>
                  </a:schemeClr>
                </a:solidFill>
              </a:rPr>
              <a:t>Ministra Edukacji Narodowej</a:t>
            </a:r>
            <a:endParaRPr lang="pl-PL" sz="4400" b="1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l-PL" sz="4400" b="1" dirty="0">
                <a:solidFill>
                  <a:srgbClr val="FFFF00"/>
                </a:solidFill>
              </a:rPr>
              <a:t> </a:t>
            </a:r>
            <a:endParaRPr lang="pl-PL" sz="4300" b="1" dirty="0">
              <a:solidFill>
                <a:srgbClr val="FF0000"/>
              </a:solidFill>
            </a:endParaRPr>
          </a:p>
          <a:p>
            <a:pPr algn="ctr"/>
            <a:endParaRPr lang="pl-PL" b="1" dirty="0"/>
          </a:p>
          <a:p>
            <a:pPr marL="0" indent="0" algn="r">
              <a:buNone/>
            </a:pPr>
            <a:r>
              <a:rPr lang="pl-PL" sz="2000" b="1" dirty="0"/>
              <a:t>Warszawa, </a:t>
            </a:r>
            <a:r>
              <a:rPr lang="pl-PL" sz="2000" b="1" dirty="0" smtClean="0"/>
              <a:t>28 </a:t>
            </a:r>
            <a:r>
              <a:rPr lang="pl-PL" sz="2000" b="1" dirty="0"/>
              <a:t>września 2018 r. </a:t>
            </a:r>
          </a:p>
          <a:p>
            <a:endParaRPr lang="sv-SE" b="1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smtClean="0">
                <a:solidFill>
                  <a:srgbClr val="FF0000"/>
                </a:solidFill>
              </a:rPr>
              <a:t>CBOS </a:t>
            </a:r>
            <a:r>
              <a:rPr lang="pl-PL" i="1" dirty="0" smtClean="0"/>
              <a:t>– ocena systemu edukacji</a:t>
            </a:r>
            <a:br>
              <a:rPr lang="pl-PL" i="1" dirty="0" smtClean="0"/>
            </a:br>
            <a:r>
              <a:rPr lang="pl-PL" i="1" dirty="0" smtClean="0"/>
              <a:t>po roku od wprowadzenia reformy </a:t>
            </a:r>
            <a:r>
              <a:rPr lang="pl-PL" dirty="0" smtClean="0">
                <a:solidFill>
                  <a:srgbClr val="FF0000"/>
                </a:solidFill>
              </a:rPr>
              <a:t/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sz="1600" dirty="0" smtClean="0"/>
              <a:t>(Komunikat z Badań nr 122/2018)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82762"/>
            <a:ext cx="8640960" cy="4525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1800" dirty="0"/>
              <a:t>Czy uważa Pan(i), że system edukacji z ośmioletnią szkołą podstawową, czteroletnim liceum ogólnokształcącym oraz pięcioletnim technikum jest lepszy niż wcześniej obowiązujący –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z </a:t>
            </a:r>
            <a:r>
              <a:rPr lang="pl-PL" sz="1800" dirty="0"/>
              <a:t>sześcioletnią podstawówką, trzyletnim gimnazjum, trzyletnim liceum ogólnokształcącym </a:t>
            </a:r>
            <a:br>
              <a:rPr lang="pl-PL" sz="1800" dirty="0"/>
            </a:br>
            <a:r>
              <a:rPr lang="pl-PL" sz="1800" dirty="0" smtClean="0"/>
              <a:t>i </a:t>
            </a:r>
            <a:r>
              <a:rPr lang="pl-PL" sz="1800" dirty="0"/>
              <a:t>czteroletnim technikum? 	</a:t>
            </a:r>
            <a:endParaRPr lang="pl-PL" sz="18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068960"/>
            <a:ext cx="6603656" cy="3383781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19701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692561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sz="40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Liczba godzin zajęć edukacyjnych </a:t>
            </a:r>
            <a:r>
              <a:rPr lang="pl-PL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ciągu 5 lat edukacji –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pl-PL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starym i nowym systemie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pl-PL" sz="4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nie uległa zmianie.</a:t>
            </a:r>
            <a:endParaRPr lang="pl-PL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12005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pl-PL" dirty="0" smtClean="0"/>
              <a:t>Czas spędzony w szkole</a:t>
            </a:r>
            <a:br>
              <a:rPr lang="pl-PL" dirty="0" smtClean="0"/>
            </a:br>
            <a:r>
              <a:rPr lang="pl-PL" sz="1800" dirty="0" smtClean="0"/>
              <a:t>OECD Tabela </a:t>
            </a:r>
            <a:r>
              <a:rPr lang="pl-PL" sz="1800" dirty="0"/>
              <a:t>D1 (</a:t>
            </a:r>
            <a:r>
              <a:rPr lang="pl-PL" sz="1800" i="1" dirty="0" err="1"/>
              <a:t>Instruction</a:t>
            </a:r>
            <a:r>
              <a:rPr lang="pl-PL" sz="1800" i="1" dirty="0"/>
              <a:t> </a:t>
            </a:r>
            <a:r>
              <a:rPr lang="pl-PL" sz="1800" i="1" dirty="0" err="1"/>
              <a:t>time</a:t>
            </a:r>
            <a:r>
              <a:rPr lang="pl-PL" sz="1800" i="1" dirty="0"/>
              <a:t> in </a:t>
            </a:r>
            <a:r>
              <a:rPr lang="pl-PL" sz="1800" i="1" dirty="0" err="1"/>
              <a:t>compulsory</a:t>
            </a:r>
            <a:r>
              <a:rPr lang="pl-PL" sz="1800" i="1" dirty="0"/>
              <a:t> </a:t>
            </a:r>
            <a:r>
              <a:rPr lang="pl-PL" sz="1800" i="1" dirty="0" err="1"/>
              <a:t>general</a:t>
            </a:r>
            <a:r>
              <a:rPr lang="pl-PL" sz="1800" i="1" dirty="0"/>
              <a:t> </a:t>
            </a:r>
            <a:r>
              <a:rPr lang="pl-PL" sz="1800" i="1" dirty="0" err="1"/>
              <a:t>education</a:t>
            </a:r>
            <a:r>
              <a:rPr lang="pl-PL" sz="1800" dirty="0"/>
              <a:t>) </a:t>
            </a:r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 smtClean="0"/>
              <a:t>Według najnowszego opracowania </a:t>
            </a:r>
            <a:r>
              <a:rPr lang="pl-PL" dirty="0"/>
              <a:t>OECD „</a:t>
            </a:r>
            <a:r>
              <a:rPr lang="pl-PL" dirty="0" err="1"/>
              <a:t>Education</a:t>
            </a:r>
            <a:r>
              <a:rPr lang="pl-PL" dirty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/>
              <a:t>a </a:t>
            </a:r>
            <a:r>
              <a:rPr lang="pl-PL" dirty="0" err="1"/>
              <a:t>Glance</a:t>
            </a:r>
            <a:r>
              <a:rPr lang="pl-PL" dirty="0"/>
              <a:t> 2018” </a:t>
            </a:r>
            <a:endParaRPr lang="pl-PL" dirty="0" smtClean="0"/>
          </a:p>
          <a:p>
            <a:pPr algn="ctr"/>
            <a:r>
              <a:rPr lang="pl-PL" dirty="0" smtClean="0"/>
              <a:t>polscy </a:t>
            </a:r>
            <a:r>
              <a:rPr lang="pl-PL" dirty="0"/>
              <a:t>uczniowie cyklu </a:t>
            </a:r>
            <a:r>
              <a:rPr lang="pl-PL" i="1" dirty="0" err="1"/>
              <a:t>lower</a:t>
            </a:r>
            <a:r>
              <a:rPr lang="pl-PL" i="1" dirty="0"/>
              <a:t> </a:t>
            </a:r>
            <a:r>
              <a:rPr lang="pl-PL" i="1" dirty="0" err="1"/>
              <a:t>secondary</a:t>
            </a:r>
            <a:r>
              <a:rPr lang="pl-PL" i="1" dirty="0"/>
              <a:t>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dirty="0" smtClean="0"/>
              <a:t>(</a:t>
            </a:r>
            <a:r>
              <a:rPr lang="pl-PL" dirty="0"/>
              <a:t>czyli w przybliżeniu: dwóch ostatnich klas szkoły podstawowej) spędzają w szkole obowiązkowo średnio </a:t>
            </a:r>
            <a:r>
              <a:rPr lang="pl-PL" b="1" dirty="0"/>
              <a:t>827</a:t>
            </a:r>
            <a:r>
              <a:rPr lang="pl-PL" dirty="0"/>
              <a:t> pełnych godzin zajęć obowiązkowych </a:t>
            </a:r>
            <a:r>
              <a:rPr lang="pl-PL" dirty="0" smtClean="0"/>
              <a:t>rocznie </a:t>
            </a:r>
          </a:p>
          <a:p>
            <a:pPr algn="ctr"/>
            <a:r>
              <a:rPr lang="pl-PL" dirty="0" smtClean="0"/>
              <a:t>średnia </a:t>
            </a:r>
            <a:r>
              <a:rPr lang="pl-PL" dirty="0"/>
              <a:t>dla państw OECD wynosi </a:t>
            </a:r>
            <a:r>
              <a:rPr lang="pl-PL" b="1" dirty="0"/>
              <a:t>913 </a:t>
            </a:r>
            <a:r>
              <a:rPr lang="pl-PL" dirty="0" smtClean="0"/>
              <a:t>godzin </a:t>
            </a:r>
          </a:p>
          <a:p>
            <a:pPr algn="ctr"/>
            <a:r>
              <a:rPr lang="pl-PL" dirty="0"/>
              <a:t>ś</a:t>
            </a:r>
            <a:r>
              <a:rPr lang="pl-PL" dirty="0" smtClean="0"/>
              <a:t>rednia dla </a:t>
            </a:r>
            <a:r>
              <a:rPr lang="pl-PL" dirty="0"/>
              <a:t>22 państw Unii Europejskiej objętych badaniem </a:t>
            </a:r>
            <a:r>
              <a:rPr lang="pl-PL" dirty="0" smtClean="0"/>
              <a:t>sięga </a:t>
            </a:r>
            <a:r>
              <a:rPr lang="pl-PL" b="1"/>
              <a:t>894 </a:t>
            </a:r>
            <a:r>
              <a:rPr lang="pl-PL" smtClean="0"/>
              <a:t>godzin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232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l-PL" sz="4000" dirty="0" smtClean="0"/>
              <a:t>Prace domowe</a:t>
            </a:r>
            <a:br>
              <a:rPr lang="pl-PL" sz="4000" dirty="0" smtClean="0"/>
            </a:br>
            <a:r>
              <a:rPr lang="en-US" sz="1800" dirty="0" err="1" smtClean="0"/>
              <a:t>Źródło</a:t>
            </a:r>
            <a:r>
              <a:rPr lang="en-US" sz="1800" dirty="0"/>
              <a:t>: PISA 2015 Results. Policies and practices for successful schools. OECD, 2016, </a:t>
            </a:r>
            <a:r>
              <a:rPr lang="en-US" sz="1800" dirty="0" err="1"/>
              <a:t>Tabela</a:t>
            </a:r>
            <a:r>
              <a:rPr lang="en-US" sz="1800" dirty="0"/>
              <a:t> </a:t>
            </a:r>
            <a:r>
              <a:rPr lang="en-US" sz="1800" dirty="0" smtClean="0"/>
              <a:t>11.6.37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925222"/>
              </p:ext>
            </p:extLst>
          </p:nvPr>
        </p:nvGraphicFramePr>
        <p:xfrm>
          <a:off x="971600" y="2276873"/>
          <a:ext cx="7848873" cy="2321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4024"/>
                <a:gridCol w="1365022"/>
                <a:gridCol w="1239894"/>
                <a:gridCol w="1116517"/>
                <a:gridCol w="997516"/>
                <a:gridCol w="681635"/>
                <a:gridCol w="964265"/>
              </a:tblGrid>
              <a:tr h="8643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przedmioty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przyrodnicze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matematyka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język ojczysty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FF0000"/>
                          </a:solidFill>
                          <a:effectLst/>
                        </a:rPr>
                        <a:t>język obcy</a:t>
                      </a:r>
                      <a:endParaRPr lang="pl-P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inne</a:t>
                      </a:r>
                      <a:endParaRPr lang="pl-P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łącznie</a:t>
                      </a:r>
                      <a:endParaRPr lang="pl-P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791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Polska</a:t>
                      </a:r>
                      <a:endParaRPr lang="pl-P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3.1</a:t>
                      </a:r>
                      <a:endParaRPr lang="pl-P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3.4</a:t>
                      </a:r>
                      <a:endParaRPr lang="pl-P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FF0000"/>
                          </a:solidFill>
                          <a:effectLst/>
                        </a:rPr>
                        <a:t>4.9</a:t>
                      </a:r>
                      <a:endParaRPr lang="pl-P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4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18.4</a:t>
                      </a:r>
                      <a:endParaRPr lang="pl-PL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  <a:tr h="665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średnia OECD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3.2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3.8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3.1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FF0000"/>
                          </a:solidFill>
                          <a:effectLst/>
                        </a:rPr>
                        <a:t>3.1</a:t>
                      </a:r>
                      <a:endParaRPr lang="pl-P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3.9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17.1</a:t>
                      </a:r>
                      <a:endParaRPr lang="pl-PL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611560" y="4941168"/>
            <a:ext cx="8388424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Deklarowana przez uczniów uczestniczących w badaniu 2015 średnia czasu przeznaczanego na naukę (poza obowiązkowymi zajęciami szkolnymi, wliczając w to </a:t>
            </a: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zadania domowe, korepetycje czy zajęcia dodatkowe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jest w Polsce nieznacznie </a:t>
            </a:r>
            <a:r>
              <a:rPr lang="pl-PL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wyższa od 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średniej dla krajów OECD, </a:t>
            </a:r>
            <a:r>
              <a:rPr lang="pl-PL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na co ma wpływ dłuższy czas przeznaczany </a:t>
            </a:r>
            <a:r>
              <a:rPr lang="pl-PL" u="sng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na </a:t>
            </a:r>
            <a:r>
              <a:rPr lang="pl-PL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naukę języków obcych poza szkołą.</a:t>
            </a:r>
            <a:endParaRPr lang="pl-PL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3" name="pole tekstowe 2"/>
          <p:cNvSpPr txBox="1"/>
          <p:nvPr/>
        </p:nvSpPr>
        <p:spPr>
          <a:xfrm>
            <a:off x="2555776" y="1760734"/>
            <a:ext cx="613102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Deklarowana liczba godzin tygodniowo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04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354162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smtClean="0"/>
              <a:t>Prace domowe</a:t>
            </a:r>
            <a:br>
              <a:rPr lang="pl-PL" dirty="0" smtClean="0"/>
            </a:br>
            <a:r>
              <a:rPr lang="pl-PL" sz="1600" dirty="0"/>
              <a:t>Źródło:</a:t>
            </a:r>
            <a:r>
              <a:rPr lang="pl-PL" sz="2000" dirty="0"/>
              <a:t> PIRLS 2016 </a:t>
            </a:r>
            <a:r>
              <a:rPr lang="pl-PL" sz="2000" dirty="0" smtClean="0"/>
              <a:t>Wyniki międzynarodowego badania osiągnieć czwartoklasistów </a:t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czytaniu Tabela 4.20 Rozkłady procentowe częstości zadawania pracy domowej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czytania i średnie polskich osiągnięć w </a:t>
            </a:r>
            <a:r>
              <a:rPr lang="pl-PL" sz="2000" dirty="0" smtClean="0"/>
              <a:t>czytaniu</a:t>
            </a:r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solidFill>
            <a:schemeClr val="bg1"/>
          </a:solidFill>
          <a:extLst/>
        </p:spPr>
      </p:pic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173886"/>
              </p:ext>
            </p:extLst>
          </p:nvPr>
        </p:nvGraphicFramePr>
        <p:xfrm>
          <a:off x="611559" y="1988835"/>
          <a:ext cx="7704857" cy="4176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7922"/>
                <a:gridCol w="1717793"/>
                <a:gridCol w="1525714"/>
                <a:gridCol w="1983428"/>
              </a:tblGrid>
              <a:tr h="1252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Jak często zadaje Pani / Pan</a:t>
                      </a:r>
                      <a:r>
                        <a:rPr lang="pl-PL" sz="1200" u="none" strike="noStrike" spc="0" dirty="0">
                          <a:effectLst/>
                        </a:rPr>
                        <a:t> uczniom do przeczytania tekst jako pracę domową?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 </a:t>
                      </a:r>
                      <a:endParaRPr lang="pl-PL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Średnia osiągnięć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u="none" strike="noStrike" spc="0" dirty="0">
                          <a:effectLst/>
                        </a:rPr>
                        <a:t> </a:t>
                      </a:r>
                      <a:endParaRPr lang="pl-PL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u="none" strike="noStrike" spc="0" dirty="0">
                          <a:effectLst/>
                        </a:rPr>
                        <a:t>Polska</a:t>
                      </a:r>
                      <a:endParaRPr lang="pl-PL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u="none" strike="noStrike" spc="0" dirty="0">
                          <a:effectLst/>
                        </a:rPr>
                        <a:t> </a:t>
                      </a:r>
                      <a:endParaRPr lang="pl-PL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u="none" strike="noStrike" spc="0" dirty="0">
                          <a:effectLst/>
                        </a:rPr>
                        <a:t>Świat</a:t>
                      </a:r>
                      <a:endParaRPr lang="pl-PL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5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u="none" strike="noStrike" spc="0" dirty="0">
                          <a:effectLst/>
                        </a:rPr>
                        <a:t>Nie zadaję czytania jako pracy domowej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</a:rPr>
                        <a:t>553,3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</a:t>
                      </a:r>
                      <a:endParaRPr lang="pl-PL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</a:t>
                      </a:r>
                      <a:endParaRPr lang="pl-PL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7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u="none" strike="noStrike" spc="0" dirty="0">
                          <a:effectLst/>
                        </a:rPr>
                        <a:t>Rzadziej niż raz w tygodniu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</a:rPr>
                        <a:t>556,8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25</a:t>
                      </a:r>
                      <a:endParaRPr lang="pl-PL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14</a:t>
                      </a:r>
                      <a:endParaRPr lang="pl-PL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7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u="none" strike="noStrike" spc="0" dirty="0">
                          <a:effectLst/>
                        </a:rPr>
                        <a:t>Raz lub dwa razy w tygodniu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</a:rPr>
                        <a:t>570,5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43</a:t>
                      </a:r>
                      <a:endParaRPr lang="pl-PL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30</a:t>
                      </a:r>
                      <a:endParaRPr lang="pl-PL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7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u="none" strike="noStrike" spc="0" dirty="0">
                          <a:effectLst/>
                        </a:rPr>
                        <a:t>Trzy lub cztery razy w tygodniu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</a:rPr>
                        <a:t>567,3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22</a:t>
                      </a:r>
                      <a:endParaRPr lang="pl-PL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20</a:t>
                      </a:r>
                      <a:endParaRPr lang="pl-PL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7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u="none" strike="noStrike" spc="0" dirty="0">
                          <a:effectLst/>
                        </a:rPr>
                        <a:t>Codziennie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</a:rPr>
                        <a:t>550,8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9</a:t>
                      </a:r>
                      <a:endParaRPr lang="pl-PL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29</a:t>
                      </a:r>
                      <a:endParaRPr lang="pl-PL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7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u="none" strike="noStrike" spc="0" dirty="0">
                          <a:effectLst/>
                        </a:rPr>
                        <a:t>Razem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</a:rPr>
                        <a:t>559,7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100</a:t>
                      </a:r>
                      <a:endParaRPr lang="pl-PL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100</a:t>
                      </a:r>
                      <a:endParaRPr lang="pl-PL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0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dirty="0" smtClean="0">
                <a:solidFill>
                  <a:srgbClr val="FF0000"/>
                </a:solidFill>
              </a:rPr>
              <a:t/>
            </a:r>
            <a:br>
              <a:rPr lang="pl-PL" dirty="0" smtClean="0">
                <a:solidFill>
                  <a:srgbClr val="FF0000"/>
                </a:solidFill>
              </a:rPr>
            </a:br>
            <a:endParaRPr lang="pl-PL" sz="16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>
          <a:xfrm>
            <a:off x="5580112" y="4941168"/>
            <a:ext cx="2914601" cy="905892"/>
          </a:xfrm>
        </p:spPr>
        <p:txBody>
          <a:bodyPr>
            <a:normAutofit/>
          </a:bodyPr>
          <a:lstStyle/>
          <a:p>
            <a:pPr algn="r"/>
            <a:r>
              <a:rPr lang="pl-PL" sz="2800" dirty="0" smtClean="0">
                <a:solidFill>
                  <a:schemeClr val="bg1"/>
                </a:solidFill>
              </a:rPr>
              <a:t>Dziękuję za uwagę</a:t>
            </a:r>
            <a:endParaRPr lang="pl-PL" sz="28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solidFill>
            <a:schemeClr val="bg1"/>
          </a:solidFill>
          <a:extLst/>
        </p:spPr>
      </p:pic>
    </p:spTree>
    <p:extLst>
      <p:ext uri="{BB962C8B-B14F-4D97-AF65-F5344CB8AC3E}">
        <p14:creationId xmlns:p14="http://schemas.microsoft.com/office/powerpoint/2010/main" val="323931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209</Words>
  <Application>Microsoft Office PowerPoint</Application>
  <PresentationFormat>Pokaz na ekranie 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Motyw pakietu Office</vt:lpstr>
      <vt:lpstr> </vt:lpstr>
      <vt:lpstr>CBOS – ocena systemu edukacji po roku od wprowadzenia reformy  (Komunikat z Badań nr 122/2018)</vt:lpstr>
      <vt:lpstr> Liczba godzin zajęć edukacyjnych  </vt:lpstr>
      <vt:lpstr>Czas spędzony w szkole OECD Tabela D1 (Instruction time in compulsory general education) </vt:lpstr>
      <vt:lpstr>Prace domowe Źródło: PISA 2015 Results. Policies and practices for successful schools. OECD, 2016, Tabela 11.6.37</vt:lpstr>
      <vt:lpstr>Prace domowe Źródło: PIRLS 2016 Wyniki międzynarodowego badania osiągnieć czwartoklasistów  w czytaniu Tabela 4.20 Rozkłady procentowe częstości zadawania pracy domowej  z czytania i średnie polskich osiągnięć w czytaniu</vt:lpstr>
      <vt:lpstr> 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Łukaszewicz Monika</cp:lastModifiedBy>
  <cp:revision>439</cp:revision>
  <cp:lastPrinted>2018-09-27T06:34:01Z</cp:lastPrinted>
  <dcterms:created xsi:type="dcterms:W3CDTF">2012-10-09T17:18:33Z</dcterms:created>
  <dcterms:modified xsi:type="dcterms:W3CDTF">2018-09-27T12:49:34Z</dcterms:modified>
</cp:coreProperties>
</file>